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31"/>
  </p:notesMasterIdLst>
  <p:sldIdLst>
    <p:sldId id="669" r:id="rId6"/>
    <p:sldId id="690" r:id="rId7"/>
    <p:sldId id="943" r:id="rId8"/>
    <p:sldId id="969" r:id="rId9"/>
    <p:sldId id="494" r:id="rId10"/>
    <p:sldId id="452" r:id="rId11"/>
    <p:sldId id="673" r:id="rId12"/>
    <p:sldId id="674" r:id="rId13"/>
    <p:sldId id="681" r:id="rId14"/>
    <p:sldId id="903" r:id="rId15"/>
    <p:sldId id="682" r:id="rId16"/>
    <p:sldId id="939" r:id="rId17"/>
    <p:sldId id="684" r:id="rId18"/>
    <p:sldId id="940" r:id="rId19"/>
    <p:sldId id="676" r:id="rId20"/>
    <p:sldId id="679" r:id="rId21"/>
    <p:sldId id="932" r:id="rId22"/>
    <p:sldId id="937" r:id="rId23"/>
    <p:sldId id="473" r:id="rId24"/>
    <p:sldId id="474" r:id="rId25"/>
    <p:sldId id="936" r:id="rId26"/>
    <p:sldId id="448" r:id="rId27"/>
    <p:sldId id="449" r:id="rId28"/>
    <p:sldId id="521" r:id="rId29"/>
    <p:sldId id="931" r:id="rId30"/>
    <p:sldId id="661" r:id="rId31"/>
    <p:sldId id="522" r:id="rId32"/>
    <p:sldId id="951" r:id="rId33"/>
    <p:sldId id="517" r:id="rId34"/>
    <p:sldId id="518" r:id="rId35"/>
    <p:sldId id="519" r:id="rId36"/>
    <p:sldId id="520" r:id="rId37"/>
    <p:sldId id="952" r:id="rId38"/>
    <p:sldId id="531" r:id="rId39"/>
    <p:sldId id="935" r:id="rId40"/>
    <p:sldId id="526" r:id="rId41"/>
    <p:sldId id="527" r:id="rId42"/>
    <p:sldId id="530" r:id="rId43"/>
    <p:sldId id="529" r:id="rId44"/>
    <p:sldId id="953" r:id="rId45"/>
    <p:sldId id="662" r:id="rId46"/>
    <p:sldId id="950" r:id="rId47"/>
    <p:sldId id="949" r:id="rId48"/>
    <p:sldId id="942" r:id="rId49"/>
    <p:sldId id="671" r:id="rId50"/>
    <p:sldId id="972" r:id="rId51"/>
    <p:sldId id="983" r:id="rId52"/>
    <p:sldId id="984" r:id="rId53"/>
    <p:sldId id="973" r:id="rId54"/>
    <p:sldId id="685" r:id="rId55"/>
    <p:sldId id="678" r:id="rId56"/>
    <p:sldId id="680" r:id="rId57"/>
    <p:sldId id="909" r:id="rId58"/>
    <p:sldId id="906" r:id="rId59"/>
    <p:sldId id="838" r:id="rId60"/>
    <p:sldId id="688" r:id="rId61"/>
    <p:sldId id="666" r:id="rId62"/>
    <p:sldId id="697" r:id="rId63"/>
    <p:sldId id="982" r:id="rId64"/>
    <p:sldId id="699" r:id="rId65"/>
    <p:sldId id="698" r:id="rId66"/>
    <p:sldId id="700" r:id="rId67"/>
    <p:sldId id="694" r:id="rId68"/>
    <p:sldId id="695" r:id="rId69"/>
    <p:sldId id="930" r:id="rId70"/>
    <p:sldId id="826" r:id="rId71"/>
    <p:sldId id="534" r:id="rId72"/>
    <p:sldId id="958" r:id="rId73"/>
    <p:sldId id="960" r:id="rId74"/>
    <p:sldId id="962" r:id="rId75"/>
    <p:sldId id="963" r:id="rId76"/>
    <p:sldId id="967" r:id="rId77"/>
    <p:sldId id="957" r:id="rId78"/>
    <p:sldId id="660" r:id="rId79"/>
    <p:sldId id="961" r:id="rId80"/>
    <p:sldId id="941" r:id="rId81"/>
    <p:sldId id="659" r:id="rId82"/>
    <p:sldId id="965" r:id="rId83"/>
    <p:sldId id="985" r:id="rId84"/>
    <p:sldId id="959" r:id="rId85"/>
    <p:sldId id="765" r:id="rId86"/>
    <p:sldId id="767" r:id="rId87"/>
    <p:sldId id="768" r:id="rId88"/>
    <p:sldId id="537" r:id="rId89"/>
    <p:sldId id="536" r:id="rId90"/>
    <p:sldId id="668" r:id="rId91"/>
    <p:sldId id="497" r:id="rId92"/>
    <p:sldId id="610" r:id="rId93"/>
    <p:sldId id="944" r:id="rId94"/>
    <p:sldId id="945" r:id="rId95"/>
    <p:sldId id="946" r:id="rId96"/>
    <p:sldId id="975" r:id="rId97"/>
    <p:sldId id="947" r:id="rId98"/>
    <p:sldId id="955" r:id="rId99"/>
    <p:sldId id="954" r:id="rId100"/>
    <p:sldId id="981" r:id="rId101"/>
    <p:sldId id="956" r:id="rId102"/>
    <p:sldId id="968" r:id="rId103"/>
    <p:sldId id="948" r:id="rId104"/>
    <p:sldId id="689" r:id="rId105"/>
    <p:sldId id="977" r:id="rId106"/>
    <p:sldId id="976" r:id="rId107"/>
    <p:sldId id="611" r:id="rId108"/>
    <p:sldId id="664" r:id="rId109"/>
    <p:sldId id="627" r:id="rId110"/>
    <p:sldId id="498" r:id="rId111"/>
    <p:sldId id="633" r:id="rId112"/>
    <p:sldId id="630" r:id="rId113"/>
    <p:sldId id="629" r:id="rId114"/>
    <p:sldId id="632" r:id="rId115"/>
    <p:sldId id="686" r:id="rId116"/>
    <p:sldId id="978" r:id="rId117"/>
    <p:sldId id="979" r:id="rId118"/>
    <p:sldId id="980" r:id="rId119"/>
    <p:sldId id="687" r:id="rId120"/>
    <p:sldId id="634" r:id="rId121"/>
    <p:sldId id="499" r:id="rId122"/>
    <p:sldId id="971" r:id="rId123"/>
    <p:sldId id="970" r:id="rId124"/>
    <p:sldId id="974" r:id="rId125"/>
    <p:sldId id="501" r:id="rId126"/>
    <p:sldId id="635" r:id="rId127"/>
    <p:sldId id="636" r:id="rId128"/>
    <p:sldId id="692" r:id="rId129"/>
    <p:sldId id="637" r:id="rId13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28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CD"/>
    <a:srgbClr val="000000"/>
    <a:srgbClr val="0000CC"/>
    <a:srgbClr val="006600"/>
    <a:srgbClr val="0303DF"/>
    <a:srgbClr val="003300"/>
    <a:srgbClr val="99CC00"/>
    <a:srgbClr val="7FE41A"/>
    <a:srgbClr val="6AD565"/>
    <a:srgbClr val="9DE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7" autoAdjust="0"/>
    <p:restoredTop sz="94660" autoAdjust="0"/>
  </p:normalViewPr>
  <p:slideViewPr>
    <p:cSldViewPr snapToGrid="0" snapToObjects="1">
      <p:cViewPr varScale="1">
        <p:scale>
          <a:sx n="105" d="100"/>
          <a:sy n="105" d="100"/>
        </p:scale>
        <p:origin x="780" y="102"/>
      </p:cViewPr>
      <p:guideLst>
        <p:guide orient="horz" pos="2170"/>
        <p:guide pos="2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tableStyles" Target="tableStyle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presProps" Target="pres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7AA068-423C-4043-8EE2-1CC6D935DDF0}" type="slidenum">
              <a:rPr lang="zh-CN" alt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51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0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45412F4-0ABB-4AF9-B065-910BEB002F82}" type="slidenum">
              <a:rPr lang="en-US" altLang="zh-CN"/>
              <a:pPr eaLnBrk="1" hangingPunct="1"/>
              <a:t>87</a:t>
            </a:fld>
            <a:endParaRPr lang="en-US" altLang="zh-CN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1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3360855-BA1B-49D5-B0CD-B5E0CC13AAD6}" type="datetime1">
              <a:rPr lang="zh-CN" altLang="en-US" smtClean="0">
                <a:latin typeface="Arial" charset="0"/>
                <a:ea typeface="宋体" charset="-122"/>
              </a:rPr>
              <a:pPr/>
              <a:t>2022/9/28</a:t>
            </a:fld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CAF334-A9C0-438B-84BC-4E279211E2CD}" type="slidenum">
              <a:rPr lang="en-US" altLang="zh-CN" smtClean="0">
                <a:latin typeface="Arial" charset="0"/>
                <a:ea typeface="宋体" charset="-122"/>
              </a:rPr>
              <a:pPr/>
              <a:t>125</a:t>
            </a:fld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01675"/>
            <a:ext cx="4587875" cy="3440113"/>
          </a:xfrm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52925"/>
            <a:ext cx="4995863" cy="4140200"/>
          </a:xfrm>
          <a:noFill/>
          <a:ln/>
        </p:spPr>
        <p:txBody>
          <a:bodyPr/>
          <a:lstStyle/>
          <a:p>
            <a:pPr eaLnBrk="1" hangingPunct="1"/>
            <a:endParaRPr lang="zh-CN" altLang="zh-CN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77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KSO_BT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9875" y="2066925"/>
            <a:ext cx="5592763" cy="1384300"/>
          </a:xfrm>
        </p:spPr>
        <p:txBody>
          <a:bodyPr/>
          <a:lstStyle>
            <a:lvl1pPr algn="ctr">
              <a:defRPr sz="4200">
                <a:solidFill>
                  <a:srgbClr val="14729C"/>
                </a:solidFill>
              </a:defRPr>
            </a:lvl1pPr>
          </a:lstStyle>
          <a:p>
            <a:pPr lvl="0"/>
            <a:r>
              <a:rPr lang="zh-CN" noProof="0"/>
              <a:t>单击此处</a:t>
            </a:r>
            <a:br>
              <a:rPr lang="zh-CN" noProof="0"/>
            </a:br>
            <a:r>
              <a:rPr lang="zh-CN" noProof="0"/>
              <a:t>编辑母版标题样式</a:t>
            </a:r>
          </a:p>
        </p:txBody>
      </p:sp>
      <p:sp>
        <p:nvSpPr>
          <p:cNvPr id="2052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269875" y="3651250"/>
            <a:ext cx="5588000" cy="547688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folHlink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1BDE14-8C80-49E0-8281-DD5E56F6F558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443EEA-FBC3-4E9A-9C70-438B835BD66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14B56-E0FF-497B-B381-78CDFF87AB4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111875" y="196850"/>
            <a:ext cx="1943100" cy="626427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9400" y="196850"/>
            <a:ext cx="5680075" cy="626427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B9AB2-7367-4ECF-93B6-6B5F052EDA1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未标题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2790825" y="2152650"/>
            <a:ext cx="5870575" cy="496888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000">
                <a:solidFill>
                  <a:srgbClr val="6C6F72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4103" name="KSO_BT1"/>
          <p:cNvSpPr>
            <a:spLocks noGrp="1" noChangeArrowheads="1"/>
          </p:cNvSpPr>
          <p:nvPr>
            <p:ph type="ctrTitle"/>
          </p:nvPr>
        </p:nvSpPr>
        <p:spPr>
          <a:xfrm>
            <a:off x="2787650" y="1258888"/>
            <a:ext cx="5884863" cy="8636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5EB33F-0483-43C6-847F-6D3BDF8997C4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24BC01-715A-404A-AF8C-083EFE472DA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2F74B-3F9D-4EC0-BB27-2C8E829D834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C4A8C-293A-4006-9D11-27F066922CD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7675" y="1133475"/>
            <a:ext cx="4030663" cy="51006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0738" y="1133475"/>
            <a:ext cx="4032250" cy="51006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30462-3FE9-4AC9-87A4-B13B8F51DDE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2022/9/28</a:t>
            </a:fld>
            <a:endParaRPr 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057C7-BE4D-4CC7-9A6F-784CBE1E440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2022/9/28</a:t>
            </a:fld>
            <a:endParaRPr 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11F1-C7D5-4B5F-82C4-FED058A43FE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2022/9/28</a:t>
            </a:fld>
            <a:endParaRPr 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CF258-373D-47B5-9224-E86B2421108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8A255-05C8-4069-A9CB-54077EFAD05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F85F4-ED83-48A5-8EDD-7FC59D04590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91975-133D-44B7-B5F6-02DDCE1C6857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D0EE-11E1-4E01-A713-4C0B0435826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214313"/>
            <a:ext cx="2052638" cy="60198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7675" y="214313"/>
            <a:ext cx="6010275" cy="60198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740C7-CC37-4ABD-A9FF-809B75CEBA0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117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流程图: 数据 4"/>
          <p:cNvSpPr>
            <a:spLocks noChangeArrowheads="1"/>
          </p:cNvSpPr>
          <p:nvPr/>
        </p:nvSpPr>
        <p:spPr bwMode="auto">
          <a:xfrm>
            <a:off x="2857500" y="0"/>
            <a:ext cx="6286500" cy="6858000"/>
          </a:xfrm>
          <a:prstGeom prst="flowChartInputOutput">
            <a:avLst/>
          </a:prstGeom>
          <a:solidFill>
            <a:srgbClr val="FDD762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z="1300">
              <a:solidFill>
                <a:srgbClr val="5F5F5F"/>
              </a:solidFill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300163"/>
            <a:ext cx="40703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3417888" y="5014913"/>
            <a:ext cx="4735512" cy="547687"/>
          </a:xfrm>
        </p:spPr>
        <p:txBody>
          <a:bodyPr/>
          <a:lstStyle>
            <a:lvl1pPr marL="0" indent="0" algn="ctr">
              <a:buFont typeface="Wingdings 2" panose="05020102010507070707" pitchFamily="18" charset="2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6153" name="Title Placeholder 1"/>
          <p:cNvSpPr>
            <a:spLocks noGrp="1" noChangeArrowheads="1"/>
          </p:cNvSpPr>
          <p:nvPr>
            <p:ph type="ctrTitle"/>
          </p:nvPr>
        </p:nvSpPr>
        <p:spPr>
          <a:xfrm>
            <a:off x="3408363" y="3463925"/>
            <a:ext cx="4737100" cy="1470025"/>
          </a:xfrm>
        </p:spPr>
        <p:txBody>
          <a:bodyPr/>
          <a:lstStyle>
            <a:lvl1pPr algn="ctr">
              <a:defRPr sz="3200"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493455-07EA-47DB-90C0-E7E423CB59B6}" type="datetime1">
              <a:rPr lang="zh-CN" altLang="en-US"/>
              <a:t>2022/9/28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38A0BD-2BD5-4CDD-949A-399040E1F361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C3199-1AFA-4954-9CC4-12638459641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91B2-E5C4-4716-B26B-E0118C8D48E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76375"/>
            <a:ext cx="3927475" cy="4879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476375"/>
            <a:ext cx="3929062" cy="4879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A6133-FFB4-4B05-84EA-663E62FDFBC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2022/9/28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27019-1451-45BD-B61C-7AF55C70AA4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2022/9/28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6A8A5-509F-4FF4-914B-DE7911A9FDC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2022/9/28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0D63B-70E4-448C-A960-B7BCA42D5432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BF970-60AF-4DAF-9E35-50708D19D96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3BC4C-21CF-455E-B095-424B494E974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8D181-3281-4E13-887C-32993C8F81F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84EC5-1729-4024-A363-B97A4567CA7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68300"/>
            <a:ext cx="2001837" cy="59880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68300"/>
            <a:ext cx="5854700" cy="59880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0E7CA-17FA-457E-94D8-9BF9C622018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矩形 12"/>
          <p:cNvGrpSpPr/>
          <p:nvPr userDrawn="1"/>
        </p:nvGrpSpPr>
        <p:grpSpPr bwMode="auto">
          <a:xfrm>
            <a:off x="0" y="0"/>
            <a:ext cx="9150350" cy="6888163"/>
            <a:chOff x="0" y="0"/>
            <a:chExt cx="5764" cy="4339"/>
          </a:xfrm>
        </p:grpSpPr>
        <p:pic>
          <p:nvPicPr>
            <p:cNvPr id="5" name="矩形 1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4" cy="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0" y="0"/>
              <a:ext cx="5762" cy="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z="130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13"/>
          <p:cNvGrpSpPr/>
          <p:nvPr userDrawn="1"/>
        </p:nvGrpSpPr>
        <p:grpSpPr bwMode="auto">
          <a:xfrm>
            <a:off x="0" y="263525"/>
            <a:ext cx="9144000" cy="4676775"/>
            <a:chOff x="0" y="0"/>
            <a:chExt cx="12192000" cy="4677534"/>
          </a:xfrm>
        </p:grpSpPr>
        <p:grpSp>
          <p:nvGrpSpPr>
            <p:cNvPr id="8" name="Freeform 5"/>
            <p:cNvGrpSpPr/>
            <p:nvPr userDrawn="1"/>
          </p:nvGrpSpPr>
          <p:grpSpPr bwMode="auto">
            <a:xfrm>
              <a:off x="0" y="-1059"/>
              <a:ext cx="12200128" cy="2353056"/>
              <a:chOff x="0" y="0"/>
              <a:chExt cx="9150096" cy="2353056"/>
            </a:xfrm>
          </p:grpSpPr>
          <p:pic>
            <p:nvPicPr>
              <p:cNvPr id="17" name="Freeform 5"/>
              <p:cNvPicPr>
                <a:picLocks noEditPoints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150096" cy="235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8"/>
              <p:cNvSpPr txBox="1">
                <a:spLocks noChangeArrowheads="1"/>
              </p:cNvSpPr>
              <p:nvPr/>
            </p:nvSpPr>
            <p:spPr bwMode="auto">
              <a:xfrm>
                <a:off x="0" y="1059"/>
                <a:ext cx="9144000" cy="2353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9" name="矩形 15"/>
            <p:cNvSpPr>
              <a:spLocks noChangeArrowheads="1"/>
            </p:cNvSpPr>
            <p:nvPr/>
          </p:nvSpPr>
          <p:spPr bwMode="auto">
            <a:xfrm>
              <a:off x="0" y="2362583"/>
              <a:ext cx="12192000" cy="1714778"/>
            </a:xfrm>
            <a:prstGeom prst="rect">
              <a:avLst/>
            </a:prstGeom>
            <a:solidFill>
              <a:srgbClr val="28A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cxnSp>
          <p:nvCxnSpPr>
            <p:cNvPr id="10" name="直接连接符 16"/>
            <p:cNvCxnSpPr>
              <a:cxnSpLocks noChangeShapeType="1"/>
            </p:cNvCxnSpPr>
            <p:nvPr/>
          </p:nvCxnSpPr>
          <p:spPr bwMode="auto">
            <a:xfrm>
              <a:off x="0" y="4110425"/>
              <a:ext cx="12192000" cy="0"/>
            </a:xfrm>
            <a:prstGeom prst="line">
              <a:avLst/>
            </a:prstGeom>
            <a:noFill/>
            <a:ln w="19050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17"/>
            <p:cNvCxnSpPr>
              <a:cxnSpLocks noChangeShapeType="1"/>
            </p:cNvCxnSpPr>
            <p:nvPr/>
          </p:nvCxnSpPr>
          <p:spPr bwMode="auto">
            <a:xfrm>
              <a:off x="0" y="4532288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18"/>
            <p:cNvCxnSpPr>
              <a:cxnSpLocks noChangeShapeType="1"/>
            </p:cNvCxnSpPr>
            <p:nvPr/>
          </p:nvCxnSpPr>
          <p:spPr bwMode="auto">
            <a:xfrm>
              <a:off x="0" y="4598574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19"/>
            <p:cNvCxnSpPr>
              <a:cxnSpLocks noChangeShapeType="1"/>
            </p:cNvCxnSpPr>
            <p:nvPr/>
          </p:nvCxnSpPr>
          <p:spPr bwMode="auto">
            <a:xfrm>
              <a:off x="0" y="4664860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20"/>
            <p:cNvCxnSpPr>
              <a:cxnSpLocks noChangeShapeType="1"/>
            </p:cNvCxnSpPr>
            <p:nvPr/>
          </p:nvCxnSpPr>
          <p:spPr bwMode="auto">
            <a:xfrm>
              <a:off x="7872000" y="4532288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连接符 21"/>
            <p:cNvCxnSpPr>
              <a:cxnSpLocks noChangeShapeType="1"/>
            </p:cNvCxnSpPr>
            <p:nvPr/>
          </p:nvCxnSpPr>
          <p:spPr bwMode="auto">
            <a:xfrm>
              <a:off x="7872000" y="4598574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22"/>
            <p:cNvCxnSpPr>
              <a:cxnSpLocks noChangeShapeType="1"/>
            </p:cNvCxnSpPr>
            <p:nvPr/>
          </p:nvCxnSpPr>
          <p:spPr bwMode="auto">
            <a:xfrm>
              <a:off x="7872000" y="4664860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09" name="Tex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3228975" y="4695825"/>
            <a:ext cx="2628900" cy="466725"/>
          </a:xfrm>
        </p:spPr>
        <p:txBody>
          <a:bodyPr/>
          <a:lstStyle>
            <a:lvl1pPr algn="ctr">
              <a:buFont typeface="Wingdings 2" panose="05020102010507070707" pitchFamily="18" charset="2"/>
              <a:buNone/>
              <a:defRPr sz="1600"/>
            </a:lvl1pPr>
          </a:lstStyle>
          <a:p>
            <a:pPr lvl="0"/>
            <a:r>
              <a:rPr lang="zh-CN" noProof="0">
                <a:sym typeface="Arial" panose="020B0604020202020204" pitchFamily="34" charset="0"/>
              </a:rPr>
              <a:t>单击此处编辑母版副标题样式</a:t>
            </a:r>
          </a:p>
        </p:txBody>
      </p:sp>
      <p:sp>
        <p:nvSpPr>
          <p:cNvPr id="8213" name="Title Placeholder 1"/>
          <p:cNvSpPr>
            <a:spLocks noGrp="1" noChangeArrowheads="1"/>
          </p:cNvSpPr>
          <p:nvPr>
            <p:ph type="ctrTitle"/>
          </p:nvPr>
        </p:nvSpPr>
        <p:spPr>
          <a:xfrm>
            <a:off x="714375" y="3140075"/>
            <a:ext cx="7772400" cy="717550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19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9B9122-6204-415B-9B63-767BCB80D292}" type="datetime1">
              <a:rPr lang="zh-CN" altLang="en-US"/>
              <a:t>2022/9/28</a:t>
            </a:fld>
            <a:endParaRPr lang="en-US"/>
          </a:p>
        </p:txBody>
      </p:sp>
      <p:sp>
        <p:nvSpPr>
          <p:cNvPr id="20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250EEA-FF4E-41D5-AF69-6EEADFA6D3D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89441-A55F-43EA-A8B0-412ADF2DBC6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4DB7A-EFF0-4FC6-B595-90C21978006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135063"/>
            <a:ext cx="3968750" cy="53451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6925" y="1135063"/>
            <a:ext cx="3968750" cy="53451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D5673-5430-4CAF-80D3-E7AE5060CFA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2022/9/28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5A6FA-2176-4BCE-AD9F-89675A8CFB5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2022/9/28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250DC-0878-4B08-A8DF-B0618002FCC3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9400" y="1054100"/>
            <a:ext cx="3811588" cy="54070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43388" y="1054100"/>
            <a:ext cx="3811587" cy="54070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ED28-B741-4EF3-8A85-476A8059E05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2022/9/28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B7DB4-EE38-47B9-960D-23808051C6B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79915-1CD2-4D16-B500-B5490E93648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9697E-D45A-4E7C-81FC-4060FFD7AB32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46216-539C-4C56-A730-F6A42213F0E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55588"/>
            <a:ext cx="2022475" cy="6224587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5775" y="255588"/>
            <a:ext cx="5915025" cy="6224587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2022/9/28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01A58-410C-44AE-B15D-E703576B05EB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0BEAD-E2B9-4706-8235-651B2704784C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1B7E-F9C1-41FA-910B-FFF511C18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9515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eaLnBrk="1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 eaLnBrk="1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489087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400" y="1010465"/>
            <a:ext cx="8636000" cy="4972050"/>
          </a:xfrm>
        </p:spPr>
        <p:txBody>
          <a:bodyPr/>
          <a:lstStyle>
            <a:lvl1pPr eaLnBrk="1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l"/>
              <a:defRPr/>
            </a:lvl1pPr>
            <a:lvl2pPr eaLnBrk="1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Ø"/>
              <a:defRPr/>
            </a:lvl2pPr>
            <a:lvl3pPr eaLnBrk="1">
              <a:lnSpc>
                <a:spcPct val="130000"/>
              </a:lnSpc>
              <a:spcBef>
                <a:spcPts val="0"/>
              </a:spcBef>
              <a:defRPr/>
            </a:lvl3pPr>
            <a:lvl4pPr eaLnBrk="1">
              <a:lnSpc>
                <a:spcPct val="130000"/>
              </a:lnSpc>
              <a:spcBef>
                <a:spcPts val="0"/>
              </a:spcBef>
              <a:defRPr/>
            </a:lvl4pPr>
            <a:lvl5pPr eaLnBrk="1">
              <a:lnSpc>
                <a:spcPct val="13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Text Box 17"/>
          <p:cNvSpPr txBox="1">
            <a:spLocks noChangeArrowheads="1"/>
          </p:cNvSpPr>
          <p:nvPr userDrawn="1"/>
        </p:nvSpPr>
        <p:spPr bwMode="auto">
          <a:xfrm>
            <a:off x="50800" y="6481763"/>
            <a:ext cx="9067800" cy="3397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  <a:defRPr/>
            </a:pPr>
            <a:fld id="{380602F7-2D1E-4BA3-9157-D4E968859D90}" type="slidenum">
              <a:rPr lang="zh-CN" altLang="en-US" sz="1600" b="1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buFontTx/>
                <a:buNone/>
                <a:defRPr/>
              </a:pPr>
              <a:t>‹#›</a:t>
            </a:fld>
            <a:r>
              <a:rPr lang="zh-CN" altLang="en-US" sz="1600" b="1" dirty="0">
                <a:solidFill>
                  <a:srgbClr val="FFFFFF"/>
                </a:solidFill>
              </a:rPr>
              <a:t> </a:t>
            </a:r>
            <a:endParaRPr lang="zh-CN" altLang="zh-CN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8671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9400" y="1096963"/>
            <a:ext cx="424180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3600" y="1096963"/>
            <a:ext cx="424180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3735603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0FF57203-C35C-4101-BB59-5D58D06E0BA5}" type="slidenum"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pPr>
                <a:buFontTx/>
                <a:buNone/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49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2022/9/28</a:t>
            </a:fld>
            <a:endParaRPr 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3127B-0938-4893-96C2-5BF3E99308B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fld id="{9FC7E16D-5A04-4A97-B5EF-ADB58EFF5016}" type="slidenum">
              <a:rPr lang="zh-CN" altLang="en-US">
                <a:solidFill>
                  <a:srgbClr val="000000"/>
                </a:solidFill>
                <a:latin typeface="Arial" charset="0"/>
                <a:ea typeface="宋体" charset="-122"/>
              </a:rPr>
              <a:pPr>
                <a:buFontTx/>
                <a:buNone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094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2022/9/28</a:t>
            </a:fld>
            <a:endParaRPr 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73F5A-A092-4D93-92E7-775B571A6B0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2022/9/28</a:t>
            </a:fld>
            <a:endParaRPr 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47056-C575-41A5-9FC0-1A2A3B26D7C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6A6E2-01AE-4F33-B1C1-84244AF65CD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2022/9/28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0B0EB-A491-48EF-BEE0-B90804C1504C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9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0"/>
            <a:ext cx="3943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KSO_BT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9725" y="196850"/>
            <a:ext cx="64008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KSO_BC1"/>
          <p:cNvSpPr>
            <a:spLocks noGrp="1" noChangeArrowheads="1"/>
          </p:cNvSpPr>
          <p:nvPr>
            <p:ph type="body" idx="9"/>
          </p:nvPr>
        </p:nvSpPr>
        <p:spPr bwMode="auto">
          <a:xfrm>
            <a:off x="279400" y="1054100"/>
            <a:ext cx="7775575" cy="54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29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2022/9/28</a:t>
            </a:fld>
            <a:endParaRPr lang="en-US"/>
          </a:p>
        </p:txBody>
      </p:sp>
      <p:sp>
        <p:nvSpPr>
          <p:cNvPr id="1030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05EA6D-0A8A-47D3-AD10-1EDF3BDE7BA2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rgbClr val="1A93C8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357505" indent="-357505" algn="just" rtl="0" fontAlgn="base">
        <a:spcBef>
          <a:spcPts val="1800"/>
        </a:spcBef>
        <a:spcAft>
          <a:spcPct val="0"/>
        </a:spcAft>
        <a:buClr>
          <a:srgbClr val="1A93C8"/>
        </a:buClr>
        <a:buSzPct val="60000"/>
        <a:buFont typeface="Wingdings" panose="05000000000000000000" pitchFamily="2" charset="2"/>
        <a:buChar char="m"/>
        <a:defRPr sz="2000" kern="1200">
          <a:solidFill>
            <a:srgbClr val="1A93C8"/>
          </a:solidFill>
          <a:latin typeface="+mn-lt"/>
          <a:ea typeface="+mn-ea"/>
          <a:cs typeface="+mn-cs"/>
        </a:defRPr>
      </a:lvl1pPr>
      <a:lvl2pPr marL="357505" indent="-357505" algn="l" rtl="0" fontAlgn="base">
        <a:lnSpc>
          <a:spcPct val="130000"/>
        </a:lnSpc>
        <a:spcBef>
          <a:spcPct val="0"/>
        </a:spcBef>
        <a:spcAft>
          <a:spcPts val="600"/>
        </a:spcAft>
        <a:buClr>
          <a:srgbClr val="A1BBEE"/>
        </a:buClr>
        <a:buFont typeface="幼圆" panose="02010509060101010101" pitchFamily="49" charset="-122"/>
        <a:buChar char=" "/>
        <a:defRPr sz="1600" kern="1200">
          <a:solidFill>
            <a:srgbClr val="7D7D7D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6"/>
          <p:cNvGrpSpPr>
            <a:grpSpLocks noChangeAspect="1"/>
          </p:cNvGrpSpPr>
          <p:nvPr/>
        </p:nvGrpSpPr>
        <p:grpSpPr bwMode="auto">
          <a:xfrm>
            <a:off x="-3175" y="12700"/>
            <a:ext cx="9144000" cy="6858000"/>
            <a:chOff x="0" y="0"/>
            <a:chExt cx="7850038" cy="5887529"/>
          </a:xfrm>
        </p:grpSpPr>
        <p:pic>
          <p:nvPicPr>
            <p:cNvPr id="2051" name="图片 5" descr="未标题-1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76" b="14151"/>
            <a:stretch>
              <a:fillRect/>
            </a:stretch>
          </p:blipFill>
          <p:spPr bwMode="auto">
            <a:xfrm>
              <a:off x="3925019" y="0"/>
              <a:ext cx="3925019" cy="5887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图片 5" descr="未标题-1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76" b="14310"/>
            <a:stretch>
              <a:fillRect/>
            </a:stretch>
          </p:blipFill>
          <p:spPr bwMode="auto">
            <a:xfrm flipH="1">
              <a:off x="0" y="0"/>
              <a:ext cx="3925019" cy="5876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7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2022/9/28</a:t>
            </a:fld>
            <a:endParaRPr lang="en-US"/>
          </a:p>
        </p:txBody>
      </p:sp>
      <p:sp>
        <p:nvSpPr>
          <p:cNvPr id="3078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28345E7-2928-4024-B92D-DE6894893D24}" type="slidenum">
              <a:rPr lang="zh-CN" altLang="en-US"/>
              <a:t>‹#›</a:t>
            </a:fld>
            <a:endParaRPr lang="en-US"/>
          </a:p>
        </p:txBody>
      </p:sp>
      <p:sp>
        <p:nvSpPr>
          <p:cNvPr id="2056" name="KSO_BC1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47675" y="1133475"/>
            <a:ext cx="8215313" cy="510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57" name="KSO_BT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447675" y="214313"/>
            <a:ext cx="8215313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9pPr>
    </p:titleStyle>
    <p:bodyStyle>
      <a:lvl1pPr marL="361950" indent="-361950" algn="just" defTabSz="685800" rtl="0" fontAlgn="base">
        <a:lnSpc>
          <a:spcPct val="110000"/>
        </a:lnSpc>
        <a:spcBef>
          <a:spcPts val="12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l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1950" indent="-361950" algn="l" defTabSz="685800" rtl="0" fontAlgn="base">
        <a:lnSpc>
          <a:spcPct val="120000"/>
        </a:lnSpc>
        <a:spcBef>
          <a:spcPct val="0"/>
        </a:spcBef>
        <a:spcAft>
          <a:spcPts val="1200"/>
        </a:spcAft>
        <a:buClr>
          <a:srgbClr val="E5A997"/>
        </a:buClr>
        <a:buFont typeface="幼圆" panose="02010509060101010101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66738" y="1476375"/>
            <a:ext cx="8008937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12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403975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2022/9/28</a:t>
            </a:fld>
            <a:endParaRPr lang="en-US"/>
          </a:p>
        </p:txBody>
      </p:sp>
      <p:sp>
        <p:nvSpPr>
          <p:cNvPr id="512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403975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403975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F8672DB-A52B-402A-AC56-6EAF7309D802}" type="slidenum">
              <a:rPr lang="zh-CN" altLang="en-US"/>
              <a:t>‹#›</a:t>
            </a:fld>
            <a:endParaRPr lang="en-US"/>
          </a:p>
        </p:txBody>
      </p:sp>
      <p:sp>
        <p:nvSpPr>
          <p:cNvPr id="3079" name="Title Placeholder 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566738" y="368300"/>
            <a:ext cx="8008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266700" indent="-266700" algn="l" defTabSz="685800" rtl="0" fontAlgn="base">
        <a:lnSpc>
          <a:spcPct val="90000"/>
        </a:lnSpc>
        <a:spcBef>
          <a:spcPts val="1350"/>
        </a:spcBef>
        <a:spcAft>
          <a:spcPct val="0"/>
        </a:spcAft>
        <a:buClr>
          <a:schemeClr val="accent2"/>
        </a:buClr>
        <a:buSzPct val="80000"/>
        <a:buFont typeface="Wingdings 2" panose="05020102010507070707" pitchFamily="18" charset="2"/>
        <a:buChar char="ö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66700" indent="-266700" algn="l" defTabSz="685800" rtl="0" fontAlgn="base">
        <a:lnSpc>
          <a:spcPct val="130000"/>
        </a:lnSpc>
        <a:spcBef>
          <a:spcPct val="0"/>
        </a:spcBef>
        <a:spcAft>
          <a:spcPct val="0"/>
        </a:spcAft>
        <a:buFont typeface="Calibri" panose="020F0502020204030204" pitchFamily="34" charset="0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500" kern="1200">
          <a:solidFill>
            <a:srgbClr val="303030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303030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30303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矩形 11"/>
          <p:cNvGrpSpPr/>
          <p:nvPr/>
        </p:nvGrpSpPr>
        <p:grpSpPr bwMode="auto">
          <a:xfrm>
            <a:off x="0" y="0"/>
            <a:ext cx="9150350" cy="6888163"/>
            <a:chOff x="0" y="0"/>
            <a:chExt cx="5764" cy="4339"/>
          </a:xfrm>
        </p:grpSpPr>
        <p:pic>
          <p:nvPicPr>
            <p:cNvPr id="4099" name="矩形 11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4" cy="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2" name="Text Box 4"/>
            <p:cNvSpPr txBox="1">
              <a:spLocks noChangeArrowheads="1"/>
            </p:cNvSpPr>
            <p:nvPr/>
          </p:nvSpPr>
          <p:spPr bwMode="auto">
            <a:xfrm>
              <a:off x="0" y="0"/>
              <a:ext cx="5762" cy="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z="1300">
                <a:solidFill>
                  <a:srgbClr val="FFFFFF"/>
                </a:solidFill>
              </a:endParaRPr>
            </a:p>
          </p:txBody>
        </p:sp>
      </p:grpSp>
      <p:sp>
        <p:nvSpPr>
          <p:cNvPr id="4101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85775" y="1135063"/>
            <a:ext cx="8089900" cy="534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宋体" panose="02010600030101010101" pitchFamily="2" charset="-122"/>
              </a:rPr>
              <a:t>第二级</a:t>
            </a:r>
          </a:p>
          <a:p>
            <a:pPr lvl="2"/>
            <a:r>
              <a:rPr lang="zh-CN" altLang="en-US">
                <a:sym typeface="宋体" panose="02010600030101010101" pitchFamily="2" charset="-122"/>
              </a:rPr>
              <a:t>第三级</a:t>
            </a:r>
          </a:p>
          <a:p>
            <a:pPr lvl="3"/>
            <a:r>
              <a:rPr lang="zh-CN" altLang="en-US">
                <a:sym typeface="宋体" panose="02010600030101010101" pitchFamily="2" charset="-122"/>
              </a:rPr>
              <a:t>第四级</a:t>
            </a:r>
          </a:p>
        </p:txBody>
      </p:sp>
      <p:sp>
        <p:nvSpPr>
          <p:cNvPr id="717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2022/9/28</a:t>
            </a:fld>
            <a:endParaRPr lang="en-US"/>
          </a:p>
        </p:txBody>
      </p:sp>
      <p:sp>
        <p:nvSpPr>
          <p:cNvPr id="717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5087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44DC649-F695-46C3-B7FF-3FC4AA7FFBA1}" type="slidenum">
              <a:rPr lang="zh-CN" altLang="en-US"/>
              <a:t>‹#›</a:t>
            </a:fld>
            <a:endParaRPr lang="en-US"/>
          </a:p>
        </p:txBody>
      </p:sp>
      <p:sp>
        <p:nvSpPr>
          <p:cNvPr id="4105" name="Title Placeholder 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485775" y="255588"/>
            <a:ext cx="8089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cxnSp>
        <p:nvCxnSpPr>
          <p:cNvPr id="4106" name="直接连接符 8"/>
          <p:cNvCxnSpPr>
            <a:cxnSpLocks noChangeShapeType="1"/>
          </p:cNvCxnSpPr>
          <p:nvPr/>
        </p:nvCxnSpPr>
        <p:spPr bwMode="auto">
          <a:xfrm flipH="1">
            <a:off x="57150" y="6480175"/>
            <a:ext cx="8980488" cy="0"/>
          </a:xfrm>
          <a:prstGeom prst="line">
            <a:avLst/>
          </a:prstGeom>
          <a:noFill/>
          <a:ln w="15875">
            <a:solidFill>
              <a:srgbClr val="28A9D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7" name="Freeform 5"/>
          <p:cNvGrpSpPr/>
          <p:nvPr/>
        </p:nvGrpSpPr>
        <p:grpSpPr bwMode="auto">
          <a:xfrm>
            <a:off x="5595938" y="5657850"/>
            <a:ext cx="3194050" cy="822325"/>
            <a:chOff x="0" y="0"/>
            <a:chExt cx="2012" cy="518"/>
          </a:xfrm>
        </p:grpSpPr>
        <p:pic>
          <p:nvPicPr>
            <p:cNvPr id="4108" name="Freeform 5"/>
            <p:cNvPicPr>
              <a:picLocks noEditPoints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1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-1" y="1"/>
              <a:ext cx="2009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110" name="任意多边形 10"/>
          <p:cNvSpPr>
            <a:spLocks noChangeArrowheads="1"/>
          </p:cNvSpPr>
          <p:nvPr/>
        </p:nvSpPr>
        <p:spPr bwMode="auto">
          <a:xfrm flipV="1">
            <a:off x="244475" y="423863"/>
            <a:ext cx="8977313" cy="431800"/>
          </a:xfrm>
          <a:custGeom>
            <a:avLst/>
            <a:gdLst>
              <a:gd name="T0" fmla="*/ 167822 w 11969073"/>
              <a:gd name="T1" fmla="*/ 524933 h 524933"/>
              <a:gd name="T2" fmla="*/ 168846 w 11969073"/>
              <a:gd name="T3" fmla="*/ 524933 h 524933"/>
              <a:gd name="T4" fmla="*/ 168846 w 11969073"/>
              <a:gd name="T5" fmla="*/ 14598 h 524933"/>
              <a:gd name="T6" fmla="*/ 1386790 w 11969073"/>
              <a:gd name="T7" fmla="*/ 14598 h 524933"/>
              <a:gd name="T8" fmla="*/ 11969073 w 11969073"/>
              <a:gd name="T9" fmla="*/ 0 h 524933"/>
              <a:gd name="T10" fmla="*/ 167822 w 11969073"/>
              <a:gd name="T11" fmla="*/ 0 h 524933"/>
              <a:gd name="T12" fmla="*/ 152999 w 11969073"/>
              <a:gd name="T13" fmla="*/ 0 h 524933"/>
              <a:gd name="T14" fmla="*/ 152999 w 11969073"/>
              <a:gd name="T15" fmla="*/ 507260 h 524933"/>
              <a:gd name="T16" fmla="*/ 107280 w 11969073"/>
              <a:gd name="T17" fmla="*/ 507260 h 524933"/>
              <a:gd name="T18" fmla="*/ 107280 w 11969073"/>
              <a:gd name="T19" fmla="*/ 0 h 524933"/>
              <a:gd name="T20" fmla="*/ 0 w 11969073"/>
              <a:gd name="T21" fmla="*/ 0 h 524933"/>
              <a:gd name="T22" fmla="*/ 0 w 11969073"/>
              <a:gd name="T23" fmla="*/ 524932 h 524933"/>
              <a:gd name="T24" fmla="*/ 33834 w 11969073"/>
              <a:gd name="T25" fmla="*/ 524932 h 524933"/>
              <a:gd name="T26" fmla="*/ 33834 w 11969073"/>
              <a:gd name="T27" fmla="*/ 23810 h 524933"/>
              <a:gd name="T28" fmla="*/ 79553 w 11969073"/>
              <a:gd name="T29" fmla="*/ 23810 h 524933"/>
              <a:gd name="T30" fmla="*/ 79553 w 11969073"/>
              <a:gd name="T31" fmla="*/ 524932 h 524933"/>
              <a:gd name="T32" fmla="*/ 167822 w 11969073"/>
              <a:gd name="T33" fmla="*/ 524932 h 524933"/>
              <a:gd name="T34" fmla="*/ 167822 w 11969073"/>
              <a:gd name="T35" fmla="*/ 524933 h 524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969073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1969073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lnTo>
                  <a:pt x="167822" y="524933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2" r:id="rId12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1A93C8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9pPr>
    </p:titleStyle>
    <p:bodyStyle>
      <a:lvl1pPr algn="l" defTabSz="685800" rtl="0" fontAlgn="base">
        <a:lnSpc>
          <a:spcPct val="90000"/>
        </a:lnSpc>
        <a:spcBef>
          <a:spcPts val="1350"/>
        </a:spcBef>
        <a:spcAft>
          <a:spcPct val="0"/>
        </a:spcAft>
        <a:buClr>
          <a:schemeClr val="accent1"/>
        </a:buClr>
        <a:buSzPct val="60000"/>
        <a:buFont typeface="Wingdings 2" panose="05020102010507070707" pitchFamily="18" charset="2"/>
        <a:buChar char=""/>
        <a:defRPr sz="2400" kern="1200">
          <a:solidFill>
            <a:srgbClr val="1A93C8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28650" indent="-342900" algn="l" defTabSz="685800" rtl="0" fontAlgn="base">
        <a:lnSpc>
          <a:spcPct val="130000"/>
        </a:lnSpc>
        <a:spcBef>
          <a:spcPct val="0"/>
        </a:spcBef>
        <a:spcAft>
          <a:spcPct val="0"/>
        </a:spcAft>
        <a:buSzPct val="80000"/>
        <a:buFont typeface="Wingdings" panose="05000000000000000000" pitchFamily="2" charset="2"/>
        <a:buChar char="ü"/>
        <a:defRPr sz="20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7F7F7F"/>
          </a:solidFill>
          <a:latin typeface="+mn-lt"/>
          <a:ea typeface="幼圆" panose="02010509060101010101" pitchFamily="49" charset="-122"/>
          <a:cs typeface="+mn-cs"/>
          <a:sym typeface="宋体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2" descr="aaaa002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1950" y="119063"/>
            <a:ext cx="85471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9400" y="1096963"/>
            <a:ext cx="86360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692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Char char="Ø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800000"/>
        </a:buClr>
        <a:buFont typeface="Wingdings" pitchFamily="2" charset="2"/>
        <a:buChar char="l"/>
        <a:defRPr sz="2400" b="1">
          <a:solidFill>
            <a:srgbClr val="000000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þ"/>
        <a:defRPr sz="2400" b="1">
          <a:solidFill>
            <a:srgbClr val="A85400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Blip>
          <a:blip r:embed="rId9"/>
        </a:buBlip>
        <a:defRPr sz="1600" b="1">
          <a:solidFill>
            <a:srgbClr val="800080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4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6.tmp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16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26" Type="http://schemas.openxmlformats.org/officeDocument/2006/relationships/tags" Target="../tags/tag46.xml"/><Relationship Id="rId3" Type="http://schemas.openxmlformats.org/officeDocument/2006/relationships/tags" Target="../tags/tag23.xml"/><Relationship Id="rId21" Type="http://schemas.openxmlformats.org/officeDocument/2006/relationships/tags" Target="../tags/tag41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5" Type="http://schemas.openxmlformats.org/officeDocument/2006/relationships/tags" Target="../tags/tag45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tags" Target="../tags/tag40.xml"/><Relationship Id="rId29" Type="http://schemas.openxmlformats.org/officeDocument/2006/relationships/slideLayout" Target="../slideLayouts/slideLayout40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tags" Target="../tags/tag44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tags" Target="../tags/tag43.xml"/><Relationship Id="rId28" Type="http://schemas.openxmlformats.org/officeDocument/2006/relationships/tags" Target="../tags/tag48.xml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tags" Target="../tags/tag42.xml"/><Relationship Id="rId27" Type="http://schemas.openxmlformats.org/officeDocument/2006/relationships/tags" Target="../tags/tag47.xml"/><Relationship Id="rId30" Type="http://schemas.openxmlformats.org/officeDocument/2006/relationships/image" Target="../media/image16.tm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26" Type="http://schemas.openxmlformats.org/officeDocument/2006/relationships/tags" Target="../tags/tag74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tags" Target="../tags/tag73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29" Type="http://schemas.openxmlformats.org/officeDocument/2006/relationships/slideLayout" Target="../slideLayouts/slideLayout4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28" Type="http://schemas.openxmlformats.org/officeDocument/2006/relationships/tags" Target="../tags/tag76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31" Type="http://schemas.openxmlformats.org/officeDocument/2006/relationships/image" Target="../media/image16.tmp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Relationship Id="rId27" Type="http://schemas.openxmlformats.org/officeDocument/2006/relationships/tags" Target="../tags/tag75.xml"/><Relationship Id="rId30" Type="http://schemas.openxmlformats.org/officeDocument/2006/relationships/image" Target="../media/image261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openxmlformats.org/officeDocument/2006/relationships/tags" Target="../tags/tag102.xml"/><Relationship Id="rId39" Type="http://schemas.openxmlformats.org/officeDocument/2006/relationships/image" Target="../media/image16.tmp"/><Relationship Id="rId21" Type="http://schemas.openxmlformats.org/officeDocument/2006/relationships/tags" Target="../tags/tag97.xml"/><Relationship Id="rId34" Type="http://schemas.openxmlformats.org/officeDocument/2006/relationships/tags" Target="../tags/tag81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tags" Target="../tags/tag101.xml"/><Relationship Id="rId33" Type="http://schemas.openxmlformats.org/officeDocument/2006/relationships/image" Target="../media/image250.png"/><Relationship Id="rId38" Type="http://schemas.openxmlformats.org/officeDocument/2006/relationships/image" Target="../media/image251.png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slideLayout" Target="../slideLayouts/slideLayout40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tags" Target="../tags/tag100.xml"/><Relationship Id="rId32" Type="http://schemas.openxmlformats.org/officeDocument/2006/relationships/tags" Target="../tags/tag80.xml"/><Relationship Id="rId37" Type="http://schemas.openxmlformats.org/officeDocument/2006/relationships/image" Target="../media/image270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tags" Target="../tags/tag99.xml"/><Relationship Id="rId28" Type="http://schemas.openxmlformats.org/officeDocument/2006/relationships/tags" Target="../tags/tag104.xml"/><Relationship Id="rId36" Type="http://schemas.openxmlformats.org/officeDocument/2006/relationships/tags" Target="../tags/tag82.xml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image" Target="../media/image160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tags" Target="../tags/tag103.xml"/><Relationship Id="rId30" Type="http://schemas.openxmlformats.org/officeDocument/2006/relationships/tags" Target="../tags/tag79.xml"/><Relationship Id="rId35" Type="http://schemas.openxmlformats.org/officeDocument/2006/relationships/image" Target="../media/image260.png"/><Relationship Id="rId8" Type="http://schemas.openxmlformats.org/officeDocument/2006/relationships/tags" Target="../tags/tag84.xml"/><Relationship Id="rId3" Type="http://schemas.openxmlformats.org/officeDocument/2006/relationships/tags" Target="../tags/tag7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18" Type="http://schemas.openxmlformats.org/officeDocument/2006/relationships/tags" Target="../tags/tag122.xml"/><Relationship Id="rId3" Type="http://schemas.openxmlformats.org/officeDocument/2006/relationships/tags" Target="../tags/tag107.xml"/><Relationship Id="rId21" Type="http://schemas.openxmlformats.org/officeDocument/2006/relationships/slideLayout" Target="../slideLayouts/slideLayout40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tags" Target="../tags/tag121.xml"/><Relationship Id="rId2" Type="http://schemas.openxmlformats.org/officeDocument/2006/relationships/tags" Target="../tags/tag106.xml"/><Relationship Id="rId16" Type="http://schemas.openxmlformats.org/officeDocument/2006/relationships/tags" Target="../tags/tag120.xml"/><Relationship Id="rId20" Type="http://schemas.openxmlformats.org/officeDocument/2006/relationships/tags" Target="../tags/tag124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10" Type="http://schemas.openxmlformats.org/officeDocument/2006/relationships/tags" Target="../tags/tag114.xml"/><Relationship Id="rId19" Type="http://schemas.openxmlformats.org/officeDocument/2006/relationships/tags" Target="../tags/tag123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Relationship Id="rId22" Type="http://schemas.openxmlformats.org/officeDocument/2006/relationships/image" Target="../media/image16.tm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tags" Target="../tags/tag137.xml"/><Relationship Id="rId18" Type="http://schemas.openxmlformats.org/officeDocument/2006/relationships/tags" Target="../tags/tag142.xml"/><Relationship Id="rId3" Type="http://schemas.openxmlformats.org/officeDocument/2006/relationships/tags" Target="../tags/tag127.xml"/><Relationship Id="rId21" Type="http://schemas.openxmlformats.org/officeDocument/2006/relationships/slideLayout" Target="../slideLayouts/slideLayout40.xml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17" Type="http://schemas.openxmlformats.org/officeDocument/2006/relationships/tags" Target="../tags/tag141.xml"/><Relationship Id="rId2" Type="http://schemas.openxmlformats.org/officeDocument/2006/relationships/tags" Target="../tags/tag126.xml"/><Relationship Id="rId16" Type="http://schemas.openxmlformats.org/officeDocument/2006/relationships/tags" Target="../tags/tag140.xml"/><Relationship Id="rId20" Type="http://schemas.openxmlformats.org/officeDocument/2006/relationships/tags" Target="../tags/tag144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image" Target="../media/image16.tmp"/><Relationship Id="rId5" Type="http://schemas.openxmlformats.org/officeDocument/2006/relationships/tags" Target="../tags/tag129.xml"/><Relationship Id="rId15" Type="http://schemas.openxmlformats.org/officeDocument/2006/relationships/tags" Target="../tags/tag139.xml"/><Relationship Id="rId23" Type="http://schemas.openxmlformats.org/officeDocument/2006/relationships/image" Target="../media/image32.png"/><Relationship Id="rId10" Type="http://schemas.openxmlformats.org/officeDocument/2006/relationships/tags" Target="../tags/tag134.xml"/><Relationship Id="rId19" Type="http://schemas.openxmlformats.org/officeDocument/2006/relationships/tags" Target="../tags/tag143.xml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tags" Target="../tags/tag138.xml"/><Relationship Id="rId22" Type="http://schemas.openxmlformats.org/officeDocument/2006/relationships/tags" Target="../tags/tag13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5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887" y="2677886"/>
            <a:ext cx="8501742" cy="1001485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00"/>
                </a:solidFill>
              </a:rPr>
              <a:t>计算导论与程序设计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28975" y="4695825"/>
            <a:ext cx="2625725" cy="466725"/>
          </a:xfrm>
        </p:spPr>
        <p:txBody>
          <a:bodyPr/>
          <a:lstStyle/>
          <a:p>
            <a:r>
              <a:rPr lang="zh-CN" altLang="en-US" sz="2400" dirty="0">
                <a:solidFill>
                  <a:srgbClr val="000000"/>
                </a:solidFill>
              </a:rPr>
              <a:t>数据的机内表示</a:t>
            </a:r>
          </a:p>
        </p:txBody>
      </p:sp>
      <p:pic>
        <p:nvPicPr>
          <p:cNvPr id="4" name="Picture 2" descr="http://www.sdu.edu.cn/2010/images/top222.jpg"/>
          <p:cNvPicPr>
            <a:picLocks noChangeAspect="1" noChangeArrowheads="1"/>
          </p:cNvPicPr>
          <p:nvPr/>
        </p:nvPicPr>
        <p:blipFill>
          <a:blip r:embed="rId2" cstate="print"/>
          <a:srcRect b="9109"/>
          <a:stretch>
            <a:fillRect/>
          </a:stretch>
        </p:blipFill>
        <p:spPr bwMode="auto">
          <a:xfrm>
            <a:off x="0" y="59377"/>
            <a:ext cx="9144000" cy="2547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780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00755" y="1099027"/>
            <a:ext cx="7315200" cy="108015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最少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用</a:t>
            </a:r>
            <a:r>
              <a:rPr lang="zh-CN" altLang="en-US" sz="2000" dirty="0">
                <a:solidFill>
                  <a:srgbClr val="639EF4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639EF4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1]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位</a:t>
            </a:r>
            <a:r>
              <a:rPr lang="zh-CN" altLang="en-US" sz="2000" dirty="0">
                <a:solidFill>
                  <a:srgbClr val="006600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二进制数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可表示任一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5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位长的</a:t>
            </a:r>
            <a:r>
              <a:rPr lang="zh-CN" altLang="en-US" sz="2000" dirty="0">
                <a:solidFill>
                  <a:srgbClr val="006600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十进制</a:t>
            </a:r>
            <a:r>
              <a:rPr lang="zh-CN" altLang="en-US" sz="2000" dirty="0">
                <a:solidFill>
                  <a:srgbClr val="0303DF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正整数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6667856" y="5249388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632950" y="1302154"/>
                <a:ext cx="3332480" cy="4262129"/>
              </a:xfrm>
              <a:prstGeom prst="rect">
                <a:avLst/>
              </a:prstGeom>
              <a:noFill/>
            </p:spPr>
            <p:txBody>
              <a:bodyPr vert="horz" rtlCol="0" anchor="t" anchorCtr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M</a:t>
                </a:r>
                <a:r>
                  <a:rPr lang="zh-CN" altLang="en-US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位十进制正整数表示的范围：</a:t>
                </a:r>
                <a:r>
                  <a:rPr lang="en-US" altLang="zh-CN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0~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  <m:t>𝑀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Microsoft Yahei" panose="020B0503020204020204" pitchFamily="34" charset="-122"/>
                      </a:rPr>
                      <m:t>−1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+mn-ea"/>
                  <a:sym typeface="Microsoft Yahei" panose="020B0503020204020204" pitchFamily="34" charset="-122"/>
                </a:endParaRP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N</a:t>
                </a:r>
                <a:r>
                  <a:rPr lang="zh-CN" altLang="en-US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位二进制正整数表示的范围：</a:t>
                </a:r>
                <a:r>
                  <a:rPr lang="en-US" altLang="zh-CN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0~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  <m:t>𝑁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Microsoft Yahei" panose="020B0503020204020204" pitchFamily="34" charset="-122"/>
                      </a:rPr>
                      <m:t>−1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+mn-ea"/>
                  <a:sym typeface="Microsoft Yahei" panose="020B0503020204020204" pitchFamily="34" charset="-122"/>
                </a:endParaRPr>
              </a:p>
              <a:p>
                <a:endParaRPr lang="en-US" altLang="zh-CN" dirty="0">
                  <a:solidFill>
                    <a:srgbClr val="000000"/>
                  </a:solidFill>
                  <a:latin typeface="+mn-lt"/>
                  <a:ea typeface="+mn-ea"/>
                  <a:sym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若采用</a:t>
                </a:r>
                <a:r>
                  <a:rPr lang="en-US" altLang="zh-CN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N</a:t>
                </a:r>
                <a:r>
                  <a:rPr lang="zh-CN" altLang="en-US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位二进制正整数表示</a:t>
                </a:r>
                <a:r>
                  <a:rPr lang="en-US" altLang="zh-CN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M</a:t>
                </a:r>
                <a:r>
                  <a:rPr lang="zh-CN" altLang="en-US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位十进制正整数，则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Microsoft Yahei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Microsoft Yahei" panose="020B0503020204020204" pitchFamily="34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Microsoft Yahei" panose="020B0503020204020204" pitchFamily="34" charset="-122"/>
                              </a:rPr>
                              <m:t>𝑁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  <m:t>≥10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  <m:t>𝑀</m:t>
                        </m:r>
                      </m:sup>
                    </m:sSup>
                    <m:r>
                      <a:rPr lang="zh-CN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Microsoft Yahei" panose="020B0503020204020204" pitchFamily="34" charset="-122"/>
                      </a:rPr>
                      <m:t>，</m:t>
                    </m:r>
                  </m:oMath>
                </a14:m>
                <a:endParaRPr lang="en-US" altLang="zh-CN" i="1" dirty="0">
                  <a:solidFill>
                    <a:srgbClr val="000000"/>
                  </a:solidFill>
                  <a:latin typeface="+mn-lt"/>
                  <a:ea typeface="+mn-ea"/>
                  <a:sym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Microsoft Yahei" panose="020B0503020204020204" pitchFamily="34" charset="-122"/>
                      </a:rPr>
                      <m:t>𝑁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Microsoft Yahei" panose="020B0503020204020204" pitchFamily="34" charset="-122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Microsoft Yahei" panose="020B0503020204020204" pitchFamily="34" charset="-122"/>
                      </a:rPr>
                      <m:t>𝑀</m:t>
                    </m:r>
                    <m:func>
                      <m:func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Microsoft Yahei" panose="020B0503020204020204" pitchFamily="34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Microsoft Yahei" panose="020B0503020204020204" pitchFamily="34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  <m:t>10</m:t>
                        </m:r>
                      </m:e>
                    </m:fun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Microsoft Yahei" panose="020B0503020204020204" pitchFamily="34" charset="-122"/>
                      </a:rPr>
                      <m:t>≈3.32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Microsoft Yahei" panose="020B0503020204020204" pitchFamily="34" charset="-122"/>
                      </a:rPr>
                      <m:t>𝑀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=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Microsoft Yahei" panose="020B0503020204020204" pitchFamily="34" charset="-122"/>
                      </a:rPr>
                      <m:t>5×3.32=16.6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，</a:t>
                </a:r>
                <a:r>
                  <a:rPr lang="en-US" altLang="zh-CN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N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取不小于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16.6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的最小整数，等于</a:t>
                </a:r>
                <a:r>
                  <a:rPr lang="en-US" altLang="zh-CN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17</a:t>
                </a:r>
                <a:r>
                  <a:rPr lang="zh-CN" altLang="en-US" dirty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位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。</a:t>
                </a:r>
                <a:endParaRPr lang="en-US" altLang="zh-CN" i="1" dirty="0">
                  <a:solidFill>
                    <a:srgbClr val="000000"/>
                  </a:solidFill>
                  <a:sym typeface="Microsoft Yahei" panose="020B0503020204020204" pitchFamily="34" charset="-122"/>
                </a:endParaRPr>
              </a:p>
              <a:p>
                <a:endParaRPr lang="en-US" altLang="zh-CN" i="1" dirty="0" smtClean="0">
                  <a:solidFill>
                    <a:srgbClr val="000000"/>
                  </a:solidFill>
                  <a:latin typeface="Cambria Math" panose="02040503050406030204" pitchFamily="18" charset="0"/>
                  <a:sym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icrosoft Yahei" panose="020B0503020204020204" pitchFamily="34" charset="-122"/>
                      </a:rPr>
                      <m:t>𝑁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icrosoft Yahei" panose="020B0503020204020204" pitchFamily="34" charset="-122"/>
                      </a:rPr>
                      <m:t>≥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sym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icrosoft Yahei" panose="020B0503020204020204" pitchFamily="34" charset="-122"/>
                      </a:rPr>
                      <m:t>3.32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icrosoft Yahei" panose="020B0503020204020204" pitchFamily="34" charset="-122"/>
                      </a:rPr>
                      <m:t>𝑀</m:t>
                    </m:r>
                  </m:oMath>
                </a14:m>
                <a:r>
                  <a:rPr lang="zh-CN" altLang="en-US" dirty="0" smtClean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，或</a:t>
                </a:r>
                <a:endParaRPr lang="en-US" altLang="zh-CN" dirty="0" smtClean="0">
                  <a:solidFill>
                    <a:srgbClr val="000000"/>
                  </a:solidFill>
                  <a:latin typeface="+mn-lt"/>
                  <a:ea typeface="+mn-ea"/>
                  <a:sym typeface="Microsoft Yahei" panose="020B0503020204020204" pitchFamily="34" charset="-122"/>
                </a:endParaRPr>
              </a:p>
              <a:p>
                <a:r>
                  <a:rPr lang="en-US" altLang="zh-CN" dirty="0" smtClean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Yahei" panose="020B0503020204020204" pitchFamily="34" charset="-122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Yahei" panose="020B0503020204020204" pitchFamily="34" charset="-122"/>
                      </a:rPr>
                      <m:t>0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Yahei" panose="020B0503020204020204" pitchFamily="34" charset="-122"/>
                      </a:rPr>
                      <m:t>.</m:t>
                    </m:r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  <a:latin typeface="+mn-lt"/>
                    <a:ea typeface="+mn-ea"/>
                    <a:sym typeface="Microsoft Yahei" panose="020B0503020204020204" pitchFamily="34" charset="-122"/>
                  </a:rPr>
                  <a:t>301N</a:t>
                </a:r>
              </a:p>
              <a:p>
                <a:endParaRPr lang="en-US" altLang="zh-CN" dirty="0">
                  <a:solidFill>
                    <a:srgbClr val="000000"/>
                  </a:solidFill>
                  <a:latin typeface="+mn-lt"/>
                  <a:ea typeface="+mn-ea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9632950" y="1302154"/>
                <a:ext cx="3332480" cy="4262129"/>
              </a:xfrm>
              <a:prstGeom prst="rect">
                <a:avLst/>
              </a:prstGeom>
              <a:blipFill>
                <a:blip r:embed="rId23"/>
                <a:stretch>
                  <a:fillRect l="-1463" t="-1144" r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3" name="RemarkBack"/>
            <p:cNvSpPr/>
            <p:nvPr>
              <p:custDataLst>
                <p:tags r:id="rId1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markBlock"/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TitleText"/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9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markBlock"/>
          <p:cNvSpPr/>
          <p:nvPr>
            <p:custDataLst>
              <p:tags r:id="rId10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markTitleText"/>
          <p:cNvSpPr txBox="1"/>
          <p:nvPr>
            <p:custDataLst>
              <p:tags r:id="rId11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10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</a:rPr>
              <a:t>基本</a:t>
            </a:r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38201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https://gss1.bdstatic.com/9vo3dSag_xI4khGkpoWK1HF6hhy/baike/c0%3Dbaike150%2C5%2C5%2C150%2C50/sign=c05506e79482d158af8f51e3e16372bd/c2fdfc039245d688c56332adacc27d1ed21b24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8" y="978181"/>
            <a:ext cx="7699540" cy="54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4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</a:t>
            </a:r>
            <a:r>
              <a:rPr lang="zh-CN" altLang="en-US" dirty="0" smtClean="0">
                <a:latin typeface="Times New Roman" panose="02020603050405020304" pitchFamily="18" charset="0"/>
              </a:rPr>
              <a:t>表</a:t>
            </a:r>
            <a:r>
              <a:rPr lang="zh-CN" altLang="en-US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扩展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64386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AutoShape 2" descr="https://iknow-pic.cdn.bcebos.com/503d269759ee3d6d69ae408e45166d224f4ade0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8" y="1072891"/>
            <a:ext cx="7049713" cy="5264034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 bwMode="auto">
          <a:xfrm>
            <a:off x="2875943" y="4796443"/>
            <a:ext cx="1039091" cy="324197"/>
          </a:xfrm>
          <a:prstGeom prst="wedgeRoundRectCallout">
            <a:avLst>
              <a:gd name="adj1" fmla="val -62808"/>
              <a:gd name="adj2" fmla="val 829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英国键盘</a:t>
            </a:r>
          </a:p>
        </p:txBody>
      </p:sp>
    </p:spTree>
    <p:extLst>
      <p:ext uri="{BB962C8B-B14F-4D97-AF65-F5344CB8AC3E}">
        <p14:creationId xmlns:p14="http://schemas.microsoft.com/office/powerpoint/2010/main" val="64483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</a:t>
            </a:r>
            <a:r>
              <a:rPr lang="zh-CN" altLang="en-US" dirty="0" smtClean="0">
                <a:latin typeface="Times New Roman" panose="02020603050405020304" pitchFamily="18" charset="0"/>
              </a:rPr>
              <a:t>表</a:t>
            </a:r>
            <a:r>
              <a:rPr lang="zh-CN" altLang="en-US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扩展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64386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AutoShape 2" descr="https://iknow-pic.cdn.bcebos.com/503d269759ee3d6d69ae408e45166d224f4ade0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1" y="1135063"/>
            <a:ext cx="7303711" cy="50911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15547" y="3244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€</a:t>
            </a:r>
          </a:p>
        </p:txBody>
      </p:sp>
    </p:spTree>
    <p:extLst>
      <p:ext uri="{BB962C8B-B14F-4D97-AF65-F5344CB8AC3E}">
        <p14:creationId xmlns:p14="http://schemas.microsoft.com/office/powerpoint/2010/main" val="106291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303357"/>
            <a:ext cx="8369790" cy="439095"/>
          </a:xfrm>
        </p:spPr>
        <p:txBody>
          <a:bodyPr wrap="square" lIns="63500" tIns="25400" rIns="63500" bIns="25400" anchor="t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一个</a:t>
            </a:r>
            <a:r>
              <a:rPr lang="en-US" altLang="zh-CN" dirty="0"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</a:rPr>
              <a:t>源文件的</a:t>
            </a:r>
            <a:r>
              <a:rPr lang="en-US" altLang="zh-CN" dirty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文本表示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82972" y="1440873"/>
            <a:ext cx="2974975" cy="1436291"/>
          </a:xfrm>
          <a:solidFill>
            <a:srgbClr val="808000">
              <a:alpha val="23921"/>
            </a:srgbClr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marL="203200" indent="-203200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cs typeface="Arial" pitchFamily="34" charset="0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cs typeface="Arial" pitchFamily="34" charset="0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cs typeface="Arial" pitchFamily="34" charset="0"/>
              </a:rPr>
              <a:t>&gt;</a:t>
            </a:r>
          </a:p>
          <a:p>
            <a:pPr marL="203200" indent="-203200"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solidFill>
                  <a:srgbClr val="000000"/>
                </a:solidFill>
                <a:cs typeface="Arial" pitchFamily="34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cs typeface="Arial" pitchFamily="34" charset="0"/>
              </a:rPr>
              <a:t> main()</a:t>
            </a:r>
          </a:p>
          <a:p>
            <a:pPr marL="203200" indent="-203200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cs typeface="Arial" pitchFamily="34" charset="0"/>
              </a:rPr>
              <a:t>{</a:t>
            </a:r>
          </a:p>
          <a:p>
            <a:pPr marL="203200" indent="-203200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cs typeface="Arial" pitchFamily="34" charset="0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cs typeface="Arial" pitchFamily="34" charset="0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cs typeface="Arial" pitchFamily="34" charset="0"/>
              </a:rPr>
              <a:t>("hello, world\n");</a:t>
            </a:r>
          </a:p>
          <a:p>
            <a:pPr marL="203200" indent="-203200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cs typeface="Arial" pitchFamily="34" charset="0"/>
              </a:rPr>
              <a:t>}</a:t>
            </a:r>
            <a:endParaRPr lang="zh-CN" altLang="en-US" sz="20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76585" y="934157"/>
            <a:ext cx="3587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经典的“ </a:t>
            </a:r>
            <a:r>
              <a:rPr lang="en-US" altLang="zh-CN" sz="2000" b="1" dirty="0" err="1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hello.c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 ”C-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源程序</a:t>
            </a:r>
          </a:p>
        </p:txBody>
      </p:sp>
      <p:sp>
        <p:nvSpPr>
          <p:cNvPr id="359430" name="Rectangle 6"/>
          <p:cNvSpPr>
            <a:spLocks noChangeArrowheads="1"/>
          </p:cNvSpPr>
          <p:nvPr/>
        </p:nvSpPr>
        <p:spPr bwMode="auto">
          <a:xfrm>
            <a:off x="1978286" y="3533639"/>
            <a:ext cx="53721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# 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i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 n c l u d e &lt;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sp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&gt; &lt; s t d 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i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 o .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itchFamily="18" charset="0"/>
              </a:rPr>
              <a:t>35 105 110 99 108 117 100 101 </a:t>
            </a:r>
            <a:r>
              <a:rPr lang="en-US" altLang="zh-CN" sz="1600" dirty="0">
                <a:solidFill>
                  <a:srgbClr val="0303DF"/>
                </a:solidFill>
                <a:latin typeface="Times New Roman" pitchFamily="18" charset="0"/>
              </a:rPr>
              <a:t>32</a:t>
            </a:r>
            <a:r>
              <a:rPr lang="en-US" altLang="zh-CN" sz="1600" dirty="0">
                <a:latin typeface="Times New Roman" pitchFamily="18" charset="0"/>
              </a:rPr>
              <a:t> 60 115 116 100 105 111 46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h &gt; \n \n 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i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 n t &lt;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sp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&gt; m a 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i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 n ( ) \n {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itchFamily="18" charset="0"/>
              </a:rPr>
              <a:t>104 62 10 10 105 110 116 32 109 97 105 110 40 41 10 123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\n &lt;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sp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&gt; &lt;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sp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&gt; &lt;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sp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&gt; &lt;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sp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&gt; p r 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i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 n t f ( " h e l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itchFamily="18" charset="0"/>
              </a:rPr>
              <a:t>10 32 32 32 32 112 114 105 110 116 102 40 34 104 101 108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l o , &lt;</a:t>
            </a:r>
            <a:r>
              <a:rPr lang="en-US" altLang="zh-CN" sz="1600" dirty="0" err="1">
                <a:solidFill>
                  <a:srgbClr val="ED1611"/>
                </a:solidFill>
                <a:latin typeface="Times New Roman" pitchFamily="18" charset="0"/>
              </a:rPr>
              <a:t>sp</a:t>
            </a:r>
            <a:r>
              <a:rPr lang="en-US" altLang="zh-CN" sz="1600" dirty="0">
                <a:solidFill>
                  <a:srgbClr val="ED1611"/>
                </a:solidFill>
                <a:latin typeface="Times New Roman" pitchFamily="18" charset="0"/>
              </a:rPr>
              <a:t>&gt; w o r l d \ n " ) ; \n }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itchFamily="18" charset="0"/>
              </a:rPr>
              <a:t>108 111 44 32 119 111 114 108 100 92 110 34 41 59 10 125</a:t>
            </a:r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951400" y="3021611"/>
            <a:ext cx="78517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2000" b="1" dirty="0" err="1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hello.c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的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ASCII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文本</a:t>
            </a:r>
            <a:r>
              <a:rPr lang="zh-CN" altLang="en-US" sz="2000" b="1" dirty="0" smtClean="0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表示，</a:t>
            </a:r>
            <a:r>
              <a:rPr lang="zh-CN" altLang="en-US" sz="2000" dirty="0" smtClean="0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其中的</a:t>
            </a:r>
            <a:r>
              <a:rPr lang="en-US" altLang="zh-CN" sz="2000" dirty="0" smtClean="0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ASCII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黑体" pitchFamily="49" charset="-122"/>
                <a:cs typeface="Arial" charset="0"/>
              </a:rPr>
              <a:t>采用十进制数表示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0666" y="5700880"/>
            <a:ext cx="670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可以利用工具软件 </a:t>
            </a:r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Binary Viewer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查看文件内容的</a:t>
            </a:r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ASCII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码；</a:t>
            </a:r>
          </a:p>
        </p:txBody>
      </p:sp>
      <p:sp>
        <p:nvSpPr>
          <p:cNvPr id="3" name="圆角矩形标注 2"/>
          <p:cNvSpPr/>
          <p:nvPr/>
        </p:nvSpPr>
        <p:spPr bwMode="auto">
          <a:xfrm>
            <a:off x="5172451" y="1244825"/>
            <a:ext cx="2583324" cy="1074425"/>
          </a:xfrm>
          <a:prstGeom prst="wedgeRoundRectCallout">
            <a:avLst>
              <a:gd name="adj1" fmla="val -77188"/>
              <a:gd name="adj2" fmla="val 3806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文件存储的是每个字符的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ASCII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码，包括回车、换行等控制符</a:t>
            </a:r>
          </a:p>
        </p:txBody>
      </p:sp>
    </p:spTree>
    <p:extLst>
      <p:ext uri="{BB962C8B-B14F-4D97-AF65-F5344CB8AC3E}">
        <p14:creationId xmlns:p14="http://schemas.microsoft.com/office/powerpoint/2010/main" val="739350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语言中使用</a:t>
            </a:r>
            <a:r>
              <a:rPr lang="en-US" altLang="zh-CN" dirty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 err="1">
                <a:solidFill>
                  <a:srgbClr val="000000"/>
                </a:solidFill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</a:rPr>
              <a:t> main() 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char c1=0x</a:t>
            </a:r>
            <a:r>
              <a:rPr lang="en-US" altLang="zh-CN" sz="2000" dirty="0">
                <a:solidFill>
                  <a:srgbClr val="0303DF"/>
                </a:solidFill>
              </a:rPr>
              <a:t>31</a:t>
            </a:r>
            <a:r>
              <a:rPr lang="en-US" altLang="zh-CN" sz="2000" dirty="0">
                <a:solidFill>
                  <a:srgbClr val="000000"/>
                </a:solidFill>
              </a:rPr>
              <a:t>;   </a:t>
            </a:r>
            <a:r>
              <a:rPr lang="en-US" altLang="zh-CN" sz="2000" dirty="0" smtClean="0">
                <a:solidFill>
                  <a:srgbClr val="000000"/>
                </a:solidFill>
              </a:rPr>
              <a:t>//</a:t>
            </a:r>
            <a:r>
              <a:rPr lang="zh-CN" altLang="en-US" sz="2000" dirty="0" smtClean="0">
                <a:solidFill>
                  <a:srgbClr val="000000"/>
                </a:solidFill>
              </a:rPr>
              <a:t>等价于</a:t>
            </a:r>
            <a:r>
              <a:rPr lang="en-US" altLang="zh-CN" sz="2000" dirty="0" smtClean="0">
                <a:solidFill>
                  <a:srgbClr val="000000"/>
                </a:solidFill>
              </a:rPr>
              <a:t>c1</a:t>
            </a:r>
            <a:r>
              <a:rPr lang="en-US" altLang="zh-CN" sz="2000" dirty="0" smtClean="0">
                <a:solidFill>
                  <a:srgbClr val="000000"/>
                </a:solidFill>
              </a:rPr>
              <a:t>=’1’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    char c2=0x</a:t>
            </a:r>
            <a:r>
              <a:rPr lang="en-US" altLang="zh-CN" sz="2000" dirty="0" smtClean="0">
                <a:solidFill>
                  <a:srgbClr val="0303DF"/>
                </a:solidFill>
              </a:rPr>
              <a:t>41</a:t>
            </a:r>
            <a:r>
              <a:rPr lang="en-US" altLang="zh-CN" sz="2000" dirty="0" smtClean="0">
                <a:solidFill>
                  <a:srgbClr val="000000"/>
                </a:solidFill>
              </a:rPr>
              <a:t>;   </a:t>
            </a:r>
            <a:r>
              <a:rPr lang="en-US" altLang="zh-CN" sz="2000" dirty="0" smtClean="0">
                <a:solidFill>
                  <a:srgbClr val="000000"/>
                </a:solidFill>
              </a:rPr>
              <a:t>//</a:t>
            </a:r>
            <a:r>
              <a:rPr lang="zh-CN" altLang="en-US" sz="2000" dirty="0" smtClean="0">
                <a:solidFill>
                  <a:srgbClr val="000000"/>
                </a:solidFill>
              </a:rPr>
              <a:t>等价于</a:t>
            </a:r>
            <a:r>
              <a:rPr lang="en-US" altLang="zh-CN" sz="2000" dirty="0" smtClean="0">
                <a:solidFill>
                  <a:srgbClr val="000000"/>
                </a:solidFill>
              </a:rPr>
              <a:t>c2</a:t>
            </a:r>
            <a:r>
              <a:rPr lang="en-US" altLang="zh-CN" sz="2000" dirty="0" smtClean="0">
                <a:solidFill>
                  <a:srgbClr val="000000"/>
                </a:solidFill>
              </a:rPr>
              <a:t>=’A’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</a:rPr>
              <a:t>char c3=0x</a:t>
            </a:r>
            <a:r>
              <a:rPr lang="en-US" altLang="zh-CN" sz="2000" dirty="0">
                <a:solidFill>
                  <a:srgbClr val="0303DF"/>
                </a:solidFill>
              </a:rPr>
              <a:t>61</a:t>
            </a:r>
            <a:r>
              <a:rPr lang="en-US" altLang="zh-CN" sz="2000" dirty="0">
                <a:solidFill>
                  <a:srgbClr val="000000"/>
                </a:solidFill>
              </a:rPr>
              <a:t>;   </a:t>
            </a:r>
            <a:r>
              <a:rPr lang="en-US" altLang="zh-CN" sz="2000" dirty="0" smtClean="0">
                <a:solidFill>
                  <a:srgbClr val="000000"/>
                </a:solidFill>
              </a:rPr>
              <a:t>//</a:t>
            </a:r>
            <a:r>
              <a:rPr lang="zh-CN" altLang="en-US" sz="2000" dirty="0" smtClean="0">
                <a:solidFill>
                  <a:srgbClr val="000000"/>
                </a:solidFill>
              </a:rPr>
              <a:t>等价于</a:t>
            </a:r>
            <a:r>
              <a:rPr lang="en-US" altLang="zh-CN" sz="2000" dirty="0" smtClean="0">
                <a:solidFill>
                  <a:srgbClr val="000000"/>
                </a:solidFill>
              </a:rPr>
              <a:t>c3</a:t>
            </a:r>
            <a:r>
              <a:rPr lang="en-US" altLang="zh-CN" sz="2000" dirty="0" smtClean="0">
                <a:solidFill>
                  <a:srgbClr val="000000"/>
                </a:solidFill>
              </a:rPr>
              <a:t>=’a</a:t>
            </a:r>
            <a:r>
              <a:rPr lang="en-US" altLang="zh-CN" sz="2000" dirty="0">
                <a:solidFill>
                  <a:srgbClr val="000000"/>
                </a:solidFill>
              </a:rPr>
              <a:t>’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</a:rPr>
              <a:t>(“0x31= </a:t>
            </a:r>
            <a:r>
              <a:rPr lang="en-US" altLang="zh-CN" sz="2000" dirty="0">
                <a:solidFill>
                  <a:srgbClr val="FF0000"/>
                </a:solidFill>
              </a:rPr>
              <a:t>%c</a:t>
            </a:r>
            <a:r>
              <a:rPr lang="en-US" altLang="zh-CN" sz="2000" dirty="0">
                <a:solidFill>
                  <a:srgbClr val="000000"/>
                </a:solidFill>
              </a:rPr>
              <a:t>\n”, c1);   // </a:t>
            </a:r>
            <a:r>
              <a:rPr lang="zh-CN" altLang="en-US" sz="2000" dirty="0" smtClean="0">
                <a:solidFill>
                  <a:srgbClr val="000000"/>
                </a:solidFill>
              </a:rPr>
              <a:t>等价于：</a:t>
            </a:r>
            <a:r>
              <a:rPr lang="en-US" altLang="zh-CN" sz="2000" dirty="0" err="1" smtClean="0">
                <a:solidFill>
                  <a:srgbClr val="0303DF"/>
                </a:solidFill>
              </a:rPr>
              <a:t>printf</a:t>
            </a:r>
            <a:r>
              <a:rPr lang="en-US" altLang="zh-CN" sz="2000" dirty="0">
                <a:solidFill>
                  <a:srgbClr val="0303DF"/>
                </a:solidFill>
              </a:rPr>
              <a:t>(“0x31= %</a:t>
            </a:r>
            <a:r>
              <a:rPr lang="en-US" altLang="zh-CN" sz="2000" dirty="0" err="1">
                <a:solidFill>
                  <a:srgbClr val="0303DF"/>
                </a:solidFill>
              </a:rPr>
              <a:t>c%c</a:t>
            </a:r>
            <a:r>
              <a:rPr lang="en-US" altLang="zh-CN" sz="2000" dirty="0">
                <a:solidFill>
                  <a:srgbClr val="0303DF"/>
                </a:solidFill>
              </a:rPr>
              <a:t>”, c1,</a:t>
            </a:r>
            <a:r>
              <a:rPr lang="en-US" altLang="zh-CN" sz="2000" dirty="0">
                <a:solidFill>
                  <a:srgbClr val="C00000"/>
                </a:solidFill>
              </a:rPr>
              <a:t>10</a:t>
            </a:r>
            <a:r>
              <a:rPr lang="en-US" altLang="zh-CN" sz="2000" dirty="0">
                <a:solidFill>
                  <a:srgbClr val="0303DF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</a:rPr>
              <a:t>(“0x41= </a:t>
            </a:r>
            <a:r>
              <a:rPr lang="en-US" altLang="zh-CN" sz="2000" dirty="0">
                <a:solidFill>
                  <a:srgbClr val="FF0000"/>
                </a:solidFill>
              </a:rPr>
              <a:t>%c</a:t>
            </a:r>
            <a:r>
              <a:rPr lang="en-US" altLang="zh-CN" sz="2000" dirty="0">
                <a:solidFill>
                  <a:srgbClr val="000000"/>
                </a:solidFill>
              </a:rPr>
              <a:t>\n”, c2);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</a:rPr>
              <a:t>(“0x61= </a:t>
            </a:r>
            <a:r>
              <a:rPr lang="en-US" altLang="zh-CN" sz="2000" dirty="0">
                <a:solidFill>
                  <a:srgbClr val="FF0000"/>
                </a:solidFill>
              </a:rPr>
              <a:t>%c</a:t>
            </a:r>
            <a:r>
              <a:rPr lang="en-US" altLang="zh-CN" sz="2000" dirty="0">
                <a:solidFill>
                  <a:srgbClr val="000000"/>
                </a:solidFill>
              </a:rPr>
              <a:t>\n”, c3);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return 0;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}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8361" y="187325"/>
            <a:ext cx="8101012" cy="692150"/>
          </a:xfrm>
        </p:spPr>
        <p:txBody>
          <a:bodyPr/>
          <a:lstStyle/>
          <a:p>
            <a:r>
              <a:rPr lang="zh-CN" altLang="en-US" dirty="0"/>
              <a:t>汉字的编码</a:t>
            </a:r>
          </a:p>
        </p:txBody>
      </p:sp>
      <p:sp>
        <p:nvSpPr>
          <p:cNvPr id="7055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65018" y="1125538"/>
            <a:ext cx="7578870" cy="541657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汉字的特点</a:t>
            </a:r>
          </a:p>
          <a:p>
            <a:pPr lvl="1">
              <a:lnSpc>
                <a:spcPct val="100000"/>
              </a:lnSpc>
            </a:pPr>
            <a:r>
              <a:rPr lang="zh-CN" altLang="en-US" sz="1600" dirty="0"/>
              <a:t>象形字</a:t>
            </a:r>
          </a:p>
          <a:p>
            <a:pPr lvl="1">
              <a:lnSpc>
                <a:spcPct val="100000"/>
              </a:lnSpc>
            </a:pPr>
            <a:r>
              <a:rPr lang="zh-CN" altLang="en-US" sz="1600" dirty="0" smtClean="0"/>
              <a:t>汉字具有</a:t>
            </a:r>
            <a:r>
              <a:rPr lang="zh-CN" altLang="en-US" sz="1600" dirty="0"/>
              <a:t>量多、字形复杂的特点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汉字的编码</a:t>
            </a:r>
          </a:p>
          <a:p>
            <a:pPr lvl="1"/>
            <a:r>
              <a:rPr lang="zh-CN" altLang="en-US" sz="1600" dirty="0">
                <a:solidFill>
                  <a:srgbClr val="0000CC"/>
                </a:solidFill>
              </a:rPr>
              <a:t>基本编码</a:t>
            </a:r>
            <a:r>
              <a:rPr lang="zh-CN" altLang="en-US" sz="1600" dirty="0" smtClean="0">
                <a:solidFill>
                  <a:srgbClr val="0000CC"/>
                </a:solidFill>
              </a:rPr>
              <a:t>：</a:t>
            </a:r>
            <a:r>
              <a:rPr lang="zh-CN" altLang="en-US" sz="1600" dirty="0"/>
              <a:t>汉字交换码，</a:t>
            </a:r>
            <a:r>
              <a:rPr lang="zh-CN" altLang="en-US" sz="1600" dirty="0" smtClean="0">
                <a:solidFill>
                  <a:srgbClr val="C00000"/>
                </a:solidFill>
              </a:rPr>
              <a:t>国标</a:t>
            </a:r>
            <a:r>
              <a:rPr lang="zh-CN" altLang="en-US" sz="1600" dirty="0">
                <a:solidFill>
                  <a:srgbClr val="C00000"/>
                </a:solidFill>
              </a:rPr>
              <a:t>码，</a:t>
            </a:r>
            <a:r>
              <a:rPr lang="en-US" altLang="zh-CN" sz="1600" dirty="0">
                <a:solidFill>
                  <a:srgbClr val="C00000"/>
                </a:solidFill>
              </a:rPr>
              <a:t>GB2312—1980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00"/>
                </a:solidFill>
              </a:rPr>
              <a:t>国标码</a:t>
            </a:r>
            <a:r>
              <a:rPr lang="zh-CN" altLang="en-US" sz="1400" dirty="0" smtClean="0">
                <a:solidFill>
                  <a:srgbClr val="006600"/>
                </a:solidFill>
              </a:rPr>
              <a:t>是汉字的</a:t>
            </a:r>
            <a:r>
              <a:rPr lang="zh-CN" altLang="en-US" sz="1400" dirty="0">
                <a:solidFill>
                  <a:srgbClr val="006600"/>
                </a:solidFill>
              </a:rPr>
              <a:t>基本编码，其它编码都是在该编码的基础上</a:t>
            </a:r>
            <a:r>
              <a:rPr lang="zh-CN" altLang="en-US" sz="1400" dirty="0" smtClean="0">
                <a:solidFill>
                  <a:srgbClr val="006600"/>
                </a:solidFill>
              </a:rPr>
              <a:t>修改</a:t>
            </a:r>
            <a:endParaRPr lang="en-US" altLang="zh-CN" sz="1400" dirty="0" smtClean="0">
              <a:solidFill>
                <a:srgbClr val="0066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00"/>
                </a:solidFill>
              </a:rPr>
              <a:t>收录</a:t>
            </a:r>
            <a:r>
              <a:rPr lang="en-US" altLang="zh-CN" sz="1400" dirty="0">
                <a:solidFill>
                  <a:srgbClr val="006600"/>
                </a:solidFill>
              </a:rPr>
              <a:t>6763</a:t>
            </a:r>
            <a:r>
              <a:rPr lang="zh-CN" altLang="en-US" sz="1400" dirty="0">
                <a:solidFill>
                  <a:srgbClr val="006600"/>
                </a:solidFill>
              </a:rPr>
              <a:t>个汉字和</a:t>
            </a:r>
            <a:r>
              <a:rPr lang="en-US" altLang="zh-CN" sz="1400" dirty="0">
                <a:solidFill>
                  <a:srgbClr val="006600"/>
                </a:solidFill>
              </a:rPr>
              <a:t>682</a:t>
            </a:r>
            <a:r>
              <a:rPr lang="zh-CN" altLang="en-US" sz="1400" dirty="0">
                <a:solidFill>
                  <a:srgbClr val="006600"/>
                </a:solidFill>
              </a:rPr>
              <a:t>个符号，共</a:t>
            </a:r>
            <a:r>
              <a:rPr lang="en-US" altLang="zh-CN" sz="1400" dirty="0">
                <a:solidFill>
                  <a:srgbClr val="006600"/>
                </a:solidFill>
              </a:rPr>
              <a:t>7445</a:t>
            </a:r>
            <a:r>
              <a:rPr lang="zh-CN" altLang="en-US" sz="1400" dirty="0">
                <a:solidFill>
                  <a:srgbClr val="006600"/>
                </a:solidFill>
              </a:rPr>
              <a:t>个字符</a:t>
            </a:r>
          </a:p>
          <a:p>
            <a:pPr lvl="1"/>
            <a:r>
              <a:rPr lang="en-US" altLang="zh-CN" sz="1600" dirty="0"/>
              <a:t>GBK1.0 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1995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12</a:t>
            </a:r>
            <a:r>
              <a:rPr lang="zh-CN" altLang="en-US" sz="1600" dirty="0" smtClean="0"/>
              <a:t>月，发布汉字扩展内码规范</a:t>
            </a:r>
            <a:r>
              <a:rPr lang="en-US" altLang="zh-CN" sz="1600" dirty="0" smtClean="0"/>
              <a:t>-GBK1.0</a:t>
            </a:r>
            <a:r>
              <a:rPr lang="zh-CN" altLang="en-US" sz="1600" dirty="0" smtClean="0"/>
              <a:t>，收录</a:t>
            </a:r>
            <a:r>
              <a:rPr kumimoji="1"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20902</a:t>
            </a:r>
            <a:r>
              <a:rPr kumimoji="1" lang="zh-CN" altLang="en-US" sz="1600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汉字及符号</a:t>
            </a:r>
            <a:endParaRPr lang="en-US" altLang="zh-CN" sz="1600" dirty="0" smtClean="0"/>
          </a:p>
          <a:p>
            <a:pPr lvl="1"/>
            <a:r>
              <a:rPr lang="en-US" altLang="zh-CN" sz="1600" dirty="0"/>
              <a:t>GBK18030 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2000</a:t>
            </a:r>
            <a:r>
              <a:rPr lang="zh-CN" altLang="en-US" sz="1600" dirty="0" smtClean="0"/>
              <a:t>年发布，</a:t>
            </a:r>
            <a:r>
              <a:rPr lang="en-US" altLang="zh-CN" sz="1600" dirty="0" smtClean="0"/>
              <a:t>GBK18030</a:t>
            </a:r>
            <a:r>
              <a:rPr lang="zh-CN" altLang="en-US" sz="1600" dirty="0" smtClean="0"/>
              <a:t>取代</a:t>
            </a:r>
            <a:r>
              <a:rPr lang="en-US" altLang="zh-CN" sz="1600" dirty="0" smtClean="0"/>
              <a:t>GBK1.0</a:t>
            </a:r>
            <a:r>
              <a:rPr lang="zh-CN" altLang="en-US" sz="1600" dirty="0" smtClean="0"/>
              <a:t>作为汉字的国家标准编码</a:t>
            </a:r>
            <a:endParaRPr lang="en-US" altLang="zh-CN" sz="1600" dirty="0" smtClean="0"/>
          </a:p>
          <a:p>
            <a:pPr lvl="2"/>
            <a:r>
              <a:rPr lang="zh-CN" altLang="en-US" sz="1400" dirty="0" smtClean="0"/>
              <a:t>兼容</a:t>
            </a:r>
            <a:r>
              <a:rPr lang="en-US" altLang="zh-CN" sz="1400" dirty="0">
                <a:solidFill>
                  <a:srgbClr val="C00000"/>
                </a:solidFill>
              </a:rPr>
              <a:t>GB2312—1980</a:t>
            </a:r>
          </a:p>
          <a:p>
            <a:pPr lvl="2"/>
            <a:r>
              <a:rPr lang="zh-CN" altLang="en-US" sz="1400" dirty="0" smtClean="0"/>
              <a:t>收录</a:t>
            </a:r>
            <a:r>
              <a:rPr lang="en-US" altLang="zh-CN" sz="1400" dirty="0" smtClean="0"/>
              <a:t>27484</a:t>
            </a:r>
            <a:r>
              <a:rPr lang="zh-CN" altLang="en-US" sz="1400" dirty="0" smtClean="0"/>
              <a:t>个汉字，同时收录藏文、蒙古文、维吾尔文等主要少数民族语言文字</a:t>
            </a:r>
            <a:endParaRPr lang="en-US" altLang="zh-CN" sz="1400" dirty="0" smtClean="0"/>
          </a:p>
          <a:p>
            <a:pPr lvl="2"/>
            <a:r>
              <a:rPr lang="en-US" altLang="zh-CN" sz="1400" dirty="0" smtClean="0"/>
              <a:t>Windows</a:t>
            </a:r>
            <a:r>
              <a:rPr lang="zh-CN" altLang="en-US" sz="1400" dirty="0" smtClean="0"/>
              <a:t>支持该汉字编码方案</a:t>
            </a:r>
            <a:endParaRPr lang="zh-CN" altLang="en-US" sz="1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CC"/>
                </a:solidFill>
              </a:rPr>
              <a:t>计算机中的汉字编码，基于国标码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lvl="1"/>
            <a:r>
              <a:rPr lang="zh-CN" altLang="en-US" sz="1600" b="1" dirty="0">
                <a:solidFill>
                  <a:srgbClr val="7030A0"/>
                </a:solidFill>
              </a:rPr>
              <a:t>输入汉字：</a:t>
            </a:r>
            <a:r>
              <a:rPr lang="zh-CN" altLang="en-US" sz="1600" dirty="0"/>
              <a:t>汉字</a:t>
            </a:r>
            <a:r>
              <a:rPr lang="zh-CN" altLang="en-US" sz="1600" dirty="0">
                <a:solidFill>
                  <a:srgbClr val="7030A0"/>
                </a:solidFill>
              </a:rPr>
              <a:t>输入码</a:t>
            </a:r>
          </a:p>
          <a:p>
            <a:pPr lvl="1"/>
            <a:r>
              <a:rPr lang="zh-CN" altLang="en-US" sz="1600" b="1" dirty="0" smtClean="0">
                <a:solidFill>
                  <a:srgbClr val="7030A0"/>
                </a:solidFill>
              </a:rPr>
              <a:t>存储</a:t>
            </a:r>
            <a:r>
              <a:rPr lang="zh-CN" altLang="en-US" sz="1600" b="1" dirty="0">
                <a:solidFill>
                  <a:srgbClr val="7030A0"/>
                </a:solidFill>
              </a:rPr>
              <a:t>汉字：</a:t>
            </a:r>
            <a:r>
              <a:rPr lang="zh-CN" altLang="en-US" sz="1600" dirty="0"/>
              <a:t>汉字的</a:t>
            </a:r>
            <a:r>
              <a:rPr lang="zh-CN" altLang="en-US" sz="1600" dirty="0">
                <a:solidFill>
                  <a:srgbClr val="7030A0"/>
                </a:solidFill>
              </a:rPr>
              <a:t>机内码</a:t>
            </a:r>
          </a:p>
          <a:p>
            <a:pPr lvl="1"/>
            <a:r>
              <a:rPr lang="zh-CN" altLang="en-US" sz="1600" b="1" dirty="0" smtClean="0">
                <a:solidFill>
                  <a:srgbClr val="7030A0"/>
                </a:solidFill>
              </a:rPr>
              <a:t>输出</a:t>
            </a:r>
            <a:r>
              <a:rPr lang="zh-CN" altLang="en-US" sz="1600" b="1" dirty="0">
                <a:solidFill>
                  <a:srgbClr val="7030A0"/>
                </a:solidFill>
              </a:rPr>
              <a:t>汉字：</a:t>
            </a:r>
            <a:r>
              <a:rPr lang="zh-CN" altLang="en-US" sz="1600" dirty="0">
                <a:solidFill>
                  <a:srgbClr val="7030A0"/>
                </a:solidFill>
              </a:rPr>
              <a:t>汉字字形码</a:t>
            </a:r>
          </a:p>
        </p:txBody>
      </p:sp>
    </p:spTree>
    <p:extLst>
      <p:ext uri="{BB962C8B-B14F-4D97-AF65-F5344CB8AC3E}">
        <p14:creationId xmlns:p14="http://schemas.microsoft.com/office/powerpoint/2010/main" val="1730617696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277170"/>
            <a:ext cx="62579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汉字编码</a:t>
            </a:r>
            <a:r>
              <a:rPr lang="en-US" altLang="zh-CN" sz="2800" dirty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-</a:t>
            </a:r>
            <a:r>
              <a:rPr lang="zh-CN" altLang="en-US" sz="280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国标码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39750" y="1023649"/>
            <a:ext cx="8284210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kumimoji="1" lang="en-US" altLang="zh-CN" sz="24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solidFill>
                  <a:srgbClr val="0303DF"/>
                </a:solidFill>
                <a:latin typeface="Times New Roman" panose="02020603050405020304" pitchFamily="18" charset="0"/>
              </a:rPr>
              <a:t>国标码：</a:t>
            </a:r>
            <a:r>
              <a:rPr kumimoji="1" lang="zh-CN" alt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以</a:t>
            </a:r>
            <a:r>
              <a:rPr kumimoji="1" lang="en-US" altLang="zh-CN" sz="2400" b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16</a:t>
            </a:r>
            <a:r>
              <a:rPr kumimoji="1" lang="zh-CN" alt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位二进制数字代码来区别每一汉字</a:t>
            </a:r>
            <a:endParaRPr kumimoji="1" lang="en-US" altLang="zh-CN" sz="2400" b="1" u="sng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我国</a:t>
            </a:r>
            <a:r>
              <a:rPr kumimoji="1"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1981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年公布了国家标准</a:t>
            </a:r>
            <a:r>
              <a:rPr kumimoji="1"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《</a:t>
            </a:r>
            <a:r>
              <a:rPr kumimoji="1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信息交换用汉字编码字符集</a:t>
            </a:r>
            <a:r>
              <a:rPr kumimoji="1"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—</a:t>
            </a:r>
            <a:r>
              <a:rPr kumimoji="1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基本集</a:t>
            </a:r>
            <a:r>
              <a:rPr kumimoji="1"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》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，即</a:t>
            </a:r>
            <a:r>
              <a:rPr kumimoji="1"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GB2312-80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码，简称</a:t>
            </a:r>
            <a:r>
              <a:rPr kumimoji="1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国标码；</a:t>
            </a:r>
            <a:endParaRPr kumimoji="1" lang="en-US" altLang="zh-CN" sz="2000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en-US" altLang="zh-CN" sz="2000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1995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年我国又颁布了</a:t>
            </a:r>
            <a:r>
              <a:rPr kumimoji="1"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《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汉字编码扩展规范</a:t>
            </a:r>
            <a:r>
              <a:rPr kumimoji="1"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》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GBK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），共计</a:t>
            </a:r>
            <a:r>
              <a:rPr kumimoji="1"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20902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汉字（包括一些符号）；</a:t>
            </a:r>
            <a:endParaRPr kumimoji="1" lang="en-US" altLang="zh-CN" sz="20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2000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年，</a:t>
            </a:r>
            <a:r>
              <a:rPr kumimoji="1"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GBK18030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取代</a:t>
            </a:r>
            <a:r>
              <a:rPr kumimoji="1"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GBK1.0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作为汉字的国家标准编码</a:t>
            </a:r>
            <a:endParaRPr kumimoji="1" lang="en-US" altLang="zh-CN" sz="20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上述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国标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码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是我国计算机系统必须遵循的基础性标准之一；</a:t>
            </a:r>
            <a:endParaRPr kumimoji="1" lang="en-US" altLang="zh-CN" sz="20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每个国标码都对应着一个唯一的汉字或符号；</a:t>
            </a:r>
            <a:endParaRPr kumimoji="1" lang="en-US" altLang="zh-CN" sz="20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2000" b="1" u="sng" dirty="0">
                <a:solidFill>
                  <a:srgbClr val="0000CC"/>
                </a:solidFill>
                <a:latin typeface="Times New Roman" panose="02020603050405020304" pitchFamily="18" charset="0"/>
              </a:rPr>
              <a:t>国标</a:t>
            </a:r>
            <a:r>
              <a:rPr kumimoji="1" lang="zh-CN" altLang="en-US" sz="2000" b="1" u="sng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码用</a:t>
            </a:r>
            <a:r>
              <a:rPr kumimoji="1" lang="zh-CN" altLang="en-US" sz="2000" b="1" u="sng" dirty="0">
                <a:solidFill>
                  <a:srgbClr val="080808"/>
                </a:solidFill>
                <a:latin typeface="Times New Roman" panose="02020603050405020304" pitchFamily="18" charset="0"/>
              </a:rPr>
              <a:t>是</a:t>
            </a:r>
            <a:r>
              <a:rPr kumimoji="1" lang="en-US" altLang="zh-CN" sz="2000" b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 u="sng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 bytes</a:t>
            </a:r>
            <a:r>
              <a:rPr kumimoji="1" lang="zh-CN" altLang="en-US" sz="2000" b="1" u="sng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对每个汉字或字符进行编码；（最高位都是</a:t>
            </a:r>
            <a:r>
              <a:rPr kumimoji="1" lang="en-US" altLang="zh-CN" sz="2000" b="1" u="sng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000" b="1" u="sng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）</a:t>
            </a:r>
            <a:endParaRPr kumimoji="1" lang="en-US" altLang="zh-CN" sz="2000" b="1" u="sng" dirty="0">
              <a:solidFill>
                <a:srgbClr val="080808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359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277170"/>
            <a:ext cx="62579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汉字编码</a:t>
            </a:r>
            <a:r>
              <a:rPr lang="en-US" altLang="zh-CN" sz="2800" dirty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-</a:t>
            </a:r>
            <a:r>
              <a:rPr lang="zh-CN" altLang="en-US" sz="280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区位码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39750" y="1023649"/>
            <a:ext cx="82296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4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solidFill>
                  <a:srgbClr val="0303DF"/>
                </a:solidFill>
                <a:latin typeface="Times New Roman" panose="02020603050405020304" pitchFamily="18" charset="0"/>
              </a:rPr>
              <a:t>区位码：以（区、位</a:t>
            </a:r>
            <a:r>
              <a:rPr kumimoji="1" lang="zh-CN" altLang="en-US" sz="2400" dirty="0" smtClean="0">
                <a:solidFill>
                  <a:srgbClr val="0303DF"/>
                </a:solidFill>
                <a:latin typeface="Times New Roman" panose="02020603050405020304" pitchFamily="18" charset="0"/>
              </a:rPr>
              <a:t>）即区码与位码表示每</a:t>
            </a:r>
            <a:r>
              <a:rPr kumimoji="1" lang="zh-CN" altLang="en-US" sz="2400" dirty="0">
                <a:solidFill>
                  <a:srgbClr val="0303DF"/>
                </a:solidFill>
                <a:latin typeface="Times New Roman" panose="02020603050405020304" pitchFamily="18" charset="0"/>
              </a:rPr>
              <a:t>一</a:t>
            </a:r>
            <a:r>
              <a:rPr kumimoji="1" lang="zh-CN" altLang="en-US" sz="2400" dirty="0" smtClean="0">
                <a:solidFill>
                  <a:srgbClr val="0303DF"/>
                </a:solidFill>
                <a:latin typeface="Times New Roman" panose="02020603050405020304" pitchFamily="18" charset="0"/>
              </a:rPr>
              <a:t>汉字</a:t>
            </a:r>
            <a:endParaRPr kumimoji="1" lang="en-US" altLang="zh-CN" sz="24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2000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由于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人们</a:t>
            </a:r>
            <a:r>
              <a:rPr kumimoji="1" lang="zh-CN" altLang="en-US" sz="2000" dirty="0" smtClean="0">
                <a:solidFill>
                  <a:srgbClr val="080808"/>
                </a:solidFill>
                <a:latin typeface="Times New Roman" panose="02020603050405020304" pitchFamily="18" charset="0"/>
              </a:rPr>
              <a:t>对国标码难以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</a:rPr>
              <a:t>识别，为方便使用，国家又推出了便于使用的</a:t>
            </a:r>
            <a:r>
              <a:rPr kumimoji="1"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区位码；</a:t>
            </a:r>
            <a:endParaRPr kumimoji="1" lang="en-US" altLang="zh-CN" sz="2000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区位码</a:t>
            </a:r>
            <a:r>
              <a:rPr kumimoji="1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是一个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四位的十进制数；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endParaRPr kumimoji="1" lang="en-US" altLang="zh-CN" sz="2000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400" dirty="0">
                <a:solidFill>
                  <a:srgbClr val="0303DF"/>
                </a:solidFill>
                <a:latin typeface="Times New Roman" panose="02020603050405020304" pitchFamily="18" charset="0"/>
              </a:rPr>
              <a:t> 国标码与区位码的关系</a:t>
            </a:r>
            <a:endParaRPr kumimoji="1" lang="en-US" altLang="zh-CN" sz="20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0000"/>
                </a:solidFill>
              </a:rPr>
              <a:t>国标码高位字节</a:t>
            </a:r>
            <a:r>
              <a:rPr lang="en-US" altLang="zh-CN" sz="2000" dirty="0">
                <a:solidFill>
                  <a:srgbClr val="000000"/>
                </a:solidFill>
              </a:rPr>
              <a:t>=</a:t>
            </a:r>
            <a:r>
              <a:rPr lang="zh-CN" altLang="en-US" sz="2000" dirty="0">
                <a:solidFill>
                  <a:srgbClr val="000000"/>
                </a:solidFill>
              </a:rPr>
              <a:t>区码</a:t>
            </a:r>
            <a:r>
              <a:rPr lang="en-US" altLang="zh-CN" sz="2000" dirty="0">
                <a:solidFill>
                  <a:srgbClr val="000000"/>
                </a:solidFill>
              </a:rPr>
              <a:t>+20H</a:t>
            </a:r>
            <a:r>
              <a:rPr lang="zh-CN" altLang="en-US" sz="2000" dirty="0">
                <a:solidFill>
                  <a:srgbClr val="000000"/>
                </a:solidFill>
              </a:rPr>
              <a:t>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0000"/>
                </a:solidFill>
              </a:rPr>
              <a:t>国标码低位字节</a:t>
            </a:r>
            <a:r>
              <a:rPr lang="en-US" altLang="zh-CN" sz="2000" dirty="0">
                <a:solidFill>
                  <a:srgbClr val="000000"/>
                </a:solidFill>
              </a:rPr>
              <a:t>=</a:t>
            </a:r>
            <a:r>
              <a:rPr lang="zh-CN" altLang="en-US" sz="2000" dirty="0">
                <a:solidFill>
                  <a:srgbClr val="000000"/>
                </a:solidFill>
              </a:rPr>
              <a:t>位号码</a:t>
            </a:r>
            <a:r>
              <a:rPr lang="en-US" altLang="zh-CN" sz="2000" dirty="0">
                <a:solidFill>
                  <a:srgbClr val="000000"/>
                </a:solidFill>
              </a:rPr>
              <a:t>+20H</a:t>
            </a:r>
            <a:r>
              <a:rPr lang="zh-CN" altLang="en-US" sz="2000" dirty="0">
                <a:solidFill>
                  <a:srgbClr val="000000"/>
                </a:solidFill>
              </a:rPr>
              <a:t>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endParaRPr kumimoji="1" lang="en-US" altLang="zh-CN" sz="20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7030A0"/>
                </a:solidFill>
              </a:rPr>
              <a:t>涂卡时，</a:t>
            </a:r>
            <a:r>
              <a:rPr lang="zh-CN" altLang="en-US" sz="2000" dirty="0" smtClean="0">
                <a:solidFill>
                  <a:srgbClr val="7030A0"/>
                </a:solidFill>
              </a:rPr>
              <a:t>汉字常用</a:t>
            </a:r>
            <a:r>
              <a:rPr lang="zh-CN" altLang="en-US" sz="2000" dirty="0">
                <a:solidFill>
                  <a:srgbClr val="7030A0"/>
                </a:solidFill>
              </a:rPr>
              <a:t>的是区位码；</a:t>
            </a:r>
          </a:p>
        </p:txBody>
      </p:sp>
    </p:spTree>
    <p:extLst>
      <p:ext uri="{BB962C8B-B14F-4D97-AF65-F5344CB8AC3E}">
        <p14:creationId xmlns:p14="http://schemas.microsoft.com/office/powerpoint/2010/main" val="1350547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12750" y="176935"/>
            <a:ext cx="8101012" cy="692150"/>
          </a:xfrm>
        </p:spPr>
        <p:txBody>
          <a:bodyPr/>
          <a:lstStyle/>
          <a:p>
            <a:r>
              <a:rPr lang="zh-CN" altLang="en-US" dirty="0"/>
              <a:t>汉字的编码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0303DF"/>
                </a:solidFill>
              </a:rPr>
              <a:t>区位码</a:t>
            </a:r>
          </a:p>
        </p:txBody>
      </p:sp>
      <p:sp>
        <p:nvSpPr>
          <p:cNvPr id="70656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50718" y="981075"/>
            <a:ext cx="7606146" cy="930852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将</a:t>
            </a:r>
            <a:r>
              <a:rPr lang="en-US" altLang="zh-CN" sz="2000" dirty="0">
                <a:solidFill>
                  <a:srgbClr val="000000"/>
                </a:solidFill>
              </a:rPr>
              <a:t>6763</a:t>
            </a:r>
            <a:r>
              <a:rPr lang="zh-CN" altLang="en-US" sz="2000" dirty="0">
                <a:solidFill>
                  <a:srgbClr val="000000"/>
                </a:solidFill>
              </a:rPr>
              <a:t>个汉字和</a:t>
            </a:r>
            <a:r>
              <a:rPr lang="en-US" altLang="zh-CN" sz="2000" dirty="0">
                <a:solidFill>
                  <a:srgbClr val="000000"/>
                </a:solidFill>
              </a:rPr>
              <a:t>682</a:t>
            </a:r>
            <a:r>
              <a:rPr lang="zh-CN" altLang="en-US" sz="2000" dirty="0">
                <a:solidFill>
                  <a:srgbClr val="000000"/>
                </a:solidFill>
              </a:rPr>
              <a:t>个非汉字图形字符分成</a:t>
            </a:r>
            <a:r>
              <a:rPr lang="en-US" altLang="zh-CN" sz="2000" dirty="0">
                <a:solidFill>
                  <a:srgbClr val="000000"/>
                </a:solidFill>
              </a:rPr>
              <a:t>94</a:t>
            </a:r>
            <a:r>
              <a:rPr lang="zh-CN" altLang="en-US" sz="2000" dirty="0">
                <a:solidFill>
                  <a:srgbClr val="000000"/>
                </a:solidFill>
              </a:rPr>
              <a:t>个区，每区有</a:t>
            </a:r>
            <a:r>
              <a:rPr lang="en-US" altLang="zh-CN" sz="2000" dirty="0">
                <a:solidFill>
                  <a:srgbClr val="000000"/>
                </a:solidFill>
              </a:rPr>
              <a:t>94</a:t>
            </a:r>
            <a:r>
              <a:rPr lang="zh-CN" altLang="en-US" sz="2000" dirty="0">
                <a:solidFill>
                  <a:srgbClr val="000000"/>
                </a:solidFill>
              </a:rPr>
              <a:t>个位，利用</a:t>
            </a:r>
            <a:r>
              <a:rPr lang="zh-CN" altLang="en-US" sz="2000" dirty="0" smtClean="0">
                <a:solidFill>
                  <a:srgbClr val="FF0000"/>
                </a:solidFill>
              </a:rPr>
              <a:t>区码</a:t>
            </a:r>
            <a:r>
              <a:rPr lang="zh-CN" altLang="en-US" sz="2000" dirty="0" smtClean="0">
                <a:solidFill>
                  <a:srgbClr val="000000"/>
                </a:solidFill>
              </a:rPr>
              <a:t>与</a:t>
            </a:r>
            <a:r>
              <a:rPr lang="zh-CN" altLang="en-US" sz="2000" dirty="0" smtClean="0">
                <a:solidFill>
                  <a:srgbClr val="FF0000"/>
                </a:solidFill>
              </a:rPr>
              <a:t>位码</a:t>
            </a:r>
            <a:r>
              <a:rPr lang="zh-CN" altLang="en-US" sz="2000" dirty="0" smtClean="0">
                <a:solidFill>
                  <a:srgbClr val="000000"/>
                </a:solidFill>
              </a:rPr>
              <a:t>唯一</a:t>
            </a:r>
            <a:r>
              <a:rPr lang="zh-CN" altLang="en-US" sz="2000" dirty="0">
                <a:solidFill>
                  <a:srgbClr val="000000"/>
                </a:solidFill>
              </a:rPr>
              <a:t>确定一个汉字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pic>
        <p:nvPicPr>
          <p:cNvPr id="7065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1" y="1911927"/>
            <a:ext cx="7092950" cy="405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570336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313393"/>
            <a:ext cx="62579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汉字编码</a:t>
            </a:r>
            <a:r>
              <a:rPr lang="en-US" altLang="zh-CN" sz="2800" dirty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-</a:t>
            </a:r>
            <a:r>
              <a:rPr lang="zh-CN" altLang="en-US" sz="280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机内码</a:t>
            </a:r>
            <a:r>
              <a:rPr lang="zh-CN" altLang="en-US" sz="2800" dirty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（机内</a:t>
            </a:r>
            <a:r>
              <a:rPr lang="zh-CN" altLang="en-US" sz="2800" dirty="0" smtClean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存储汉字）</a:t>
            </a:r>
            <a:endParaRPr lang="zh-CN" altLang="en-US" sz="2800" dirty="0">
              <a:solidFill>
                <a:srgbClr val="1A93C8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39750" y="1054822"/>
            <a:ext cx="8229600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4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0303D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机内码  </a:t>
            </a:r>
            <a:endParaRPr kumimoji="1" lang="en-US" altLang="zh-CN" sz="2400" dirty="0">
              <a:solidFill>
                <a:srgbClr val="0303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计算机内部</a:t>
            </a:r>
            <a:r>
              <a:rPr kumimoji="1"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用来表示汉字的编码，机内码的设计与具体的系统及使用要求有密切关系；</a:t>
            </a:r>
            <a:endParaRPr kumimoji="1" lang="en-US" altLang="zh-CN" sz="20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20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一个汉字用两个字节来编码存储；</a:t>
            </a:r>
            <a:endParaRPr kumimoji="1" lang="en-US" altLang="zh-CN" sz="20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机内码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国标</a:t>
            </a:r>
            <a:r>
              <a:rPr kumimoji="1" lang="zh-CN" altLang="en-US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en-US" altLang="zh-CN" sz="20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8080H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08585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机内码</a:t>
            </a:r>
            <a:r>
              <a:rPr kumimoji="1"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区码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位码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分别加上数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A0H</a:t>
            </a:r>
            <a:r>
              <a:rPr lang="zh-CN" altLang="en-US" sz="2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000" b="1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3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zh-CN" altLang="en-US" dirty="0">
                <a:solidFill>
                  <a:srgbClr val="C00000"/>
                </a:solidFill>
              </a:rPr>
              <a:t>小数</a:t>
            </a:r>
            <a:r>
              <a:rPr lang="zh-CN" altLang="en-US" dirty="0"/>
              <a:t>表示范围的表达方式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346498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设</a:t>
            </a:r>
            <a:r>
              <a:rPr lang="en-US" altLang="zh-CN" sz="2000" dirty="0">
                <a:solidFill>
                  <a:srgbClr val="000000"/>
                </a:solidFill>
              </a:rPr>
              <a:t>x</a:t>
            </a:r>
            <a:r>
              <a:rPr lang="zh-CN" altLang="en-US" sz="2000" dirty="0">
                <a:solidFill>
                  <a:srgbClr val="000000"/>
                </a:solidFill>
              </a:rPr>
              <a:t>为</a:t>
            </a:r>
            <a:r>
              <a:rPr lang="en-US" altLang="zh-CN" sz="2000" dirty="0">
                <a:solidFill>
                  <a:srgbClr val="000000"/>
                </a:solidFill>
              </a:rPr>
              <a:t>4</a:t>
            </a:r>
            <a:r>
              <a:rPr lang="zh-CN" altLang="en-US" sz="2000" dirty="0">
                <a:solidFill>
                  <a:srgbClr val="000000"/>
                </a:solidFill>
              </a:rPr>
              <a:t>位</a:t>
            </a:r>
            <a:r>
              <a:rPr lang="zh-CN" altLang="en-US" sz="2000" b="1" u="sng" dirty="0">
                <a:solidFill>
                  <a:srgbClr val="0000CC"/>
                </a:solidFill>
              </a:rPr>
              <a:t>十进制</a:t>
            </a:r>
            <a:r>
              <a:rPr lang="zh-CN" altLang="en-US" sz="2000" dirty="0">
                <a:solidFill>
                  <a:srgbClr val="0000CC"/>
                </a:solidFill>
              </a:rPr>
              <a:t>小数</a:t>
            </a:r>
            <a:r>
              <a:rPr lang="zh-CN" altLang="en-US" sz="2000" dirty="0">
                <a:solidFill>
                  <a:srgbClr val="000000"/>
                </a:solidFill>
              </a:rPr>
              <a:t>，其范围，或定义域可表示成：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1&gt; x &gt;-1</a:t>
            </a:r>
            <a:r>
              <a:rPr lang="zh-CN" altLang="en-US" sz="2000" dirty="0">
                <a:solidFill>
                  <a:srgbClr val="000000"/>
                </a:solidFill>
              </a:rPr>
              <a:t>，</a:t>
            </a:r>
            <a:r>
              <a:rPr lang="en-US" altLang="zh-CN" sz="2000" dirty="0">
                <a:solidFill>
                  <a:srgbClr val="006600"/>
                </a:solidFill>
              </a:rPr>
              <a:t>0.9999</a:t>
            </a:r>
            <a:r>
              <a:rPr lang="en-US" altLang="zh-CN" sz="2000" dirty="0">
                <a:latin typeface="Times New Roman" panose="02020603050405020304" pitchFamily="18" charset="0"/>
              </a:rPr>
              <a:t> ≥ </a:t>
            </a:r>
            <a:r>
              <a:rPr lang="en-US" altLang="zh-CN" sz="2000" dirty="0">
                <a:solidFill>
                  <a:srgbClr val="006600"/>
                </a:solidFill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</a:rPr>
              <a:t> ≥</a:t>
            </a:r>
            <a:r>
              <a:rPr lang="en-US" altLang="zh-CN" sz="2000" dirty="0">
                <a:solidFill>
                  <a:srgbClr val="006600"/>
                </a:solidFill>
              </a:rPr>
              <a:t> -</a:t>
            </a:r>
            <a:r>
              <a:rPr lang="en-US" altLang="zh-CN" sz="2000" dirty="0" smtClean="0">
                <a:solidFill>
                  <a:srgbClr val="006600"/>
                </a:solidFill>
              </a:rPr>
              <a:t>0.9999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    </a:t>
            </a:r>
            <a:r>
              <a:rPr lang="zh-CN" altLang="en-US" sz="2000" dirty="0" smtClean="0">
                <a:solidFill>
                  <a:srgbClr val="000000"/>
                </a:solidFill>
              </a:rPr>
              <a:t>一般采用：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</a:rPr>
              <a:t>1-10</a:t>
            </a:r>
            <a:r>
              <a:rPr lang="en-US" altLang="zh-CN" sz="2000" i="1" baseline="30000" dirty="0">
                <a:solidFill>
                  <a:srgbClr val="FF0000"/>
                </a:solidFill>
              </a:rPr>
              <a:t>-4</a:t>
            </a:r>
            <a:r>
              <a:rPr lang="en-US" altLang="zh-CN" sz="2000" i="1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≥</a:t>
            </a:r>
            <a:r>
              <a:rPr lang="en-US" altLang="zh-CN" sz="2000" i="1" dirty="0">
                <a:solidFill>
                  <a:srgbClr val="FF0000"/>
                </a:solidFill>
              </a:rPr>
              <a:t> x </a:t>
            </a:r>
            <a:r>
              <a:rPr lang="en-US" altLang="zh-CN" sz="2000" dirty="0">
                <a:latin typeface="Times New Roman" panose="02020603050405020304" pitchFamily="18" charset="0"/>
              </a:rPr>
              <a:t>≥</a:t>
            </a:r>
            <a:r>
              <a:rPr lang="en-US" altLang="zh-CN" sz="2000" i="1" dirty="0">
                <a:solidFill>
                  <a:srgbClr val="FF0000"/>
                </a:solidFill>
              </a:rPr>
              <a:t> -(1-10</a:t>
            </a:r>
            <a:r>
              <a:rPr lang="en-US" altLang="zh-CN" sz="2000" i="1" baseline="30000" dirty="0">
                <a:solidFill>
                  <a:srgbClr val="FF0000"/>
                </a:solidFill>
              </a:rPr>
              <a:t>-4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)</a:t>
            </a:r>
            <a:endParaRPr lang="en-US" altLang="zh-CN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设</a:t>
            </a:r>
            <a:r>
              <a:rPr lang="en-US" altLang="zh-CN" sz="2000" dirty="0">
                <a:solidFill>
                  <a:srgbClr val="000000"/>
                </a:solidFill>
              </a:rPr>
              <a:t>x</a:t>
            </a:r>
            <a:r>
              <a:rPr lang="zh-CN" altLang="en-US" sz="2000" dirty="0">
                <a:solidFill>
                  <a:srgbClr val="000000"/>
                </a:solidFill>
              </a:rPr>
              <a:t>为</a:t>
            </a:r>
            <a:r>
              <a:rPr lang="en-US" altLang="zh-CN" sz="2000" dirty="0">
                <a:solidFill>
                  <a:srgbClr val="000000"/>
                </a:solidFill>
              </a:rPr>
              <a:t>4</a:t>
            </a:r>
            <a:r>
              <a:rPr lang="zh-CN" altLang="en-US" sz="2000" dirty="0">
                <a:solidFill>
                  <a:srgbClr val="000000"/>
                </a:solidFill>
              </a:rPr>
              <a:t>位</a:t>
            </a:r>
            <a:r>
              <a:rPr lang="zh-CN" altLang="en-US" sz="2000" b="1" u="sng" dirty="0">
                <a:solidFill>
                  <a:srgbClr val="0000CC"/>
                </a:solidFill>
              </a:rPr>
              <a:t>二进制</a:t>
            </a:r>
            <a:r>
              <a:rPr lang="zh-CN" altLang="en-US" sz="2000" dirty="0">
                <a:solidFill>
                  <a:srgbClr val="0000CC"/>
                </a:solidFill>
              </a:rPr>
              <a:t>小数</a:t>
            </a:r>
            <a:r>
              <a:rPr lang="zh-CN" altLang="en-US" sz="2000" dirty="0">
                <a:solidFill>
                  <a:srgbClr val="000000"/>
                </a:solidFill>
              </a:rPr>
              <a:t>，其范围，或定义域可表示成：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1&gt; x &gt;-1</a:t>
            </a:r>
            <a:r>
              <a:rPr lang="zh-CN" altLang="en-US" sz="2000" dirty="0">
                <a:solidFill>
                  <a:srgbClr val="000000"/>
                </a:solidFill>
              </a:rPr>
              <a:t>，</a:t>
            </a:r>
            <a:r>
              <a:rPr lang="en-US" altLang="zh-CN" sz="2000" dirty="0">
                <a:solidFill>
                  <a:srgbClr val="006600"/>
                </a:solidFill>
              </a:rPr>
              <a:t>0.1111</a:t>
            </a:r>
            <a:r>
              <a:rPr lang="en-US" altLang="zh-CN" sz="2000" dirty="0">
                <a:latin typeface="Times New Roman" panose="02020603050405020304" pitchFamily="18" charset="0"/>
              </a:rPr>
              <a:t> ≥ </a:t>
            </a:r>
            <a:r>
              <a:rPr lang="en-US" altLang="zh-CN" sz="2000" dirty="0">
                <a:solidFill>
                  <a:srgbClr val="006600"/>
                </a:solidFill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</a:rPr>
              <a:t> ≥</a:t>
            </a:r>
            <a:r>
              <a:rPr lang="en-US" altLang="zh-CN" sz="2000" dirty="0">
                <a:solidFill>
                  <a:srgbClr val="006600"/>
                </a:solidFill>
              </a:rPr>
              <a:t> -</a:t>
            </a:r>
            <a:r>
              <a:rPr lang="en-US" altLang="zh-CN" sz="2000" dirty="0" smtClean="0">
                <a:solidFill>
                  <a:srgbClr val="006600"/>
                </a:solidFill>
              </a:rPr>
              <a:t>0.1111</a:t>
            </a:r>
            <a:r>
              <a:rPr lang="zh-CN" altLang="en-US" sz="2000" dirty="0" smtClean="0">
                <a:solidFill>
                  <a:srgbClr val="000000"/>
                </a:solidFill>
              </a:rPr>
              <a:t> 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     </a:t>
            </a:r>
            <a:r>
              <a:rPr lang="zh-CN" altLang="en-US" sz="2000" dirty="0" smtClean="0">
                <a:solidFill>
                  <a:srgbClr val="000000"/>
                </a:solidFill>
              </a:rPr>
              <a:t>一般采用：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1-2</a:t>
            </a:r>
            <a:r>
              <a:rPr lang="en-US" altLang="zh-CN" sz="2000" i="1" baseline="30000" dirty="0" smtClean="0">
                <a:solidFill>
                  <a:srgbClr val="FF0000"/>
                </a:solidFill>
              </a:rPr>
              <a:t>-4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≥</a:t>
            </a:r>
            <a:r>
              <a:rPr lang="en-US" altLang="zh-CN" sz="2000" i="1" dirty="0">
                <a:solidFill>
                  <a:srgbClr val="FF0000"/>
                </a:solidFill>
              </a:rPr>
              <a:t> x </a:t>
            </a:r>
            <a:r>
              <a:rPr lang="en-US" altLang="zh-CN" sz="2000" dirty="0">
                <a:latin typeface="Times New Roman" panose="02020603050405020304" pitchFamily="18" charset="0"/>
              </a:rPr>
              <a:t>≥</a:t>
            </a:r>
            <a:r>
              <a:rPr lang="en-US" altLang="zh-CN" sz="2000" i="1" dirty="0">
                <a:solidFill>
                  <a:srgbClr val="FF0000"/>
                </a:solidFill>
              </a:rPr>
              <a:t> -(1-2</a:t>
            </a:r>
            <a:r>
              <a:rPr lang="en-US" altLang="zh-CN" sz="2000" i="1" baseline="30000" dirty="0">
                <a:solidFill>
                  <a:srgbClr val="FF0000"/>
                </a:solidFill>
              </a:rPr>
              <a:t>-4</a:t>
            </a:r>
            <a:r>
              <a:rPr lang="en-US" altLang="zh-CN" sz="2000" i="1" dirty="0">
                <a:solidFill>
                  <a:srgbClr val="FF0000"/>
                </a:solidFill>
              </a:rPr>
              <a:t>)</a:t>
            </a:r>
            <a:endParaRPr lang="en-US" altLang="zh-CN" sz="2000" i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b="1" dirty="0" smtClean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6600"/>
                </a:solidFill>
              </a:rPr>
              <a:t>推而广之</a:t>
            </a:r>
            <a:r>
              <a:rPr lang="zh-CN" altLang="en-US" sz="2000" dirty="0">
                <a:solidFill>
                  <a:srgbClr val="000000"/>
                </a:solidFill>
              </a:rPr>
              <a:t>，设</a:t>
            </a:r>
            <a:r>
              <a:rPr lang="en-US" altLang="zh-CN" sz="2000" dirty="0">
                <a:solidFill>
                  <a:srgbClr val="000000"/>
                </a:solidFill>
              </a:rPr>
              <a:t>x</a:t>
            </a:r>
            <a:r>
              <a:rPr lang="zh-CN" altLang="en-US" sz="2000" dirty="0">
                <a:solidFill>
                  <a:srgbClr val="000000"/>
                </a:solidFill>
              </a:rPr>
              <a:t>为</a:t>
            </a:r>
            <a:r>
              <a:rPr lang="en-US" altLang="zh-CN" sz="2000" dirty="0">
                <a:solidFill>
                  <a:srgbClr val="000000"/>
                </a:solidFill>
              </a:rPr>
              <a:t>n</a:t>
            </a:r>
            <a:r>
              <a:rPr lang="zh-CN" altLang="en-US" sz="2000" dirty="0">
                <a:solidFill>
                  <a:srgbClr val="000000"/>
                </a:solidFill>
              </a:rPr>
              <a:t>位</a:t>
            </a:r>
            <a:r>
              <a:rPr lang="zh-CN" altLang="en-US" sz="2000" dirty="0">
                <a:solidFill>
                  <a:srgbClr val="0000CC"/>
                </a:solidFill>
              </a:rPr>
              <a:t>二进制小数</a:t>
            </a:r>
            <a:r>
              <a:rPr lang="zh-CN" altLang="en-US" sz="2000" dirty="0">
                <a:solidFill>
                  <a:srgbClr val="000000"/>
                </a:solidFill>
              </a:rPr>
              <a:t>，其范围，或定义域可表示成：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/>
            <a:r>
              <a:rPr lang="en-US" altLang="zh-CN" sz="1800" dirty="0"/>
              <a:t> 1&gt;  x  &gt; -1</a:t>
            </a:r>
            <a:r>
              <a:rPr lang="zh-CN" altLang="en-US" sz="1800" dirty="0"/>
              <a:t>，        </a:t>
            </a:r>
            <a:r>
              <a:rPr lang="zh-CN" altLang="en-US" sz="1800" dirty="0" smtClean="0"/>
              <a:t>一般采用：</a:t>
            </a:r>
            <a:r>
              <a:rPr lang="en-US" altLang="zh-CN" sz="1800" i="1" dirty="0" smtClean="0">
                <a:solidFill>
                  <a:srgbClr val="FF0000"/>
                </a:solidFill>
              </a:rPr>
              <a:t>1-2</a:t>
            </a:r>
            <a:r>
              <a:rPr lang="en-US" altLang="zh-CN" sz="1800" i="1" baseline="30000" dirty="0" smtClean="0">
                <a:solidFill>
                  <a:srgbClr val="FF0000"/>
                </a:solidFill>
              </a:rPr>
              <a:t>-n</a:t>
            </a:r>
            <a:r>
              <a:rPr lang="en-US" altLang="zh-CN" sz="18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</a:rPr>
              <a:t>≥</a:t>
            </a:r>
            <a:r>
              <a:rPr lang="en-US" altLang="zh-CN" sz="1800" i="1" dirty="0">
                <a:solidFill>
                  <a:srgbClr val="FF0000"/>
                </a:solidFill>
              </a:rPr>
              <a:t> x </a:t>
            </a:r>
            <a:r>
              <a:rPr lang="en-US" altLang="zh-CN" sz="1800" dirty="0">
                <a:latin typeface="Times New Roman" panose="02020603050405020304" pitchFamily="18" charset="0"/>
              </a:rPr>
              <a:t>≥</a:t>
            </a:r>
            <a:r>
              <a:rPr lang="en-US" altLang="zh-CN" sz="1800" i="1" dirty="0">
                <a:solidFill>
                  <a:srgbClr val="FF0000"/>
                </a:solidFill>
              </a:rPr>
              <a:t> - (1-2</a:t>
            </a:r>
            <a:r>
              <a:rPr lang="en-US" altLang="zh-CN" sz="1800" i="1" baseline="30000" dirty="0">
                <a:solidFill>
                  <a:srgbClr val="FF0000"/>
                </a:solidFill>
              </a:rPr>
              <a:t>-n</a:t>
            </a:r>
            <a:r>
              <a:rPr lang="en-US" altLang="zh-CN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 smtClean="0">
                <a:solidFill>
                  <a:srgbClr val="FF0000"/>
                </a:solidFill>
              </a:rPr>
              <a:t>)</a:t>
            </a:r>
          </a:p>
          <a:p>
            <a:pPr marL="971550" lvl="1"/>
            <a:r>
              <a:rPr lang="zh-CN" altLang="en-US" sz="1800" dirty="0">
                <a:sym typeface="Arial" panose="020B0604020202020204" pitchFamily="34" charset="0"/>
              </a:rPr>
              <a:t>其对应的二进制形式是</a:t>
            </a:r>
            <a:r>
              <a:rPr lang="zh-CN" altLang="en-US" sz="1800" dirty="0" smtClean="0"/>
              <a:t>：</a:t>
            </a:r>
            <a:r>
              <a:rPr lang="en-US" altLang="zh-CN" sz="1800" dirty="0" smtClean="0">
                <a:sym typeface="Arial" panose="020B0604020202020204" pitchFamily="34" charset="0"/>
              </a:rPr>
              <a:t>+(0.n</a:t>
            </a:r>
            <a:r>
              <a:rPr lang="zh-CN" altLang="en-US" sz="1800" dirty="0">
                <a:sym typeface="Arial" panose="020B0604020202020204" pitchFamily="34" charset="0"/>
              </a:rPr>
              <a:t>个</a:t>
            </a:r>
            <a:r>
              <a:rPr lang="en-US" altLang="zh-CN" sz="1800" dirty="0">
                <a:sym typeface="Arial" panose="020B0604020202020204" pitchFamily="34" charset="0"/>
              </a:rPr>
              <a:t>1)</a:t>
            </a:r>
            <a:r>
              <a:rPr lang="en-US" altLang="zh-CN" sz="1800" dirty="0">
                <a:latin typeface="Times New Roman" panose="02020603050405020304" pitchFamily="18" charset="0"/>
              </a:rPr>
              <a:t> ≥</a:t>
            </a:r>
            <a:r>
              <a:rPr lang="en-US" altLang="zh-CN" sz="1800" i="1" dirty="0">
                <a:solidFill>
                  <a:srgbClr val="FF0000"/>
                </a:solidFill>
              </a:rPr>
              <a:t> x</a:t>
            </a:r>
            <a:r>
              <a:rPr lang="en-US" altLang="zh-CN" sz="1800" dirty="0">
                <a:latin typeface="Times New Roman" panose="02020603050405020304" pitchFamily="18" charset="0"/>
              </a:rPr>
              <a:t> ≥ </a:t>
            </a:r>
            <a:r>
              <a:rPr lang="en-US" altLang="zh-CN" sz="1800" dirty="0" smtClean="0">
                <a:latin typeface="Times New Roman" panose="02020603050405020304" pitchFamily="18" charset="0"/>
              </a:rPr>
              <a:t>-(0.n</a:t>
            </a:r>
            <a:r>
              <a:rPr lang="zh-CN" altLang="en-US" sz="1800" dirty="0">
                <a:latin typeface="Times New Roman" panose="02020603050405020304" pitchFamily="18" charset="0"/>
              </a:rPr>
              <a:t>个</a:t>
            </a:r>
            <a:r>
              <a:rPr lang="en-US" altLang="zh-CN" sz="1800" dirty="0">
                <a:latin typeface="Times New Roman" panose="02020603050405020304" pitchFamily="18" charset="0"/>
              </a:rPr>
              <a:t>1)</a:t>
            </a:r>
            <a:endParaRPr lang="en-US" altLang="zh-CN" sz="1800" dirty="0">
              <a:sym typeface="Arial" panose="020B0604020202020204" pitchFamily="34" charset="0"/>
            </a:endParaRPr>
          </a:p>
          <a:p>
            <a:pPr lvl="1" indent="0">
              <a:buNone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1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63057" y="457200"/>
            <a:ext cx="8101012" cy="391103"/>
          </a:xfrm>
        </p:spPr>
        <p:txBody>
          <a:bodyPr/>
          <a:lstStyle/>
          <a:p>
            <a:r>
              <a:rPr lang="zh-CN" altLang="en-US" dirty="0"/>
              <a:t>汉字的编码</a:t>
            </a:r>
            <a:r>
              <a:rPr lang="en-US" altLang="zh-CN" dirty="0"/>
              <a:t>--</a:t>
            </a:r>
            <a:r>
              <a:rPr lang="zh-CN" altLang="en-US" dirty="0"/>
              <a:t>机内码</a:t>
            </a:r>
          </a:p>
        </p:txBody>
      </p:sp>
      <p:sp>
        <p:nvSpPr>
          <p:cNvPr id="7075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893618" y="1017588"/>
            <a:ext cx="7439891" cy="5268912"/>
          </a:xfrm>
        </p:spPr>
        <p:txBody>
          <a:bodyPr/>
          <a:lstStyle/>
          <a:p>
            <a:pPr marL="342900" indent="-342900">
              <a:lnSpc>
                <a:spcPct val="14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303DF"/>
                </a:solidFill>
              </a:rPr>
              <a:t>保存一个汉字的区位码要占用</a:t>
            </a:r>
            <a:r>
              <a:rPr lang="zh-CN" altLang="en-US" sz="2000" b="1" dirty="0">
                <a:solidFill>
                  <a:srgbClr val="C00000"/>
                </a:solidFill>
              </a:rPr>
              <a:t>两个字节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971550"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600" b="1" dirty="0">
                <a:solidFill>
                  <a:srgbClr val="7030A0"/>
                </a:solidFill>
              </a:rPr>
              <a:t>国标码</a:t>
            </a:r>
            <a:r>
              <a:rPr lang="zh-CN" altLang="en-US" sz="1600" dirty="0"/>
              <a:t>是汉字信息交换的标准编码，但</a:t>
            </a:r>
            <a:r>
              <a:rPr lang="zh-CN" altLang="en-US" sz="1600" b="1" dirty="0">
                <a:solidFill>
                  <a:srgbClr val="0303DF"/>
                </a:solidFill>
              </a:rPr>
              <a:t>因</a:t>
            </a:r>
            <a:r>
              <a:rPr lang="zh-CN" altLang="en-US" sz="1600" b="1" dirty="0" smtClean="0">
                <a:solidFill>
                  <a:srgbClr val="0303DF"/>
                </a:solidFill>
              </a:rPr>
              <a:t>其编码中字节</a:t>
            </a:r>
            <a:r>
              <a:rPr lang="zh-CN" altLang="en-US" sz="1600" b="1" dirty="0">
                <a:solidFill>
                  <a:srgbClr val="0303DF"/>
                </a:solidFill>
              </a:rPr>
              <a:t>的</a:t>
            </a:r>
            <a:r>
              <a:rPr lang="zh-CN" altLang="en-US" sz="1600" b="1" dirty="0" smtClean="0">
                <a:solidFill>
                  <a:srgbClr val="0303DF"/>
                </a:solidFill>
              </a:rPr>
              <a:t>最高位也为</a:t>
            </a:r>
            <a:r>
              <a:rPr lang="en-US" altLang="zh-CN" sz="1600" b="1" dirty="0">
                <a:solidFill>
                  <a:srgbClr val="0303DF"/>
                </a:solidFill>
              </a:rPr>
              <a:t>0</a:t>
            </a:r>
            <a:r>
              <a:rPr lang="zh-CN" altLang="en-US" sz="1600" b="1" dirty="0">
                <a:solidFill>
                  <a:srgbClr val="0303DF"/>
                </a:solidFill>
              </a:rPr>
              <a:t>，与</a:t>
            </a:r>
            <a:r>
              <a:rPr lang="en-US" altLang="zh-CN" sz="1600" b="1" dirty="0">
                <a:solidFill>
                  <a:srgbClr val="0303DF"/>
                </a:solidFill>
              </a:rPr>
              <a:t>ASCII</a:t>
            </a:r>
            <a:r>
              <a:rPr lang="zh-CN" altLang="en-US" sz="1600" b="1" dirty="0">
                <a:solidFill>
                  <a:srgbClr val="0303DF"/>
                </a:solidFill>
              </a:rPr>
              <a:t>码发生冲突，</a:t>
            </a:r>
            <a:r>
              <a:rPr lang="zh-CN" altLang="en-US" sz="1600" b="1" dirty="0"/>
              <a:t>导致系统无法区分该两个字节存储的是两个西文字符还是一</a:t>
            </a:r>
            <a:r>
              <a:rPr lang="zh-CN" altLang="en-US" sz="1600" b="1" dirty="0" smtClean="0"/>
              <a:t>个汉字</a:t>
            </a:r>
            <a:r>
              <a:rPr lang="zh-CN" altLang="en-US" sz="1600" dirty="0" smtClean="0">
                <a:solidFill>
                  <a:srgbClr val="006600"/>
                </a:solidFill>
              </a:rPr>
              <a:t>；</a:t>
            </a:r>
            <a:r>
              <a:rPr lang="zh-CN" altLang="en-US" sz="1600" b="1" dirty="0">
                <a:solidFill>
                  <a:srgbClr val="FF0000"/>
                </a:solidFill>
              </a:rPr>
              <a:t>如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971550"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600" b="1" dirty="0">
                <a:solidFill>
                  <a:srgbClr val="0303DF"/>
                </a:solidFill>
              </a:rPr>
              <a:t>“啊”</a:t>
            </a:r>
            <a:r>
              <a:rPr lang="zh-CN" altLang="en-US" sz="1600" b="1" dirty="0">
                <a:solidFill>
                  <a:srgbClr val="FF0000"/>
                </a:solidFill>
              </a:rPr>
              <a:t>的国标码是</a:t>
            </a:r>
            <a:r>
              <a:rPr lang="en-US" altLang="zh-CN" sz="1600" b="1" dirty="0">
                <a:solidFill>
                  <a:srgbClr val="FF0000"/>
                </a:solidFill>
              </a:rPr>
              <a:t>3021H</a:t>
            </a:r>
          </a:p>
          <a:p>
            <a:pPr marL="971550"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600" b="1" dirty="0">
                <a:solidFill>
                  <a:srgbClr val="FF0000"/>
                </a:solidFill>
              </a:rPr>
              <a:t>西文字符的</a:t>
            </a:r>
            <a:r>
              <a:rPr lang="zh-CN" altLang="en-US" sz="1600" b="1" dirty="0">
                <a:solidFill>
                  <a:srgbClr val="0303DF"/>
                </a:solidFill>
              </a:rPr>
              <a:t>“</a:t>
            </a:r>
            <a:r>
              <a:rPr lang="en-US" altLang="zh-CN" sz="1600" b="1" dirty="0">
                <a:solidFill>
                  <a:srgbClr val="0303DF"/>
                </a:solidFill>
              </a:rPr>
              <a:t>0</a:t>
            </a:r>
            <a:r>
              <a:rPr lang="zh-CN" altLang="en-US" sz="1600" b="1" dirty="0">
                <a:solidFill>
                  <a:srgbClr val="0303DF"/>
                </a:solidFill>
              </a:rPr>
              <a:t>”与“</a:t>
            </a:r>
            <a:r>
              <a:rPr lang="en-US" altLang="zh-CN" sz="1600" b="1" dirty="0">
                <a:solidFill>
                  <a:srgbClr val="0303DF"/>
                </a:solidFill>
              </a:rPr>
              <a:t>!</a:t>
            </a:r>
            <a:r>
              <a:rPr lang="zh-CN" altLang="en-US" sz="1600" b="1" dirty="0">
                <a:solidFill>
                  <a:srgbClr val="0303DF"/>
                </a:solidFill>
              </a:rPr>
              <a:t>”</a:t>
            </a:r>
            <a:r>
              <a:rPr lang="zh-CN" altLang="en-US" sz="1600" b="1" dirty="0">
                <a:solidFill>
                  <a:srgbClr val="FF0000"/>
                </a:solidFill>
              </a:rPr>
              <a:t>也是</a:t>
            </a:r>
            <a:r>
              <a:rPr lang="en-US" altLang="zh-CN" sz="1600" b="1" dirty="0">
                <a:solidFill>
                  <a:srgbClr val="FF0000"/>
                </a:solidFill>
              </a:rPr>
              <a:t>30H</a:t>
            </a:r>
            <a:r>
              <a:rPr lang="zh-CN" altLang="en-US" sz="1600" b="1" dirty="0">
                <a:solidFill>
                  <a:srgbClr val="FF0000"/>
                </a:solidFill>
              </a:rPr>
              <a:t>与</a:t>
            </a:r>
            <a:r>
              <a:rPr lang="en-US" altLang="zh-CN" sz="1600" b="1" dirty="0">
                <a:solidFill>
                  <a:srgbClr val="FF0000"/>
                </a:solidFill>
              </a:rPr>
              <a:t>21H</a:t>
            </a:r>
            <a:r>
              <a:rPr lang="zh-CN" altLang="en-US" sz="1600" b="1" dirty="0">
                <a:solidFill>
                  <a:srgbClr val="FF0000"/>
                </a:solidFill>
              </a:rPr>
              <a:t>；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4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000000"/>
                </a:solidFill>
              </a:rPr>
              <a:t>为了避免</a:t>
            </a:r>
            <a:r>
              <a:rPr lang="zh-CN" altLang="en-US" sz="2000" b="1" u="sng" dirty="0">
                <a:solidFill>
                  <a:srgbClr val="006600"/>
                </a:solidFill>
              </a:rPr>
              <a:t>汉字</a:t>
            </a:r>
            <a:r>
              <a:rPr lang="zh-CN" altLang="en-US" sz="2000" b="1" u="sng" dirty="0">
                <a:solidFill>
                  <a:srgbClr val="000000"/>
                </a:solidFill>
              </a:rPr>
              <a:t>编码与</a:t>
            </a:r>
            <a:r>
              <a:rPr lang="en-US" altLang="zh-CN" sz="2000" b="1" u="sng" dirty="0">
                <a:solidFill>
                  <a:srgbClr val="006600"/>
                </a:solidFill>
              </a:rPr>
              <a:t>ASCII</a:t>
            </a:r>
            <a:r>
              <a:rPr lang="zh-CN" altLang="en-US" sz="2000" b="1" u="sng" dirty="0">
                <a:solidFill>
                  <a:srgbClr val="006600"/>
                </a:solidFill>
              </a:rPr>
              <a:t>码</a:t>
            </a:r>
            <a:r>
              <a:rPr lang="zh-CN" altLang="en-US" sz="2000" b="1" u="sng" dirty="0">
                <a:solidFill>
                  <a:srgbClr val="000000"/>
                </a:solidFill>
              </a:rPr>
              <a:t>无法区分，汉字在计算机内的存储采用了</a:t>
            </a:r>
            <a:r>
              <a:rPr lang="zh-CN" altLang="en-US" sz="2000" b="1" u="sng" dirty="0">
                <a:solidFill>
                  <a:srgbClr val="006600"/>
                </a:solidFill>
              </a:rPr>
              <a:t>机内码</a:t>
            </a:r>
            <a:r>
              <a:rPr lang="zh-CN" altLang="en-US" sz="2000" b="1" u="sng" dirty="0">
                <a:solidFill>
                  <a:srgbClr val="000000"/>
                </a:solidFill>
              </a:rPr>
              <a:t>，也称</a:t>
            </a:r>
            <a:r>
              <a:rPr lang="zh-CN" altLang="en-US" sz="2000" b="1" u="sng" dirty="0">
                <a:solidFill>
                  <a:srgbClr val="006600"/>
                </a:solidFill>
              </a:rPr>
              <a:t>汉字的内码；</a:t>
            </a:r>
            <a:endParaRPr lang="zh-CN" altLang="en-US" sz="2000" b="1" u="sng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4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将</a:t>
            </a:r>
            <a:r>
              <a:rPr lang="zh-CN" altLang="en-US" sz="2000" dirty="0">
                <a:solidFill>
                  <a:srgbClr val="0000CC"/>
                </a:solidFill>
              </a:rPr>
              <a:t>区码</a:t>
            </a:r>
            <a:r>
              <a:rPr lang="zh-CN" altLang="en-US" sz="2000" dirty="0">
                <a:solidFill>
                  <a:srgbClr val="000000"/>
                </a:solidFill>
              </a:rPr>
              <a:t>和</a:t>
            </a:r>
            <a:r>
              <a:rPr lang="zh-CN" altLang="en-US" sz="2000" dirty="0">
                <a:solidFill>
                  <a:srgbClr val="0000CC"/>
                </a:solidFill>
              </a:rPr>
              <a:t>位码</a:t>
            </a:r>
            <a:r>
              <a:rPr lang="zh-CN" altLang="en-US" sz="2000" dirty="0">
                <a:solidFill>
                  <a:srgbClr val="000000"/>
                </a:solidFill>
              </a:rPr>
              <a:t>分别加上数</a:t>
            </a:r>
            <a:r>
              <a:rPr lang="en-US" altLang="zh-CN" sz="2000" dirty="0">
                <a:solidFill>
                  <a:srgbClr val="0000CC"/>
                </a:solidFill>
              </a:rPr>
              <a:t>A0H</a:t>
            </a:r>
            <a:r>
              <a:rPr lang="zh-CN" altLang="en-US" sz="2000" dirty="0">
                <a:solidFill>
                  <a:srgbClr val="000000"/>
                </a:solidFill>
              </a:rPr>
              <a:t>作为</a:t>
            </a:r>
            <a:r>
              <a:rPr lang="zh-CN" altLang="en-US" sz="2000" dirty="0">
                <a:solidFill>
                  <a:srgbClr val="006600"/>
                </a:solidFill>
              </a:rPr>
              <a:t>机内码</a:t>
            </a:r>
            <a:r>
              <a:rPr lang="zh-CN" altLang="en-US" sz="2000" dirty="0">
                <a:solidFill>
                  <a:srgbClr val="000000"/>
                </a:solidFill>
              </a:rPr>
              <a:t>，</a:t>
            </a:r>
            <a:r>
              <a:rPr lang="zh-CN" altLang="en-US" sz="2000" b="1" u="sng" dirty="0">
                <a:solidFill>
                  <a:srgbClr val="C00000"/>
                </a:solidFill>
              </a:rPr>
              <a:t>这样汉字机内码的两个字节的</a:t>
            </a:r>
            <a:r>
              <a:rPr lang="zh-CN" altLang="en-US" sz="2000" b="1" u="sng" dirty="0">
                <a:solidFill>
                  <a:srgbClr val="0303DF"/>
                </a:solidFill>
              </a:rPr>
              <a:t>最高位均为“</a:t>
            </a:r>
            <a:r>
              <a:rPr lang="en-US" altLang="zh-CN" sz="2000" b="1" u="sng" dirty="0">
                <a:solidFill>
                  <a:srgbClr val="0303DF"/>
                </a:solidFill>
              </a:rPr>
              <a:t>1”</a:t>
            </a:r>
            <a:r>
              <a:rPr lang="zh-CN" altLang="en-US" sz="2000" b="1" u="sng" dirty="0">
                <a:solidFill>
                  <a:srgbClr val="000000"/>
                </a:solidFill>
              </a:rPr>
              <a:t>，</a:t>
            </a:r>
            <a:r>
              <a:rPr lang="zh-CN" altLang="en-US" sz="2000" b="1" dirty="0">
                <a:solidFill>
                  <a:srgbClr val="7030A0"/>
                </a:solidFill>
              </a:rPr>
              <a:t>很容易与西文的</a:t>
            </a:r>
            <a:r>
              <a:rPr lang="en-US" altLang="zh-CN" sz="2000" b="1" dirty="0">
                <a:solidFill>
                  <a:srgbClr val="7030A0"/>
                </a:solidFill>
              </a:rPr>
              <a:t>ASCII</a:t>
            </a:r>
            <a:r>
              <a:rPr lang="zh-CN" altLang="en-US" sz="2000" b="1" dirty="0">
                <a:solidFill>
                  <a:srgbClr val="7030A0"/>
                </a:solidFill>
              </a:rPr>
              <a:t>码区分；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971550"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600" b="1" dirty="0">
                <a:solidFill>
                  <a:srgbClr val="0303DF"/>
                </a:solidFill>
              </a:rPr>
              <a:t>“啊”的国标码是</a:t>
            </a:r>
            <a:r>
              <a:rPr lang="en-US" altLang="zh-CN" sz="1600" b="1" dirty="0">
                <a:solidFill>
                  <a:srgbClr val="0303DF"/>
                </a:solidFill>
              </a:rPr>
              <a:t>3021H</a:t>
            </a:r>
            <a:r>
              <a:rPr lang="zh-CN" altLang="en-US" sz="1600" b="1" dirty="0">
                <a:solidFill>
                  <a:srgbClr val="0303DF"/>
                </a:solidFill>
              </a:rPr>
              <a:t>，机内码即为：</a:t>
            </a:r>
            <a:r>
              <a:rPr lang="en-US" altLang="zh-CN" sz="1600" b="1" dirty="0">
                <a:solidFill>
                  <a:srgbClr val="0303DF"/>
                </a:solidFill>
              </a:rPr>
              <a:t>B0A0</a:t>
            </a:r>
            <a:endParaRPr lang="zh-CN" altLang="en-US" sz="1600" b="1" dirty="0">
              <a:solidFill>
                <a:srgbClr val="0303DF"/>
              </a:solidFill>
            </a:endParaRPr>
          </a:p>
          <a:p>
            <a:pPr marL="342900" indent="-342900">
              <a:lnSpc>
                <a:spcPct val="14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</a:rPr>
              <a:t>像英文字符一样，</a:t>
            </a:r>
            <a:r>
              <a:rPr lang="zh-CN" altLang="en-US" sz="2000" b="1" dirty="0">
                <a:solidFill>
                  <a:srgbClr val="0000CC"/>
                </a:solidFill>
              </a:rPr>
              <a:t>汉字在排序时</a:t>
            </a:r>
            <a:r>
              <a:rPr lang="zh-CN" altLang="en-US" sz="2000" b="1" dirty="0">
                <a:solidFill>
                  <a:srgbClr val="000000"/>
                </a:solidFill>
              </a:rPr>
              <a:t>所依据的大小关系也是根据它的</a:t>
            </a:r>
            <a:r>
              <a:rPr lang="zh-CN" altLang="en-US" sz="2000" b="1" dirty="0">
                <a:solidFill>
                  <a:srgbClr val="7030A0"/>
                </a:solidFill>
              </a:rPr>
              <a:t>编码的大小</a:t>
            </a:r>
            <a:r>
              <a:rPr lang="zh-CN" altLang="en-US" sz="2000" b="1" dirty="0">
                <a:solidFill>
                  <a:srgbClr val="000000"/>
                </a:solidFill>
              </a:rPr>
              <a:t>来确定的；</a:t>
            </a:r>
          </a:p>
        </p:txBody>
      </p:sp>
    </p:spTree>
    <p:extLst>
      <p:ext uri="{BB962C8B-B14F-4D97-AF65-F5344CB8AC3E}">
        <p14:creationId xmlns:p14="http://schemas.microsoft.com/office/powerpoint/2010/main" val="3605797953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79317" y="1039287"/>
            <a:ext cx="665018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code   +0  +1  +2 +3 +4 +5 +6 +7 +8 +9 +A +B +C +D +E +F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</a:rPr>
              <a:t>B0A0        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啊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 阿 埃  挨 哎 唉  哀  皑 癌  蔼  矮  艾  碍  爱  隘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B0B0 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鞍  氨 安 俺  按 暗 岸  胺  案 肮  昂  盎  凹  敖  熬  翱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B0C0 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袄  傲 奥 懊  澳 芭 捌  扒  叭 吧  笆 八  疤  巴   拔  跋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B0D0 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靶  把 耙 坝 霸  罢 爸  白  柏 百  摆 佰  败  拜   稗  斑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B0E0 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班  搬 扳 般 颁  板 版  扮  拌  伴 瓣 半  办   绊  邦  帮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B0F0 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梆  榜 膀 绑 棒  磅 蚌  镑  傍  谤 苞 胞  包  褒  剥   </a:t>
            </a:r>
          </a:p>
          <a:p>
            <a:endParaRPr lang="zh-CN" altLang="en-US" dirty="0">
              <a:solidFill>
                <a:srgbClr val="000000"/>
              </a:solidFill>
              <a:latin typeface="+mn-lt"/>
              <a:ea typeface="+mn-ea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code   +0  +1 +2  +3  +4 +5 +6 +7 +8 +9 +A +B +C +D +E +F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B1A0      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薄  雹  保  堡  饱 宝 抱  报 暴  豹  鲍  爆  杯  碑 悲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B1B0 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卑 北  辈  背  贝  钡 倍 狈  备 惫  焙  被  奔  苯  本 笨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B1C0 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崩 绷  甭  泵  蹦  迸 逼 鼻  比 鄙  笔  彼  碧  蓖  蔽 毕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B1D0 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毙 毖  币  庇  痹  闭 敝 弊  必 辟  壁  臂  避  陛  鞭 边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B1E0 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编 贬  扁  便  变  卞 辨 辩  辫 遍  标  彪  膘  表  鳖 憋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B1F0 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别 瘪  彬  斌  濒  滨 宾 摈  兵 冰  柄  丙  秉  饼  炳 </a:t>
            </a:r>
          </a:p>
        </p:txBody>
      </p:sp>
      <p:sp>
        <p:nvSpPr>
          <p:cNvPr id="3" name="矩形 2"/>
          <p:cNvSpPr/>
          <p:nvPr/>
        </p:nvSpPr>
        <p:spPr>
          <a:xfrm>
            <a:off x="486810" y="293316"/>
            <a:ext cx="7264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汉字的编码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--</a:t>
            </a:r>
            <a:r>
              <a:rPr lang="zh-CN" altLang="en-US" sz="28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机内码例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2836" y="5403273"/>
            <a:ext cx="65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</a:rPr>
              <a:t>参见：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</a:rPr>
              <a:t>http://doc.chacuo.net/gb2312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526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6810" y="293316"/>
            <a:ext cx="7264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汉字的编码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--</a:t>
            </a:r>
            <a:r>
              <a:rPr lang="zh-CN" altLang="en-US" sz="28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机内码例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8650" y="5469775"/>
            <a:ext cx="65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</a:rPr>
              <a:t>参见：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</a:rPr>
              <a:t>http://doc.chacuo.net/gb2312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5142" y="1108378"/>
            <a:ext cx="71364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+mn-lt"/>
                <a:ea typeface="+mj-ea"/>
              </a:rPr>
              <a:t>code  +0 +1 +2 +3 +4 +5 +6 +7 +8 +9 +A +B +C +D +E +F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A1A0    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　 、 。 </a:t>
            </a:r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· ˉ ˇ ¨ 〃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々 </a:t>
            </a:r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—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～ </a:t>
            </a:r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‖ … ‘ ’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A1B0  “ ” 〔 〕 〈 〉 《 》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「 」 </a:t>
            </a:r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『 』 〖 〗 【 】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A1C0  ± × ÷ ∶ ∧ ∨ ∑ ∏ ∪ ∩ ∈ ∷ √ ⊥ ∥ ∠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A1D0  ⌒ ⊙ ∫ ∮ ≡ ≌ ≈ ∽ ∝ ≠ ≮ ≯ ≤ ≥ ∞ ∵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A1E0  ∴ ♂ ♀ ° ′ ″ ℃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＄ </a:t>
            </a:r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¤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￠ ￡ </a:t>
            </a:r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‰ § № ☆ ★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A1F0  ○ ● ◎ ◇ ◆ □ ■ △ ▲ ※ → ← ↑ ↓ 〓 </a:t>
            </a:r>
            <a:endParaRPr lang="zh-CN" altLang="en-US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142" y="3255825"/>
            <a:ext cx="6583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</a:rPr>
              <a:t>code  +0 +1 +2 +3 +4 +5 +6 +7 +8 +9 +A +B +C +D +E +F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</a:rPr>
              <a:t>A2A0     ⅰ ⅱ ⅲ ⅳ ⅴ ⅵ ⅶ ⅷ ⅸ ⅹ     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</a:rPr>
              <a:t>A2B0   ⒈ ⒉ ⒊ ⒋ ⒌ ⒍ ⒎ ⒏ ⒐ ⒑ ⒒ ⒓ ⒔ ⒕ ⒖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</a:rPr>
              <a:t>A2C0  ⒗ ⒘ ⒙ ⒚ ⒛ ⑴ ⑵ ⑶ ⑷ ⑸ ⑹ ⑺ ⑻ ⑼ ⑽ ⑾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</a:rPr>
              <a:t>A2D0  ⑿ ⒀ ⒁ ⒂ ⒃ ⒄ ⒅ ⒆ ⒇ ① ② ③ ④ ⑤ ⑥ ⑦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</a:rPr>
              <a:t>A2E0  ⑧ ⑨ ⑩   ㈠ ㈡ ㈢ ㈣ ㈤ ㈥ ㈦ ㈧ ㈨ ㈩ 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</a:rPr>
              <a:t>A2F0   Ⅰ Ⅱ Ⅲ Ⅳ Ⅴ Ⅵ Ⅶ Ⅷ Ⅸ Ⅹ Ⅺ Ⅻ   </a:t>
            </a:r>
            <a:endParaRPr lang="zh-CN" altLang="en-US" dirty="0">
              <a:solidFill>
                <a:srgbClr val="00000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11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6810" y="293316"/>
            <a:ext cx="7264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汉字的编码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--</a:t>
            </a:r>
            <a:r>
              <a:rPr lang="zh-CN" altLang="en-US" sz="28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机内码例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8650" y="5469775"/>
            <a:ext cx="65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</a:rPr>
              <a:t>参见：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</a:rPr>
              <a:t>http://doc.chacuo.net/gb2312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7889" y="1085387"/>
            <a:ext cx="6721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code  +0 +1 +2 +3 +4 +5 +6 +7 +8 +9 +A +B +C +D +E +F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A3A0    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！ ＂ ＃ ￥ ％ ＆ ＇ （ ） ＊ ＋ ， － ． ／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A3B0 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０ １ ２ ３ ４ ５ ６ ７ ８ ９ ： ； ＜ ＝ ＞ ？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A3C0 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＠ Ａ Ｂ Ｃ Ｄ Ｅ Ｆ Ｇ Ｈ Ｉ Ｊ Ｋ Ｌ Ｍ Ｎ Ｏ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A3D0 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Ｐ Ｑ Ｒ Ｓ Ｔ Ｕ Ｖ Ｗ Ｘ Ｙ Ｚ ［ ＼ ］ ＾ ＿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A3E0 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｀ ａ ｂ ｃ ｄ ｅ ｆ ｇ ｈ ｉ ｊ ｋ ｌ ｍ ｎ ｏ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A3F0 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ｐ ｑ ｒ ｓ ｔ ｕ ｖ ｗ ｘ ｙ ｚ ｛ ｜ ｝ ￣ </a:t>
            </a:r>
          </a:p>
        </p:txBody>
      </p:sp>
      <p:sp>
        <p:nvSpPr>
          <p:cNvPr id="5" name="矩形 4"/>
          <p:cNvSpPr/>
          <p:nvPr/>
        </p:nvSpPr>
        <p:spPr>
          <a:xfrm>
            <a:off x="767889" y="3277581"/>
            <a:ext cx="66636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+mj-ea"/>
                <a:ea typeface="+mj-ea"/>
              </a:rPr>
              <a:t>code  +0 +1 +2 +3 +4 +5 +6 +7 +8 +9 +A +B +C +D +E +F</a:t>
            </a:r>
          </a:p>
          <a:p>
            <a:r>
              <a:rPr lang="en-US" altLang="ja-JP" dirty="0">
                <a:solidFill>
                  <a:srgbClr val="000000"/>
                </a:solidFill>
                <a:latin typeface="+mj-ea"/>
                <a:ea typeface="+mj-ea"/>
              </a:rPr>
              <a:t>A4A0     </a:t>
            </a:r>
            <a:r>
              <a:rPr lang="ja-JP" altLang="en-US" dirty="0">
                <a:solidFill>
                  <a:srgbClr val="000000"/>
                </a:solidFill>
                <a:latin typeface="+mj-ea"/>
                <a:ea typeface="+mj-ea"/>
              </a:rPr>
              <a:t>ぁ あ ぃ い ぅ う ぇ え ぉ お か が き ぎ く</a:t>
            </a:r>
          </a:p>
          <a:p>
            <a:r>
              <a:rPr lang="en-US" altLang="ja-JP" dirty="0">
                <a:solidFill>
                  <a:srgbClr val="000000"/>
                </a:solidFill>
                <a:latin typeface="+mj-ea"/>
                <a:ea typeface="+mj-ea"/>
              </a:rPr>
              <a:t>A4B0  </a:t>
            </a:r>
            <a:r>
              <a:rPr lang="ja-JP" altLang="en-US" dirty="0">
                <a:solidFill>
                  <a:srgbClr val="000000"/>
                </a:solidFill>
                <a:latin typeface="+mj-ea"/>
                <a:ea typeface="+mj-ea"/>
              </a:rPr>
              <a:t>ぐ け げ こ ご さ ざ し じ す ず せ ぜ そ ぞ た</a:t>
            </a:r>
          </a:p>
          <a:p>
            <a:r>
              <a:rPr lang="en-US" altLang="ja-JP" dirty="0">
                <a:solidFill>
                  <a:srgbClr val="000000"/>
                </a:solidFill>
                <a:latin typeface="+mj-ea"/>
                <a:ea typeface="+mj-ea"/>
              </a:rPr>
              <a:t>A4C0  </a:t>
            </a:r>
            <a:r>
              <a:rPr lang="ja-JP" altLang="en-US" dirty="0">
                <a:solidFill>
                  <a:srgbClr val="000000"/>
                </a:solidFill>
                <a:latin typeface="+mj-ea"/>
                <a:ea typeface="+mj-ea"/>
              </a:rPr>
              <a:t>だ ち ぢ っ つ づ て で と ど な に ぬ ね の は</a:t>
            </a:r>
          </a:p>
          <a:p>
            <a:r>
              <a:rPr lang="en-US" altLang="ja-JP" dirty="0">
                <a:solidFill>
                  <a:srgbClr val="000000"/>
                </a:solidFill>
                <a:latin typeface="+mj-ea"/>
                <a:ea typeface="+mj-ea"/>
              </a:rPr>
              <a:t>A4D0  </a:t>
            </a:r>
            <a:r>
              <a:rPr lang="ja-JP" altLang="en-US" dirty="0">
                <a:solidFill>
                  <a:srgbClr val="000000"/>
                </a:solidFill>
                <a:latin typeface="+mj-ea"/>
                <a:ea typeface="+mj-ea"/>
              </a:rPr>
              <a:t>ば ぱ ひ び ぴ ふ ぶ ぷ へ べ ぺ ほ ぼ ぽ ま み</a:t>
            </a:r>
          </a:p>
          <a:p>
            <a:r>
              <a:rPr lang="en-US" altLang="ja-JP" dirty="0">
                <a:solidFill>
                  <a:srgbClr val="000000"/>
                </a:solidFill>
                <a:latin typeface="+mj-ea"/>
                <a:ea typeface="+mj-ea"/>
              </a:rPr>
              <a:t>A4E0  </a:t>
            </a:r>
            <a:r>
              <a:rPr lang="ja-JP" altLang="en-US" dirty="0">
                <a:solidFill>
                  <a:srgbClr val="000000"/>
                </a:solidFill>
                <a:latin typeface="+mj-ea"/>
                <a:ea typeface="+mj-ea"/>
              </a:rPr>
              <a:t>む め も ゃ や ゅ ゆ ょ よ ら り る れ ろ ゎ わ</a:t>
            </a:r>
          </a:p>
          <a:p>
            <a:r>
              <a:rPr lang="en-US" altLang="ja-JP" dirty="0">
                <a:solidFill>
                  <a:srgbClr val="000000"/>
                </a:solidFill>
                <a:latin typeface="+mj-ea"/>
                <a:ea typeface="+mj-ea"/>
              </a:rPr>
              <a:t>A4F0  </a:t>
            </a:r>
            <a:r>
              <a:rPr lang="ja-JP" altLang="en-US" dirty="0">
                <a:solidFill>
                  <a:srgbClr val="000000"/>
                </a:solidFill>
                <a:latin typeface="+mj-ea"/>
                <a:ea typeface="+mj-ea"/>
              </a:rPr>
              <a:t>ゐ ゑ を ん            </a:t>
            </a:r>
            <a:endParaRPr lang="zh-CN" altLang="en-US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601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6810" y="293316"/>
            <a:ext cx="7264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汉字的编码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--</a:t>
            </a:r>
            <a:r>
              <a:rPr lang="zh-CN" altLang="en-US" sz="28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机内码例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8650" y="5469775"/>
            <a:ext cx="65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  <a:latin typeface="+mn-lt"/>
                <a:ea typeface="+mn-ea"/>
              </a:rPr>
              <a:t>参见：</a:t>
            </a:r>
            <a:r>
              <a:rPr lang="en-US" altLang="zh-CN" b="1" smtClean="0">
                <a:solidFill>
                  <a:srgbClr val="C00000"/>
                </a:solidFill>
                <a:latin typeface="+mn-lt"/>
                <a:ea typeface="+mn-ea"/>
              </a:rPr>
              <a:t>http://doc.chacuo.net/gb2312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6810" y="3204500"/>
            <a:ext cx="66275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code  +0 +1 +2 +3 +4 +5 +6 +7 +8 +9 +A +B +C +D +E +F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A9A0        ─ ━ │ ┃ ┄ ┅ ┆ ┇ ┈ ┉ ┊ ┋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A9B0  ┌ ┍ ┎ ┏ ┐ ┑ ┒ ┓ └ ┕ ┖ ┗ ┘ ┙ ┚ ┛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A9C0  ├ ┝ ┞ ┟ ┠ ┡ ┢ ┣ ┤ ┥ ┦ ┧ ┨ ┩ ┪ ┫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A9D0  ┬ ┭ ┮ ┯ ┰ ┱ ┲ ┳ ┴ ┵ ┶ ┷ ┸ ┹ ┺ ┻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A9E0  ┼ ┽ ┾ ┿ ╀ ╁ ╂ ╃ ╄ ╅ ╆ ╇ ╈ ╉ ╊ ╋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A9F0                 </a:t>
            </a:r>
            <a:endParaRPr lang="zh-CN" altLang="en-US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5887" y="988629"/>
            <a:ext cx="68694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code  +0 +1 +2 +3 +4 +5 +6 +7 +8 +9 +A +B +C +D +E +F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+mj-ea"/>
                <a:ea typeface="+mj-ea"/>
              </a:rPr>
              <a:t>A8A0     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+mj-ea"/>
                <a:ea typeface="+mj-ea"/>
              </a:rPr>
              <a:t>A8B0  </a:t>
            </a:r>
            <a:endParaRPr lang="en-US" altLang="zh-CN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A8C0  </a:t>
            </a:r>
            <a:r>
              <a:rPr lang="en-US" altLang="zh-CN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   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ㄅ ㄆ ㄇ ㄈ ㄉ ㄊ ㄋ ㄌ ㄍ ㄎ ㄏ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A8D0 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ㄐ ㄑ ㄒ ㄓ ㄔ ㄕ ㄖ ㄗ ㄘ ㄙ ㄚ ㄛ ㄜ ㄝ ㄞ ㄟ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A8E0  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ㄠ ㄡ ㄢ ㄣ ㄤ ㄥ ㄦ ㄧ ㄨ ㄩ      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A8F0       </a:t>
            </a:r>
            <a:endParaRPr lang="zh-CN" altLang="en-US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ɡ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ɡ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输出汉字的机内码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考察下述程序片段</a:t>
            </a:r>
            <a:endParaRPr lang="en-US" altLang="zh-CN" sz="2000" dirty="0"/>
          </a:p>
          <a:p>
            <a:pPr lvl="1" indent="0">
              <a:buNone/>
            </a:pPr>
            <a:r>
              <a:rPr lang="en-US" altLang="zh-CN" sz="1800" dirty="0"/>
              <a:t>char  chi[3]=“</a:t>
            </a:r>
            <a:r>
              <a:rPr lang="zh-CN" altLang="en-US" sz="1800" b="1" dirty="0">
                <a:solidFill>
                  <a:srgbClr val="0303DF"/>
                </a:solidFill>
              </a:rPr>
              <a:t>啊</a:t>
            </a:r>
            <a:r>
              <a:rPr lang="en-US" altLang="zh-CN" sz="1800" dirty="0"/>
              <a:t>”;</a:t>
            </a:r>
          </a:p>
          <a:p>
            <a:pPr lvl="1" indent="0">
              <a:buNone/>
            </a:pPr>
            <a:r>
              <a:rPr lang="it-IT" altLang="zh-CN" sz="1800" dirty="0"/>
              <a:t>printf(“chi[0]=%c, %X\n”,chi[0],chi[0]);  </a:t>
            </a:r>
            <a:r>
              <a:rPr lang="en-US" altLang="zh-CN" sz="1800" dirty="0"/>
              <a:t>//</a:t>
            </a:r>
            <a:r>
              <a:rPr lang="it-IT" altLang="zh-CN" sz="1800" b="1" dirty="0"/>
              <a:t>chi[0</a:t>
            </a:r>
            <a:r>
              <a:rPr lang="it-IT" altLang="zh-CN" sz="1800" b="1" dirty="0" smtClean="0"/>
              <a:t>]=</a:t>
            </a:r>
            <a:r>
              <a:rPr lang="it-IT" altLang="zh-CN" sz="1800" b="1" dirty="0" smtClean="0">
                <a:solidFill>
                  <a:srgbClr val="0303DF"/>
                </a:solidFill>
              </a:rPr>
              <a:t>?, </a:t>
            </a:r>
            <a:r>
              <a:rPr lang="it-IT" altLang="zh-CN" sz="1800" b="1" dirty="0" smtClean="0"/>
              <a:t>FFFFFF</a:t>
            </a:r>
            <a:r>
              <a:rPr lang="it-IT" altLang="zh-CN" sz="1800" b="1" dirty="0" smtClean="0">
                <a:solidFill>
                  <a:srgbClr val="FF0000"/>
                </a:solidFill>
              </a:rPr>
              <a:t>B0</a:t>
            </a:r>
            <a:endParaRPr lang="it-IT" altLang="zh-CN" sz="1800" b="1" dirty="0">
              <a:solidFill>
                <a:srgbClr val="FF0000"/>
              </a:solidFill>
            </a:endParaRPr>
          </a:p>
          <a:p>
            <a:pPr lvl="1" indent="0">
              <a:buNone/>
            </a:pPr>
            <a:r>
              <a:rPr lang="it-IT" altLang="zh-CN" sz="1800" dirty="0"/>
              <a:t>printf</a:t>
            </a:r>
            <a:r>
              <a:rPr lang="it-IT" altLang="zh-CN" sz="1800" dirty="0" smtClean="0"/>
              <a:t>(“chi[1</a:t>
            </a:r>
            <a:r>
              <a:rPr lang="it-IT" altLang="zh-CN" sz="1800" dirty="0"/>
              <a:t>]=%c, %</a:t>
            </a:r>
            <a:r>
              <a:rPr lang="it-IT" altLang="zh-CN" sz="1800" dirty="0" smtClean="0"/>
              <a:t>X\n”,</a:t>
            </a:r>
            <a:r>
              <a:rPr lang="it-IT" altLang="zh-CN" sz="1800" dirty="0"/>
              <a:t>chi[1],chi[1]);  //</a:t>
            </a:r>
            <a:r>
              <a:rPr lang="it-IT" altLang="zh-CN" sz="1800" b="1" dirty="0"/>
              <a:t>chi[1</a:t>
            </a:r>
            <a:r>
              <a:rPr lang="it-IT" altLang="zh-CN" sz="1800" b="1" dirty="0" smtClean="0"/>
              <a:t>]=</a:t>
            </a:r>
            <a:r>
              <a:rPr lang="it-IT" altLang="zh-CN" sz="1800" b="1" dirty="0" smtClean="0">
                <a:solidFill>
                  <a:srgbClr val="0303DF"/>
                </a:solidFill>
              </a:rPr>
              <a:t>?</a:t>
            </a:r>
            <a:r>
              <a:rPr lang="en-US" altLang="zh-CN" sz="1800" b="1" dirty="0" smtClean="0"/>
              <a:t>, </a:t>
            </a:r>
            <a:r>
              <a:rPr lang="it-IT" altLang="zh-CN" sz="1800" b="1" dirty="0" smtClean="0"/>
              <a:t>FFFFFF</a:t>
            </a:r>
            <a:r>
              <a:rPr lang="it-IT" altLang="zh-CN" sz="1800" b="1" dirty="0" smtClean="0">
                <a:solidFill>
                  <a:srgbClr val="FF0000"/>
                </a:solidFill>
              </a:rPr>
              <a:t>A1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汉字</a:t>
            </a:r>
            <a:r>
              <a:rPr lang="en-US" altLang="zh-CN" sz="2000" dirty="0"/>
              <a:t>”</a:t>
            </a:r>
            <a:r>
              <a:rPr lang="zh-CN" altLang="en-US" sz="2000" dirty="0">
                <a:solidFill>
                  <a:srgbClr val="0303DF"/>
                </a:solidFill>
              </a:rPr>
              <a:t>啊</a:t>
            </a:r>
            <a:r>
              <a:rPr lang="en-US" altLang="zh-CN" sz="2000" dirty="0"/>
              <a:t>”</a:t>
            </a:r>
            <a:r>
              <a:rPr lang="zh-CN" altLang="en-US" sz="2000" dirty="0"/>
              <a:t>的机内码是</a:t>
            </a:r>
            <a:r>
              <a:rPr lang="en-US" altLang="zh-CN" sz="2000" dirty="0">
                <a:solidFill>
                  <a:srgbClr val="0303DF"/>
                </a:solidFill>
              </a:rPr>
              <a:t>0xB0A1</a:t>
            </a:r>
          </a:p>
          <a:p>
            <a:pPr marL="971550" lvl="1"/>
            <a:r>
              <a:rPr lang="en-US" altLang="zh-CN" sz="1800" dirty="0" err="1"/>
              <a:t>printf</a:t>
            </a:r>
            <a:r>
              <a:rPr lang="en-US" altLang="zh-CN" sz="1800" dirty="0"/>
              <a:t>(“%</a:t>
            </a:r>
            <a:r>
              <a:rPr lang="en-US" altLang="zh-CN" sz="1800" dirty="0" err="1"/>
              <a:t>c%c</a:t>
            </a:r>
            <a:r>
              <a:rPr lang="en-US" altLang="zh-CN" sz="1800" dirty="0"/>
              <a:t>\n”, </a:t>
            </a:r>
            <a:r>
              <a:rPr lang="en-US" altLang="zh-CN" sz="1800" dirty="0">
                <a:solidFill>
                  <a:srgbClr val="C00000"/>
                </a:solidFill>
              </a:rPr>
              <a:t>char(0xB0),char(0xA1));   </a:t>
            </a:r>
            <a:r>
              <a:rPr lang="en-US" altLang="zh-CN" sz="1800" dirty="0"/>
              <a:t>//</a:t>
            </a:r>
            <a:r>
              <a:rPr lang="zh-CN" altLang="en-US" sz="1800" dirty="0"/>
              <a:t>输出：</a:t>
            </a:r>
            <a:r>
              <a:rPr lang="zh-CN" altLang="en-US" sz="1800" dirty="0">
                <a:solidFill>
                  <a:srgbClr val="0303DF"/>
                </a:solidFill>
              </a:rPr>
              <a:t>啊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sz="1800" dirty="0"/>
              <a:t>或</a:t>
            </a:r>
            <a:r>
              <a:rPr lang="zh-CN" altLang="en-US" sz="1800" dirty="0" smtClean="0"/>
              <a:t>，</a:t>
            </a:r>
            <a:r>
              <a:rPr lang="en-US" altLang="zh-CN" sz="1800" dirty="0" err="1" smtClean="0"/>
              <a:t>printf</a:t>
            </a:r>
            <a:r>
              <a:rPr lang="en-US" altLang="zh-CN" sz="1800" dirty="0" smtClean="0"/>
              <a:t>(“%</a:t>
            </a:r>
            <a:r>
              <a:rPr lang="en-US" altLang="zh-CN" sz="1800" dirty="0" err="1" smtClean="0"/>
              <a:t>c%c</a:t>
            </a:r>
            <a:r>
              <a:rPr lang="en-US" altLang="zh-CN" sz="1800" dirty="0" smtClean="0"/>
              <a:t>\n”, </a:t>
            </a:r>
            <a:r>
              <a:rPr lang="en-US" altLang="zh-CN" sz="1800" dirty="0" smtClean="0">
                <a:solidFill>
                  <a:srgbClr val="C00000"/>
                </a:solidFill>
              </a:rPr>
              <a:t>0xB0,0xA1);   </a:t>
            </a:r>
            <a:r>
              <a:rPr lang="en-US" altLang="zh-CN" sz="1800" dirty="0" smtClean="0"/>
              <a:t>//</a:t>
            </a:r>
            <a:r>
              <a:rPr lang="zh-CN" altLang="en-US" sz="1800" dirty="0" smtClean="0"/>
              <a:t>输出：</a:t>
            </a:r>
            <a:r>
              <a:rPr lang="zh-CN" altLang="en-US" sz="1800" dirty="0" smtClean="0">
                <a:solidFill>
                  <a:srgbClr val="0303DF"/>
                </a:solidFill>
              </a:rPr>
              <a:t>啊</a:t>
            </a:r>
            <a:endParaRPr lang="en-US" altLang="zh-CN" sz="18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 </a:t>
            </a:r>
            <a:r>
              <a:rPr lang="zh-CN" altLang="en-US" sz="2000" dirty="0" smtClean="0"/>
              <a:t>问下述语句的输出是什么？</a:t>
            </a:r>
            <a:endParaRPr lang="en-US" altLang="zh-CN" sz="2000" dirty="0" smtClean="0"/>
          </a:p>
          <a:p>
            <a:pPr marL="971550" lvl="1"/>
            <a:r>
              <a:rPr lang="en-US" altLang="zh-CN" sz="1800" dirty="0" err="1" smtClean="0"/>
              <a:t>printf</a:t>
            </a:r>
            <a:r>
              <a:rPr lang="en-US" altLang="zh-CN" sz="1800" dirty="0"/>
              <a:t>(</a:t>
            </a:r>
            <a:r>
              <a:rPr lang="en-US" altLang="zh-CN" sz="1800" dirty="0" smtClean="0"/>
              <a:t>%</a:t>
            </a:r>
            <a:r>
              <a:rPr lang="en-US" altLang="zh-CN" sz="1800" dirty="0" err="1" smtClean="0"/>
              <a:t>c%c%c%c%c%c%c%c</a:t>
            </a:r>
            <a:r>
              <a:rPr lang="en-US" altLang="zh-CN" sz="1800" dirty="0" smtClean="0"/>
              <a:t>\</a:t>
            </a:r>
            <a:r>
              <a:rPr lang="en-US" altLang="zh-CN" sz="1800" dirty="0" err="1" smtClean="0"/>
              <a:t>n</a:t>
            </a:r>
            <a:r>
              <a:rPr lang="en-US" altLang="zh-CN" sz="1800" dirty="0" err="1"/>
              <a:t>”,</a:t>
            </a:r>
            <a:r>
              <a:rPr lang="en-US" altLang="zh-CN" sz="1800" dirty="0" err="1" smtClean="0"/>
              <a:t>char</a:t>
            </a:r>
            <a:r>
              <a:rPr lang="en-US" altLang="zh-CN" sz="1800" dirty="0" smtClean="0"/>
              <a:t>(0xCE),char(0xD2),char(0xB0),char(0xAE),char(0xC4),</a:t>
            </a:r>
            <a:r>
              <a:rPr lang="en-US" altLang="zh-CN" sz="1800" dirty="0"/>
              <a:t>char(0xE3), </a:t>
            </a:r>
            <a:r>
              <a:rPr lang="en-US" altLang="zh-CN" sz="1800" dirty="0" smtClean="0"/>
              <a:t>char(0xC3),char(0xC7)); </a:t>
            </a:r>
          </a:p>
          <a:p>
            <a:pPr marL="971550" lvl="1"/>
            <a:r>
              <a:rPr lang="en-US" altLang="zh-CN" sz="1800" dirty="0" err="1" smtClean="0"/>
              <a:t>printf</a:t>
            </a:r>
            <a:r>
              <a:rPr lang="en-US" altLang="zh-CN" sz="1800" dirty="0"/>
              <a:t>("%</a:t>
            </a:r>
            <a:r>
              <a:rPr lang="en-US" altLang="zh-CN" sz="1800" dirty="0" err="1"/>
              <a:t>c%c%c%c%c%c%c%c</a:t>
            </a:r>
            <a:r>
              <a:rPr lang="en-US" altLang="zh-CN" sz="1800" dirty="0"/>
              <a:t>\n",</a:t>
            </a:r>
            <a:r>
              <a:rPr lang="en-US" altLang="zh-CN" sz="1800" dirty="0" smtClean="0"/>
              <a:t>0xCE,0xD2,0xB0,0xAE,0xC4,0xE3,0xC3,0xC7);</a:t>
            </a:r>
          </a:p>
          <a:p>
            <a:pPr marL="971550" lvl="1"/>
            <a:r>
              <a:rPr lang="zh-CN" altLang="en-US" sz="1800" dirty="0" smtClean="0"/>
              <a:t>输出四个</a:t>
            </a:r>
            <a:r>
              <a:rPr lang="zh-CN" altLang="en-US" sz="1800" dirty="0"/>
              <a:t>汉字，机内码分别是</a:t>
            </a:r>
            <a:r>
              <a:rPr lang="zh-CN" altLang="en-US" sz="1800" dirty="0" smtClean="0"/>
              <a:t>：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0xCED9,0xB0AE,0xC4E3,0xC3C7</a:t>
            </a:r>
            <a:r>
              <a:rPr lang="en-US" altLang="zh-CN" sz="1800" dirty="0"/>
              <a:t>);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 bwMode="auto">
          <a:xfrm>
            <a:off x="3507971" y="640455"/>
            <a:ext cx="4430684" cy="989215"/>
          </a:xfrm>
          <a:prstGeom prst="wedgeRoundRectCallout">
            <a:avLst>
              <a:gd name="adj1" fmla="val -76695"/>
              <a:gd name="adj2" fmla="val 7678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控制符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”%c”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是要求输出一个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字符；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由于字节的最高位为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，无法按照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ASCII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进行解析成一个西文字符，故输出乱码</a:t>
            </a:r>
          </a:p>
        </p:txBody>
      </p:sp>
    </p:spTree>
    <p:extLst>
      <p:ext uri="{BB962C8B-B14F-4D97-AF65-F5344CB8AC3E}">
        <p14:creationId xmlns:p14="http://schemas.microsoft.com/office/powerpoint/2010/main" val="425851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63057" y="257695"/>
            <a:ext cx="8101012" cy="590608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汉字编码</a:t>
            </a:r>
            <a:r>
              <a:rPr lang="en-US" altLang="zh-CN" dirty="0">
                <a:latin typeface="Times New Roman" panose="02020603050405020304" pitchFamily="18" charset="0"/>
              </a:rPr>
              <a:t>-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输入</a:t>
            </a:r>
            <a:r>
              <a:rPr lang="zh-CN" altLang="en-US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码，机外码</a:t>
            </a:r>
            <a:endParaRPr lang="zh-CN" altLang="en-US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75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67591" y="1017588"/>
            <a:ext cx="7439891" cy="5040312"/>
          </a:xfrm>
        </p:spPr>
        <p:txBody>
          <a:bodyPr/>
          <a:lstStyle/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输入</a:t>
            </a:r>
            <a:r>
              <a:rPr kumimoji="1" lang="zh-CN" altLang="en-US" sz="2000" dirty="0" smtClean="0">
                <a:solidFill>
                  <a:srgbClr val="0303DF"/>
                </a:solidFill>
                <a:latin typeface="Times New Roman" panose="02020603050405020304" pitchFamily="18" charset="0"/>
              </a:rPr>
              <a:t>码，机外码</a:t>
            </a:r>
            <a:endParaRPr kumimoji="1" lang="en-US" altLang="zh-CN" sz="2000" dirty="0" smtClean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</a:pP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即汉字输入时采用的编码，又称机外码；</a:t>
            </a:r>
            <a:endParaRPr kumimoji="1" lang="en-US" altLang="zh-CN" sz="16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由于汉字具有字量大、同音字多的特点，怎样实现汉字的快速输入也是应解决的重要问题</a:t>
            </a:r>
            <a:r>
              <a:rPr kumimoji="1" lang="zh-CN" altLang="en-US" sz="1600" dirty="0" smtClean="0">
                <a:latin typeface="Times New Roman" panose="02020603050405020304" pitchFamily="18" charset="0"/>
              </a:rPr>
              <a:t>之一</a:t>
            </a:r>
            <a:endParaRPr kumimoji="1" lang="en-US" altLang="zh-CN" sz="1600" dirty="0" smtClean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汉字输入方法</a:t>
            </a:r>
          </a:p>
          <a:p>
            <a:pPr marL="971550" lvl="1">
              <a:lnSpc>
                <a:spcPct val="100000"/>
              </a:lnSpc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中文输入法从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1980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年发展起来的，经历如下几个阶段</a:t>
            </a:r>
            <a:endParaRPr kumimoji="1" lang="en-US" altLang="zh-CN" sz="1600" dirty="0">
              <a:latin typeface="Times New Roman" panose="02020603050405020304" pitchFamily="18" charset="0"/>
            </a:endParaRPr>
          </a:p>
          <a:p>
            <a:pPr marL="1200150" lvl="2">
              <a:lnSpc>
                <a:spcPct val="100000"/>
              </a:lnSpc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单字输入、词语输入、整句输入；</a:t>
            </a:r>
            <a:endParaRPr kumimoji="1" lang="en-US" altLang="zh-CN" sz="1600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</a:pPr>
            <a:r>
              <a:rPr kumimoji="1" lang="zh-CN" altLang="en-US" sz="1600" dirty="0">
                <a:solidFill>
                  <a:srgbClr val="006600"/>
                </a:solidFill>
                <a:latin typeface="Times New Roman" panose="02020603050405020304" pitchFamily="18" charset="0"/>
              </a:rPr>
              <a:t>广泛使用的有：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拼音输入法、五笔字型输入法、二笔输入法、郑码输入法、自然码、拼音之星谭码等；</a:t>
            </a:r>
            <a:endParaRPr kumimoji="1" lang="en-US" altLang="zh-CN" sz="1600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</a:pPr>
            <a:r>
              <a:rPr kumimoji="1" lang="zh-CN" altLang="en-US" sz="1600" dirty="0">
                <a:solidFill>
                  <a:srgbClr val="006600"/>
                </a:solidFill>
                <a:latin typeface="Times New Roman" panose="02020603050405020304" pitchFamily="18" charset="0"/>
              </a:rPr>
              <a:t>台湾流行的输入法有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：注音输入法、呒虾米输入法和</a:t>
            </a:r>
            <a:r>
              <a:rPr kumimoji="1"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仓颉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输入法等；</a:t>
            </a:r>
            <a:endParaRPr kumimoji="1" lang="en-US" altLang="zh-CN" sz="1600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输入码编码规则包括（</a:t>
            </a:r>
            <a:r>
              <a:rPr kumimoji="1" lang="zh-CN" altLang="en-US" sz="2000" dirty="0" smtClean="0">
                <a:solidFill>
                  <a:srgbClr val="0303DF"/>
                </a:solidFill>
                <a:latin typeface="Times New Roman" panose="02020603050405020304" pitchFamily="18" charset="0"/>
              </a:rPr>
              <a:t>按</a:t>
            </a:r>
            <a:r>
              <a:rPr kumimoji="1" lang="zh-CN" altLang="en-US" sz="20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读音</a:t>
            </a:r>
            <a:r>
              <a:rPr kumimoji="1"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还是</a:t>
            </a:r>
            <a:r>
              <a:rPr kumimoji="1" lang="zh-CN" altLang="en-US" sz="20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字形</a:t>
            </a:r>
            <a:r>
              <a:rPr kumimoji="1"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进行编码</a:t>
            </a:r>
            <a:r>
              <a:rPr kumimoji="1" lang="zh-CN" altLang="en-US" sz="2000" dirty="0" smtClean="0">
                <a:solidFill>
                  <a:srgbClr val="0303DF"/>
                </a:solidFill>
                <a:latin typeface="Times New Roman" panose="02020603050405020304" pitchFamily="18" charset="0"/>
              </a:rPr>
              <a:t>）</a:t>
            </a:r>
            <a:endParaRPr kumimoji="1" lang="en-US" altLang="zh-CN" sz="20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音码</a:t>
            </a:r>
            <a:r>
              <a:rPr kumimoji="1" lang="zh-CN" altLang="en-US" sz="1600" dirty="0" smtClean="0">
                <a:latin typeface="Times New Roman" panose="02020603050405020304" pitchFamily="18" charset="0"/>
              </a:rPr>
              <a:t>、形码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、音形码、形音码、无理码</a:t>
            </a:r>
            <a:r>
              <a:rPr kumimoji="1" lang="zh-CN" altLang="en-US" sz="1600" dirty="0" smtClean="0">
                <a:latin typeface="Times New Roman" panose="02020603050405020304" pitchFamily="18" charset="0"/>
              </a:rPr>
              <a:t>、流水码等；</a:t>
            </a:r>
            <a:endParaRPr kumimoji="1" lang="en-US" altLang="zh-CN" sz="1600" dirty="0" smtClean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16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音码</a:t>
            </a:r>
            <a:r>
              <a:rPr kumimoji="1" lang="zh-CN" altLang="en-US" sz="1600" dirty="0" smtClean="0">
                <a:latin typeface="Times New Roman" panose="02020603050405020304" pitchFamily="18" charset="0"/>
              </a:rPr>
              <a:t>：智能</a:t>
            </a:r>
            <a:r>
              <a:rPr kumimoji="1" lang="en-US" altLang="zh-CN" sz="1600" dirty="0" smtClean="0">
                <a:latin typeface="Times New Roman" panose="02020603050405020304" pitchFamily="18" charset="0"/>
              </a:rPr>
              <a:t>ABC</a:t>
            </a:r>
            <a:r>
              <a:rPr kumimoji="1" lang="zh-CN" altLang="en-US" sz="1600" dirty="0" smtClean="0">
                <a:latin typeface="Times New Roman" panose="02020603050405020304" pitchFamily="18" charset="0"/>
              </a:rPr>
              <a:t>、微软拼音、搜狗拼音、谷歌拼音、百度拼音、</a:t>
            </a:r>
            <a:r>
              <a:rPr kumimoji="1" lang="en-US" altLang="zh-CN" sz="1600" dirty="0" smtClean="0">
                <a:latin typeface="Times New Roman" panose="02020603050405020304" pitchFamily="18" charset="0"/>
              </a:rPr>
              <a:t>QQ</a:t>
            </a:r>
            <a:r>
              <a:rPr kumimoji="1" lang="zh-CN" altLang="en-US" sz="1600" dirty="0" smtClean="0">
                <a:latin typeface="Times New Roman" panose="02020603050405020304" pitchFamily="18" charset="0"/>
              </a:rPr>
              <a:t>拼音等</a:t>
            </a:r>
            <a:endParaRPr kumimoji="1" lang="en-US" altLang="zh-CN" sz="1600" dirty="0" smtClean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16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形码</a:t>
            </a:r>
            <a:r>
              <a:rPr kumimoji="1" lang="zh-CN" altLang="en-US" sz="1600" dirty="0" smtClean="0">
                <a:latin typeface="Times New Roman" panose="02020603050405020304" pitchFamily="18" charset="0"/>
              </a:rPr>
              <a:t>：</a:t>
            </a:r>
            <a:r>
              <a:rPr kumimoji="1" lang="en-US" altLang="zh-CN" sz="1600" dirty="0" smtClean="0">
                <a:latin typeface="Times New Roman" panose="02020603050405020304" pitchFamily="18" charset="0"/>
              </a:rPr>
              <a:t>5</a:t>
            </a:r>
            <a:r>
              <a:rPr kumimoji="1" lang="zh-CN" altLang="en-US" sz="1600" dirty="0" smtClean="0">
                <a:latin typeface="Times New Roman" panose="02020603050405020304" pitchFamily="18" charset="0"/>
              </a:rPr>
              <a:t>笔字型</a:t>
            </a:r>
            <a:endParaRPr kumimoji="1" lang="en-US" altLang="zh-CN" sz="1600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l"/>
            </a:pPr>
            <a:endParaRPr kumimoji="1" lang="en-US" altLang="zh-CN" sz="2000" dirty="0" smtClean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l"/>
            </a:pPr>
            <a:endParaRPr kumimoji="1" lang="en-US" altLang="zh-CN" sz="2000" dirty="0">
              <a:solidFill>
                <a:srgbClr val="0303DF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9365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539750" y="328613"/>
            <a:ext cx="63802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汉字的编码</a:t>
            </a:r>
            <a:r>
              <a:rPr lang="en-US" altLang="zh-CN" sz="2800" dirty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-</a:t>
            </a:r>
            <a:r>
              <a:rPr lang="zh-CN" altLang="en-US" sz="280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汉字字形码 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(</a:t>
            </a:r>
            <a:r>
              <a:rPr lang="zh-CN" altLang="en-US" sz="280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汉字点阵字模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+mj-cs"/>
              </a:rPr>
              <a:t>)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468312" y="1125538"/>
            <a:ext cx="8374605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solidFill>
                  <a:srgbClr val="000000"/>
                </a:solidFill>
              </a:rPr>
              <a:t>   以点阵形式组成的汉字字形码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；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  </a:t>
            </a:r>
            <a:r>
              <a:rPr kumimoji="1"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显示或打印</a:t>
            </a:r>
            <a:r>
              <a:rPr kumimoji="1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汉字使用的汉字点阵；</a:t>
            </a:r>
            <a:endParaRPr kumimoji="1" lang="en-US" altLang="zh-CN" sz="2000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400" dirty="0">
                <a:solidFill>
                  <a:srgbClr val="0303DF"/>
                </a:solidFill>
                <a:latin typeface="Times New Roman" panose="02020603050405020304" pitchFamily="18" charset="0"/>
              </a:rPr>
              <a:t>   </a:t>
            </a:r>
            <a:r>
              <a:rPr kumimoji="1"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汉字点阵字模</a:t>
            </a:r>
            <a:endParaRPr kumimoji="1" lang="en-US" altLang="zh-CN" sz="20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是用二进制的</a:t>
            </a:r>
            <a:r>
              <a:rPr kumimoji="1"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或</a:t>
            </a:r>
            <a:r>
              <a:rPr kumimoji="1"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所表示出的汉字点阵模型，笔画经过的地方为，其余为</a:t>
            </a:r>
            <a:r>
              <a:rPr kumimoji="1"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。</a:t>
            </a: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16*16</a:t>
            </a:r>
            <a:r>
              <a:rPr kumimoji="1"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的点阵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，利用</a:t>
            </a:r>
            <a:r>
              <a:rPr kumimoji="1"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16*16=240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个点表示一个汉字，占用</a:t>
            </a:r>
            <a:r>
              <a:rPr kumimoji="1" lang="en-US" altLang="zh-CN" sz="1600" dirty="0">
                <a:solidFill>
                  <a:srgbClr val="0303DF"/>
                </a:solidFill>
                <a:latin typeface="Times New Roman" panose="02020603050405020304" pitchFamily="18" charset="0"/>
              </a:rPr>
              <a:t>32</a:t>
            </a:r>
            <a:r>
              <a:rPr kumimoji="1" lang="zh-CN" altLang="en-US" sz="1600" dirty="0">
                <a:solidFill>
                  <a:srgbClr val="0303DF"/>
                </a:solidFill>
                <a:latin typeface="Times New Roman" panose="02020603050405020304" pitchFamily="18" charset="0"/>
              </a:rPr>
              <a:t>个字节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；</a:t>
            </a:r>
            <a:endParaRPr kumimoji="1" lang="en-US" altLang="zh-CN" sz="16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1200150" lvl="2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横向两个字节，纵向</a:t>
            </a:r>
            <a:r>
              <a:rPr kumimoji="1"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16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个字节，共</a:t>
            </a:r>
            <a:r>
              <a:rPr kumimoji="1"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32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字节（见下页）；</a:t>
            </a:r>
            <a:endParaRPr kumimoji="1" lang="en-US" altLang="zh-CN" sz="16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分辨率更高的</a:t>
            </a:r>
            <a:r>
              <a:rPr kumimoji="1" lang="en-US" altLang="zh-CN" sz="1600" dirty="0">
                <a:solidFill>
                  <a:srgbClr val="0303DF"/>
                </a:solidFill>
                <a:latin typeface="Times New Roman" panose="02020603050405020304" pitchFamily="18" charset="0"/>
              </a:rPr>
              <a:t>24*24</a:t>
            </a:r>
            <a:r>
              <a:rPr kumimoji="1" lang="zh-CN" altLang="en-US" sz="1600" dirty="0">
                <a:solidFill>
                  <a:srgbClr val="0303DF"/>
                </a:solidFill>
                <a:latin typeface="Times New Roman" panose="02020603050405020304" pitchFamily="18" charset="0"/>
              </a:rPr>
              <a:t>点阵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，利用</a:t>
            </a:r>
            <a:r>
              <a:rPr kumimoji="1"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576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个点表示一个汉字，每个汉字需要</a:t>
            </a:r>
            <a:r>
              <a:rPr kumimoji="1"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3*24=</a:t>
            </a:r>
            <a:r>
              <a:rPr kumimoji="1" lang="en-US" altLang="zh-CN" sz="1600" dirty="0">
                <a:solidFill>
                  <a:srgbClr val="0303DF"/>
                </a:solidFill>
                <a:latin typeface="Times New Roman" panose="02020603050405020304" pitchFamily="18" charset="0"/>
              </a:rPr>
              <a:t>72</a:t>
            </a:r>
            <a:r>
              <a:rPr kumimoji="1" lang="zh-CN" altLang="en-US" sz="1600" dirty="0">
                <a:solidFill>
                  <a:srgbClr val="0303DF"/>
                </a:solidFill>
                <a:latin typeface="Times New Roman" panose="02020603050405020304" pitchFamily="18" charset="0"/>
              </a:rPr>
              <a:t>个字节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空间；</a:t>
            </a:r>
          </a:p>
          <a:p>
            <a:pPr marL="17145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汉字库  </a:t>
            </a:r>
            <a:endParaRPr kumimoji="1" lang="en-US" altLang="zh-CN" sz="20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存储汉字点阵字模的存储器叫汉字库，分</a:t>
            </a:r>
            <a:r>
              <a:rPr kumimoji="1" lang="zh-CN" altLang="en-US" sz="1600" dirty="0">
                <a:solidFill>
                  <a:srgbClr val="006600"/>
                </a:solidFill>
                <a:latin typeface="Times New Roman" panose="02020603050405020304" pitchFamily="18" charset="0"/>
              </a:rPr>
              <a:t>软字库和硬字库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；</a:t>
            </a: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软字库：字库放在磁盘中，使用时自动装入内存；</a:t>
            </a: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硬字库：把字库固化在</a:t>
            </a:r>
            <a:r>
              <a:rPr kumimoji="1"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ROM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中（</a:t>
            </a:r>
            <a:r>
              <a:rPr kumimoji="1" lang="zh-CN" altLang="en-US" sz="1600" dirty="0">
                <a:solidFill>
                  <a:srgbClr val="006600"/>
                </a:solidFill>
                <a:latin typeface="Times New Roman" panose="02020603050405020304" pitchFamily="18" charset="0"/>
              </a:rPr>
              <a:t>早期有专门的汉卡</a:t>
            </a:r>
            <a:r>
              <a:rPr kumimoji="1"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）；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92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汉字字模码的表示方法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(16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点阵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)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8" descr="点阵字模--1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56" y="1410278"/>
            <a:ext cx="7092964" cy="458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41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"/>
          <p:cNvSpPr txBox="1">
            <a:spLocks noChangeArrowheads="1"/>
          </p:cNvSpPr>
          <p:nvPr/>
        </p:nvSpPr>
        <p:spPr bwMode="auto">
          <a:xfrm>
            <a:off x="228600" y="190500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 b="1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7411" name="Text Box 6"/>
          <p:cNvSpPr txBox="1">
            <a:spLocks noChangeArrowheads="1"/>
          </p:cNvSpPr>
          <p:nvPr/>
        </p:nvSpPr>
        <p:spPr bwMode="auto">
          <a:xfrm>
            <a:off x="493712" y="288986"/>
            <a:ext cx="5840585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汉字字模码的表示</a:t>
            </a:r>
            <a:r>
              <a:rPr lang="zh-CN" altLang="en-US" sz="2800" dirty="0" smtClean="0">
                <a:solidFill>
                  <a:srgbClr val="1A93C8"/>
                </a:solidFill>
                <a:latin typeface="Times New Roman" panose="02020603050405020304" pitchFamily="18" charset="0"/>
                <a:ea typeface="+mj-ea"/>
                <a:cs typeface="+mj-cs"/>
              </a:rPr>
              <a:t>方法</a:t>
            </a:r>
            <a:r>
              <a:rPr lang="en-US" altLang="zh-CN" sz="2800" b="1" dirty="0">
                <a:ea typeface="黑体" panose="02010609060101010101" pitchFamily="49" charset="-122"/>
              </a:rPr>
              <a:t>(16</a:t>
            </a:r>
            <a:r>
              <a:rPr lang="zh-CN" altLang="en-US" sz="2800" b="1" dirty="0">
                <a:ea typeface="黑体" panose="02010609060101010101" pitchFamily="49" charset="-122"/>
              </a:rPr>
              <a:t>点阵</a:t>
            </a:r>
            <a:r>
              <a:rPr lang="en-US" altLang="zh-CN" sz="2800" b="1" dirty="0">
                <a:ea typeface="黑体" panose="02010609060101010101" pitchFamily="49" charset="-122"/>
              </a:rPr>
              <a:t>)</a:t>
            </a:r>
            <a:endParaRPr lang="zh-CN" altLang="en-US" sz="2800" dirty="0">
              <a:solidFill>
                <a:srgbClr val="1A93C8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pic>
        <p:nvPicPr>
          <p:cNvPr id="17412" name="Picture 7" descr="2.1.gif (6766 byte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8" y="1172268"/>
            <a:ext cx="56896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79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ED32C-352C-4810-A585-5B7ABA2B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真值 </a:t>
            </a:r>
            <a:r>
              <a:rPr lang="en-US" altLang="zh-CN" dirty="0">
                <a:solidFill>
                  <a:srgbClr val="7030A0"/>
                </a:solidFill>
              </a:rPr>
              <a:t>vs.</a:t>
            </a:r>
            <a:r>
              <a:rPr lang="zh-CN" altLang="en-US" dirty="0">
                <a:solidFill>
                  <a:srgbClr val="7030A0"/>
                </a:solidFill>
              </a:rPr>
              <a:t> 机器数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A8CE59-984F-49FB-B598-03DD8EC1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真值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>
              <a:spcBef>
                <a:spcPts val="0"/>
              </a:spcBef>
            </a:pPr>
            <a:r>
              <a:rPr lang="zh-CN" altLang="en-US" sz="1600" dirty="0" smtClean="0"/>
              <a:t>一个数的真值，即为该数的真实值</a:t>
            </a:r>
            <a:endParaRPr lang="en-US" altLang="zh-CN" sz="1600" dirty="0"/>
          </a:p>
          <a:p>
            <a:pPr marL="971550" lvl="1">
              <a:spcBef>
                <a:spcPts val="0"/>
              </a:spcBef>
            </a:pPr>
            <a:r>
              <a:rPr lang="zh-CN" altLang="en-US" sz="1600" dirty="0" smtClean="0">
                <a:solidFill>
                  <a:srgbClr val="0303DF"/>
                </a:solidFill>
              </a:rPr>
              <a:t>计算机科学中</a:t>
            </a:r>
            <a:r>
              <a:rPr lang="zh-CN" altLang="en-US" sz="1600" dirty="0">
                <a:solidFill>
                  <a:srgbClr val="0303DF"/>
                </a:solidFill>
              </a:rPr>
              <a:t>的真值</a:t>
            </a:r>
            <a:r>
              <a:rPr lang="zh-CN" altLang="en-US" sz="1600" dirty="0"/>
              <a:t>：是</a:t>
            </a:r>
            <a:r>
              <a:rPr lang="zh-CN" altLang="en-US" sz="1600" u="sng" dirty="0">
                <a:solidFill>
                  <a:srgbClr val="7030A0"/>
                </a:solidFill>
              </a:rPr>
              <a:t>相对于一个数据的</a:t>
            </a:r>
            <a:r>
              <a:rPr lang="zh-CN" altLang="en-US" sz="1600" u="sng" dirty="0">
                <a:solidFill>
                  <a:srgbClr val="C00000"/>
                </a:solidFill>
              </a:rPr>
              <a:t>机器数</a:t>
            </a:r>
            <a:r>
              <a:rPr lang="zh-CN" altLang="en-US" sz="1600" u="sng" dirty="0">
                <a:solidFill>
                  <a:srgbClr val="7030A0"/>
                </a:solidFill>
              </a:rPr>
              <a:t>而言</a:t>
            </a:r>
            <a:r>
              <a:rPr lang="zh-CN" altLang="en-US" sz="1600" dirty="0"/>
              <a:t>；</a:t>
            </a:r>
            <a:r>
              <a:rPr lang="zh-CN" altLang="en-US" sz="1600" b="1" dirty="0">
                <a:solidFill>
                  <a:srgbClr val="006600"/>
                </a:solidFill>
              </a:rPr>
              <a:t>真值是我们平时所使用的表达一个数据所采用的形式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如下面的数的真值</a:t>
            </a:r>
            <a:endParaRPr lang="en-US" altLang="zh-CN" sz="1600" dirty="0"/>
          </a:p>
          <a:p>
            <a:pPr marL="1200150" lvl="2">
              <a:spcBef>
                <a:spcPts val="0"/>
              </a:spcBef>
            </a:pPr>
            <a:r>
              <a:rPr lang="zh-CN" altLang="en-US" sz="1400" dirty="0"/>
              <a:t>数值：</a:t>
            </a:r>
            <a:r>
              <a:rPr lang="en-US" altLang="zh-CN" sz="1400" dirty="0"/>
              <a:t>520</a:t>
            </a:r>
            <a:r>
              <a:rPr lang="zh-CN" altLang="en-US" sz="1400" dirty="0"/>
              <a:t>， </a:t>
            </a:r>
            <a:r>
              <a:rPr lang="en-US" altLang="zh-CN" sz="1400" dirty="0"/>
              <a:t>-520</a:t>
            </a:r>
            <a:r>
              <a:rPr lang="zh-CN" altLang="en-US" sz="1400" dirty="0"/>
              <a:t>，</a:t>
            </a:r>
            <a:r>
              <a:rPr lang="en-US" altLang="zh-CN" sz="1400" dirty="0"/>
              <a:t>+520</a:t>
            </a:r>
            <a:r>
              <a:rPr lang="zh-CN" altLang="en-US" sz="1400" dirty="0"/>
              <a:t>；</a:t>
            </a:r>
            <a:endParaRPr lang="en-US" altLang="zh-CN" sz="1400" dirty="0"/>
          </a:p>
          <a:p>
            <a:pPr marL="1200150" lvl="2">
              <a:spcBef>
                <a:spcPts val="0"/>
              </a:spcBef>
            </a:pPr>
            <a:r>
              <a:rPr lang="zh-CN" altLang="en-US" sz="1400" dirty="0"/>
              <a:t>字符：</a:t>
            </a:r>
            <a:r>
              <a:rPr lang="en-US" altLang="zh-CN" sz="1400" dirty="0"/>
              <a:t>A</a:t>
            </a:r>
            <a:r>
              <a:rPr lang="zh-CN" altLang="en-US" sz="1400" dirty="0"/>
              <a:t>，</a:t>
            </a:r>
            <a:r>
              <a:rPr lang="en-US" altLang="zh-CN" sz="1400" dirty="0"/>
              <a:t>b</a:t>
            </a:r>
            <a:r>
              <a:rPr lang="zh-CN" altLang="en-US" sz="1400" dirty="0"/>
              <a:t>，</a:t>
            </a:r>
            <a:r>
              <a:rPr lang="en-US" altLang="zh-CN" sz="1400" dirty="0"/>
              <a:t>c</a:t>
            </a:r>
            <a:r>
              <a:rPr lang="zh-CN" altLang="en-US" sz="1400" dirty="0"/>
              <a:t> ；</a:t>
            </a:r>
            <a:endParaRPr lang="en-US" altLang="zh-CN" sz="1400" dirty="0"/>
          </a:p>
          <a:p>
            <a:pPr marL="1200150" lvl="2">
              <a:spcBef>
                <a:spcPts val="0"/>
              </a:spcBef>
            </a:pPr>
            <a:r>
              <a:rPr lang="zh-CN" altLang="en-US" sz="1400" dirty="0" smtClean="0"/>
              <a:t>汉字：</a:t>
            </a:r>
            <a:r>
              <a:rPr lang="zh-CN" altLang="en-US" sz="1400" dirty="0"/>
              <a:t>计、算、机；</a:t>
            </a:r>
            <a:endParaRPr lang="en-US" altLang="zh-CN" sz="1400" dirty="0"/>
          </a:p>
          <a:p>
            <a:pPr marL="1200150" lvl="2">
              <a:spcBef>
                <a:spcPts val="0"/>
              </a:spcBef>
            </a:pPr>
            <a:r>
              <a:rPr lang="en-US" altLang="zh-CN" sz="1400" dirty="0"/>
              <a:t>…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机器数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>
              <a:spcBef>
                <a:spcPts val="0"/>
              </a:spcBef>
            </a:pPr>
            <a:r>
              <a:rPr lang="zh-CN" altLang="en-US" sz="1600" b="1" dirty="0"/>
              <a:t>数据在</a:t>
            </a:r>
            <a:r>
              <a:rPr lang="zh-CN" altLang="en-US" sz="1600" b="1" dirty="0">
                <a:solidFill>
                  <a:srgbClr val="C00000"/>
                </a:solidFill>
              </a:rPr>
              <a:t>计算机内部</a:t>
            </a:r>
            <a:r>
              <a:rPr lang="zh-CN" altLang="en-US" sz="1600" b="1" dirty="0"/>
              <a:t>的表示形式</a:t>
            </a:r>
            <a:r>
              <a:rPr lang="en-US" altLang="zh-CN" sz="1600" b="1" dirty="0"/>
              <a:t>, </a:t>
            </a:r>
            <a:r>
              <a:rPr lang="zh-CN" altLang="en-US" sz="1600" b="1" dirty="0"/>
              <a:t>称为该数据的</a:t>
            </a:r>
            <a:r>
              <a:rPr lang="zh-CN" altLang="en-US" sz="1600" b="1" dirty="0">
                <a:solidFill>
                  <a:srgbClr val="C00000"/>
                </a:solidFill>
              </a:rPr>
              <a:t>机器数</a:t>
            </a:r>
            <a:r>
              <a:rPr lang="zh-CN" altLang="en-US" sz="1600" b="1" dirty="0"/>
              <a:t>；</a:t>
            </a:r>
            <a:endParaRPr lang="en-US" altLang="zh-CN" sz="1600" b="1" dirty="0"/>
          </a:p>
          <a:p>
            <a:pPr marL="971550" lvl="1">
              <a:spcBef>
                <a:spcPts val="0"/>
              </a:spcBef>
            </a:pPr>
            <a:r>
              <a:rPr lang="zh-CN" altLang="en-US" sz="1600" dirty="0"/>
              <a:t>对于</a:t>
            </a:r>
            <a:r>
              <a:rPr lang="zh-CN" altLang="en-US" sz="1600" dirty="0">
                <a:solidFill>
                  <a:srgbClr val="006600"/>
                </a:solidFill>
              </a:rPr>
              <a:t>非数值数据</a:t>
            </a:r>
            <a:r>
              <a:rPr lang="zh-CN" altLang="en-US" sz="1600" dirty="0"/>
              <a:t>，机器的内部表示形式比较单一；</a:t>
            </a:r>
            <a:endParaRPr lang="en-US" altLang="zh-CN" sz="1600" dirty="0"/>
          </a:p>
          <a:p>
            <a:pPr marL="1200150" lvl="2">
              <a:spcBef>
                <a:spcPts val="0"/>
              </a:spcBef>
            </a:pPr>
            <a:r>
              <a:rPr lang="zh-CN" altLang="en-US" sz="1400" dirty="0"/>
              <a:t>对单个字符、</a:t>
            </a:r>
            <a:r>
              <a:rPr lang="zh-CN" altLang="en-US" sz="1400" dirty="0" smtClean="0"/>
              <a:t>单个汉字进行</a:t>
            </a:r>
            <a:r>
              <a:rPr lang="zh-CN" altLang="en-US" sz="1400" dirty="0"/>
              <a:t>编码；</a:t>
            </a:r>
            <a:endParaRPr lang="en-US" altLang="zh-CN" sz="1400" dirty="0"/>
          </a:p>
          <a:p>
            <a:pPr marL="971550" lvl="1">
              <a:spcBef>
                <a:spcPts val="0"/>
              </a:spcBef>
            </a:pPr>
            <a:r>
              <a:rPr lang="zh-CN" altLang="en-US" sz="1600" dirty="0"/>
              <a:t>对于</a:t>
            </a:r>
            <a:r>
              <a:rPr lang="zh-CN" altLang="en-US" sz="1600" dirty="0">
                <a:solidFill>
                  <a:srgbClr val="006600"/>
                </a:solidFill>
              </a:rPr>
              <a:t>数值数据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1200150" lvl="2">
              <a:spcBef>
                <a:spcPts val="0"/>
              </a:spcBef>
            </a:pPr>
            <a:r>
              <a:rPr lang="zh-CN" altLang="en-US" sz="1400" dirty="0"/>
              <a:t>对于</a:t>
            </a:r>
            <a:r>
              <a:rPr lang="zh-CN" altLang="en-US" sz="1400" dirty="0">
                <a:solidFill>
                  <a:srgbClr val="7030A0"/>
                </a:solidFill>
              </a:rPr>
              <a:t>无符号数</a:t>
            </a:r>
            <a:r>
              <a:rPr lang="zh-CN" altLang="en-US" sz="1400" dirty="0"/>
              <a:t>，将数转换成对应的二进制即可；</a:t>
            </a:r>
            <a:endParaRPr lang="en-US" altLang="zh-CN" sz="1400" dirty="0"/>
          </a:p>
          <a:p>
            <a:pPr marL="1200150" lvl="2">
              <a:spcBef>
                <a:spcPts val="0"/>
              </a:spcBef>
            </a:pPr>
            <a:r>
              <a:rPr lang="zh-CN" altLang="en-US" sz="1400" dirty="0"/>
              <a:t>对于</a:t>
            </a:r>
            <a:r>
              <a:rPr lang="zh-CN" altLang="en-US" sz="1400" dirty="0">
                <a:solidFill>
                  <a:srgbClr val="7030A0"/>
                </a:solidFill>
              </a:rPr>
              <a:t>有符号数</a:t>
            </a:r>
            <a:r>
              <a:rPr lang="zh-CN" altLang="en-US" sz="1400" dirty="0"/>
              <a:t>，还要表示数据的</a:t>
            </a:r>
            <a:r>
              <a:rPr lang="zh-CN" altLang="en-US" sz="1400" dirty="0">
                <a:solidFill>
                  <a:srgbClr val="0303DF"/>
                </a:solidFill>
              </a:rPr>
              <a:t>正负号</a:t>
            </a:r>
            <a:r>
              <a:rPr lang="zh-CN" altLang="en-US" sz="1400" b="1" dirty="0"/>
              <a:t>；</a:t>
            </a:r>
            <a:endParaRPr lang="en-US" altLang="zh-CN" sz="1400" dirty="0"/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/>
              <a:t>为了方便运算、处理，对于</a:t>
            </a:r>
            <a:r>
              <a:rPr lang="zh-CN" altLang="en-US" sz="1600" dirty="0">
                <a:solidFill>
                  <a:srgbClr val="006600"/>
                </a:solidFill>
              </a:rPr>
              <a:t>有符号数</a:t>
            </a:r>
            <a:r>
              <a:rPr lang="zh-CN" altLang="en-US" sz="1600" dirty="0"/>
              <a:t>，机器内部可采用</a:t>
            </a:r>
            <a:r>
              <a:rPr lang="zh-CN" altLang="en-US" sz="1600" dirty="0">
                <a:solidFill>
                  <a:srgbClr val="0303DF"/>
                </a:solidFill>
              </a:rPr>
              <a:t>多种形式</a:t>
            </a:r>
            <a:r>
              <a:rPr lang="zh-CN" altLang="en-US" sz="1600" dirty="0"/>
              <a:t>表示；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/>
              <a:t>如，对真值</a:t>
            </a:r>
            <a:r>
              <a:rPr lang="en-US" altLang="zh-CN" sz="1600" dirty="0"/>
              <a:t>+520</a:t>
            </a:r>
            <a:r>
              <a:rPr lang="zh-CN" altLang="en-US" sz="1600" dirty="0"/>
              <a:t>，</a:t>
            </a:r>
            <a:r>
              <a:rPr lang="en-US" altLang="zh-CN" sz="1600" dirty="0"/>
              <a:t>-</a:t>
            </a:r>
            <a:r>
              <a:rPr lang="en-US" altLang="zh-CN" sz="1600" dirty="0" smtClean="0"/>
              <a:t>520</a:t>
            </a:r>
            <a:r>
              <a:rPr lang="zh-CN" altLang="en-US" sz="1600" dirty="0" smtClean="0"/>
              <a:t>，计算机要进行不同的</a:t>
            </a:r>
            <a:r>
              <a:rPr lang="zh-CN" altLang="en-US" sz="1600" b="1" u="sng" dirty="0" smtClean="0">
                <a:solidFill>
                  <a:srgbClr val="0303DF"/>
                </a:solidFill>
              </a:rPr>
              <a:t>编码、存储</a:t>
            </a:r>
            <a:r>
              <a:rPr lang="zh-CN" altLang="en-US" sz="1600" b="1" u="sng" dirty="0">
                <a:solidFill>
                  <a:srgbClr val="0303DF"/>
                </a:solidFill>
              </a:rPr>
              <a:t>与</a:t>
            </a:r>
            <a:r>
              <a:rPr lang="zh-CN" altLang="en-US" sz="1600" b="1" u="sng" dirty="0" smtClean="0">
                <a:solidFill>
                  <a:srgbClr val="0303DF"/>
                </a:solidFill>
              </a:rPr>
              <a:t>处理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971550" lvl="1"/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00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汉字字模码的表示方法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(24</a:t>
            </a:r>
            <a:r>
              <a:rPr lang="zh-CN" altLang="en-US" b="1" dirty="0" smtClean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点阵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6" y="949172"/>
            <a:ext cx="4610100" cy="4349326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>
            <p:ph idx="1"/>
          </p:nvPr>
        </p:nvSpPr>
        <p:spPr>
          <a:xfrm>
            <a:off x="5272867" y="1135063"/>
            <a:ext cx="3302808" cy="1001308"/>
          </a:xfrm>
        </p:spPr>
        <p:txBody>
          <a:bodyPr/>
          <a:lstStyle/>
          <a:p>
            <a:r>
              <a:rPr lang="en-US" altLang="zh-CN" b="1" dirty="0" smtClean="0"/>
              <a:t>24</a:t>
            </a:r>
            <a:r>
              <a:rPr lang="zh-CN" altLang="en-US" b="1" dirty="0" smtClean="0"/>
              <a:t>点阵，需要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*</a:t>
            </a:r>
            <a:r>
              <a:rPr lang="en-US" altLang="zh-CN" b="1" dirty="0" smtClean="0"/>
              <a:t>24=72</a:t>
            </a:r>
            <a:r>
              <a:rPr lang="zh-CN" altLang="en-US" b="1" dirty="0" smtClean="0"/>
              <a:t>字节存储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015317"/>
            <a:ext cx="3971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994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汉字编码与汉字点阵字模</a:t>
            </a:r>
            <a:endParaRPr lang="zh-CN" altLang="zh-CN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1" lang="zh-CN" altLang="en-US" dirty="0">
                <a:solidFill>
                  <a:srgbClr val="0303D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编码与点阵字模的关系</a:t>
            </a:r>
            <a:endParaRPr kumimoji="1" lang="en-US" altLang="zh-CN" dirty="0">
              <a:solidFill>
                <a:srgbClr val="0303D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50000"/>
              </a:spcBef>
              <a:buSzTx/>
              <a:buFontTx/>
              <a:buChar char="•"/>
            </a:pPr>
            <a:r>
              <a:rPr kumimoji="1" lang="zh-CN" altLang="en-US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软字库给出文件即给出汉字库的首址；</a:t>
            </a:r>
            <a:endParaRPr kumimoji="1" lang="en-US" altLang="zh-CN" dirty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50000"/>
              </a:spcBef>
              <a:buSzTx/>
              <a:buFontTx/>
              <a:buChar char="•"/>
            </a:pPr>
            <a:r>
              <a:rPr kumimoji="1" lang="zh-CN" altLang="en-US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汉字库一般都按国标码排列，所以不难算出每个汉字的点阵字模距汉字库首址的偏移量；知道汉字的偏移量，即可读取其点阵，显示或打印相应汉字；</a:t>
            </a:r>
          </a:p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endParaRPr kumimoji="1" lang="zh-CN" altLang="en-US" dirty="0">
              <a:solidFill>
                <a:srgbClr val="0303D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/>
              <a:t>        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4957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49263" y="187325"/>
            <a:ext cx="8101012" cy="692150"/>
          </a:xfrm>
        </p:spPr>
        <p:txBody>
          <a:bodyPr/>
          <a:lstStyle/>
          <a:p>
            <a:r>
              <a:rPr lang="zh-CN" altLang="en-US" dirty="0"/>
              <a:t>通用多八位编码字符集</a:t>
            </a:r>
            <a:r>
              <a:rPr lang="en-US" altLang="zh-CN" dirty="0"/>
              <a:t>UCS</a:t>
            </a:r>
          </a:p>
        </p:txBody>
      </p:sp>
      <p:sp>
        <p:nvSpPr>
          <p:cNvPr id="7106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44236" y="1017588"/>
            <a:ext cx="7906039" cy="43561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1992</a:t>
            </a:r>
            <a:r>
              <a:rPr lang="zh-CN" altLang="en-US" sz="2000" dirty="0">
                <a:solidFill>
                  <a:srgbClr val="000000"/>
                </a:solidFill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</a:rPr>
              <a:t>6</a:t>
            </a:r>
            <a:r>
              <a:rPr lang="zh-CN" altLang="en-US" sz="2000" dirty="0">
                <a:solidFill>
                  <a:srgbClr val="000000"/>
                </a:solidFill>
              </a:rPr>
              <a:t>月国际标准化组织公布了“通用多八位编码字符集”的国际标准</a:t>
            </a:r>
            <a:r>
              <a:rPr lang="en-US" altLang="zh-CN" sz="2000" dirty="0">
                <a:solidFill>
                  <a:srgbClr val="000000"/>
                </a:solidFill>
              </a:rPr>
              <a:t>ISO/IEC10646</a:t>
            </a:r>
            <a:r>
              <a:rPr lang="zh-CN" altLang="en-US" sz="2000" dirty="0">
                <a:solidFill>
                  <a:srgbClr val="000000"/>
                </a:solidFill>
              </a:rPr>
              <a:t>，简称</a:t>
            </a:r>
            <a:r>
              <a:rPr lang="en-US" altLang="zh-CN" sz="2000" dirty="0">
                <a:solidFill>
                  <a:srgbClr val="000000"/>
                </a:solidFill>
              </a:rPr>
              <a:t>UCS</a:t>
            </a:r>
            <a:r>
              <a:rPr lang="zh-CN" altLang="en-US" sz="2000" dirty="0">
                <a:solidFill>
                  <a:srgbClr val="000000"/>
                </a:solidFill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</a:rPr>
              <a:t>Universal Multiple – Octet Coded Character Set</a:t>
            </a:r>
            <a:r>
              <a:rPr lang="zh-CN" altLang="en-US" sz="2000" dirty="0">
                <a:solidFill>
                  <a:srgbClr val="000000"/>
                </a:solidFill>
              </a:rPr>
              <a:t>），采用</a:t>
            </a:r>
            <a:r>
              <a:rPr lang="en-US" altLang="zh-CN" sz="2000" dirty="0">
                <a:solidFill>
                  <a:srgbClr val="000000"/>
                </a:solidFill>
              </a:rPr>
              <a:t>4</a:t>
            </a:r>
            <a:r>
              <a:rPr lang="zh-CN" altLang="en-US" sz="2000" dirty="0">
                <a:solidFill>
                  <a:srgbClr val="000000"/>
                </a:solidFill>
              </a:rPr>
              <a:t>字节编码；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UCS</a:t>
            </a:r>
            <a:r>
              <a:rPr lang="zh-CN" altLang="en-US" sz="2000" dirty="0">
                <a:solidFill>
                  <a:srgbClr val="000000"/>
                </a:solidFill>
              </a:rPr>
              <a:t>不仅给每个字符分配一个代码，而且赋予了一个正式的名字。表示一个</a:t>
            </a:r>
            <a:r>
              <a:rPr lang="en-US" altLang="zh-CN" sz="2000" dirty="0">
                <a:solidFill>
                  <a:srgbClr val="000000"/>
                </a:solidFill>
              </a:rPr>
              <a:t>UCS</a:t>
            </a:r>
            <a:r>
              <a:rPr lang="zh-CN" altLang="en-US" sz="2000" dirty="0">
                <a:solidFill>
                  <a:srgbClr val="000000"/>
                </a:solidFill>
              </a:rPr>
              <a:t>值的十六进制数通常在前面加上“</a:t>
            </a:r>
            <a:r>
              <a:rPr lang="en-US" altLang="zh-CN" sz="2000" dirty="0">
                <a:solidFill>
                  <a:srgbClr val="000000"/>
                </a:solidFill>
              </a:rPr>
              <a:t>U+”</a:t>
            </a:r>
            <a:r>
              <a:rPr lang="zh-CN" altLang="en-US" sz="2000" dirty="0">
                <a:solidFill>
                  <a:srgbClr val="000000"/>
                </a:solidFill>
              </a:rPr>
              <a:t>，例如“</a:t>
            </a:r>
            <a:r>
              <a:rPr lang="en-US" altLang="zh-CN" sz="2000" dirty="0">
                <a:solidFill>
                  <a:srgbClr val="000000"/>
                </a:solidFill>
              </a:rPr>
              <a:t>U+0041”</a:t>
            </a:r>
            <a:r>
              <a:rPr lang="zh-CN" altLang="en-US" sz="2000" dirty="0">
                <a:solidFill>
                  <a:srgbClr val="000000"/>
                </a:solidFill>
              </a:rPr>
              <a:t>代表字符“</a:t>
            </a:r>
            <a:r>
              <a:rPr lang="en-US" altLang="zh-CN" sz="2000" dirty="0">
                <a:solidFill>
                  <a:srgbClr val="000000"/>
                </a:solidFill>
              </a:rPr>
              <a:t>A”</a:t>
            </a:r>
            <a:r>
              <a:rPr lang="zh-CN" altLang="en-US" sz="2000" dirty="0">
                <a:solidFill>
                  <a:srgbClr val="000000"/>
                </a:solidFill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110491745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49263" y="166543"/>
            <a:ext cx="8101012" cy="69215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Unicode</a:t>
            </a:r>
            <a:r>
              <a:rPr lang="zh-CN" altLang="en-US" dirty="0"/>
              <a:t>编码</a:t>
            </a:r>
          </a:p>
        </p:txBody>
      </p:sp>
      <p:sp>
        <p:nvSpPr>
          <p:cNvPr id="71168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13064" y="1028497"/>
            <a:ext cx="7937211" cy="43561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</a:rPr>
              <a:t>多语言软件制造商组成的统一码联盟研究多语言的统一编码问题，这就是</a:t>
            </a:r>
            <a:r>
              <a:rPr lang="en-US" altLang="zh-CN" sz="2400" b="1" dirty="0">
                <a:solidFill>
                  <a:srgbClr val="FF0000"/>
                </a:solidFill>
              </a:rPr>
              <a:t>Unicode</a:t>
            </a:r>
            <a:r>
              <a:rPr lang="zh-CN" altLang="en-US" sz="2400" dirty="0">
                <a:solidFill>
                  <a:srgbClr val="000000"/>
                </a:solidFill>
              </a:rPr>
              <a:t>编码</a:t>
            </a:r>
            <a:r>
              <a:rPr lang="zh-CN" altLang="en-US" dirty="0">
                <a:solidFill>
                  <a:srgbClr val="000000"/>
                </a:solidFill>
              </a:rPr>
              <a:t>；</a:t>
            </a:r>
            <a:endParaRPr lang="zh-CN" altLang="en-U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0000"/>
                </a:solidFill>
              </a:rPr>
              <a:t>Unicode </a:t>
            </a:r>
            <a:r>
              <a:rPr lang="zh-CN" altLang="en-US" sz="2400" dirty="0">
                <a:solidFill>
                  <a:srgbClr val="000000"/>
                </a:solidFill>
              </a:rPr>
              <a:t>编码系统可分为</a:t>
            </a:r>
            <a:r>
              <a:rPr lang="zh-CN" altLang="en-US" sz="2400" b="1" dirty="0">
                <a:solidFill>
                  <a:srgbClr val="0000CC"/>
                </a:solidFill>
              </a:rPr>
              <a:t>编码方式</a:t>
            </a:r>
            <a:r>
              <a:rPr lang="zh-CN" altLang="en-US" sz="2400" dirty="0">
                <a:solidFill>
                  <a:srgbClr val="000000"/>
                </a:solidFill>
              </a:rPr>
              <a:t>和</a:t>
            </a:r>
            <a:r>
              <a:rPr lang="zh-CN" altLang="en-US" sz="2400" b="1" dirty="0">
                <a:solidFill>
                  <a:srgbClr val="0000CC"/>
                </a:solidFill>
              </a:rPr>
              <a:t>实现方式</a:t>
            </a:r>
            <a:r>
              <a:rPr lang="zh-CN" altLang="en-US" sz="2400" dirty="0">
                <a:solidFill>
                  <a:srgbClr val="000000"/>
                </a:solidFill>
              </a:rPr>
              <a:t>两个层次；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</a:rPr>
              <a:t>将字符的</a:t>
            </a:r>
            <a:r>
              <a:rPr lang="en-US" altLang="zh-CN" sz="2400" dirty="0">
                <a:solidFill>
                  <a:srgbClr val="000000"/>
                </a:solidFill>
              </a:rPr>
              <a:t>Unicode</a:t>
            </a:r>
            <a:r>
              <a:rPr lang="zh-CN" altLang="en-US" sz="2400" dirty="0">
                <a:solidFill>
                  <a:srgbClr val="000000"/>
                </a:solidFill>
              </a:rPr>
              <a:t>值（码位）转换成程序中的数据，这种转换分成三种格式，包括：</a:t>
            </a:r>
            <a:r>
              <a:rPr lang="en-US" altLang="zh-CN" sz="2400" dirty="0">
                <a:solidFill>
                  <a:srgbClr val="0303DF"/>
                </a:solidFill>
              </a:rPr>
              <a:t>UTF-8</a:t>
            </a:r>
            <a:r>
              <a:rPr lang="zh-CN" altLang="en-US" sz="2400" dirty="0">
                <a:solidFill>
                  <a:srgbClr val="0303DF"/>
                </a:solidFill>
              </a:rPr>
              <a:t>、</a:t>
            </a:r>
            <a:r>
              <a:rPr lang="en-US" altLang="zh-CN" sz="2400" dirty="0">
                <a:solidFill>
                  <a:srgbClr val="0303DF"/>
                </a:solidFill>
              </a:rPr>
              <a:t>UTF-16</a:t>
            </a:r>
            <a:r>
              <a:rPr lang="zh-CN" altLang="en-US" sz="2400" dirty="0">
                <a:solidFill>
                  <a:srgbClr val="0303DF"/>
                </a:solidFill>
              </a:rPr>
              <a:t>、</a:t>
            </a:r>
            <a:r>
              <a:rPr lang="en-US" altLang="zh-CN" sz="2400" dirty="0">
                <a:solidFill>
                  <a:srgbClr val="0303DF"/>
                </a:solidFill>
              </a:rPr>
              <a:t>UTF-32</a:t>
            </a:r>
            <a:r>
              <a:rPr lang="zh-CN" altLang="en-US" dirty="0">
                <a:solidFill>
                  <a:srgbClr val="000000"/>
                </a:solidFill>
              </a:rPr>
              <a:t>；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0000"/>
                </a:solidFill>
              </a:rPr>
              <a:t>UTF</a:t>
            </a:r>
            <a:r>
              <a:rPr lang="zh-CN" altLang="en-US" sz="2400" dirty="0">
                <a:solidFill>
                  <a:srgbClr val="000000"/>
                </a:solidFill>
              </a:rPr>
              <a:t>是指</a:t>
            </a:r>
            <a:r>
              <a:rPr lang="en-US" altLang="zh-CN" sz="2400" dirty="0">
                <a:solidFill>
                  <a:srgbClr val="000000"/>
                </a:solidFill>
              </a:rPr>
              <a:t>Unicode</a:t>
            </a:r>
            <a:r>
              <a:rPr lang="zh-CN" altLang="en-US" sz="2400" dirty="0">
                <a:solidFill>
                  <a:srgbClr val="000000"/>
                </a:solidFill>
              </a:rPr>
              <a:t>字符集转换格式（</a:t>
            </a:r>
            <a:r>
              <a:rPr lang="en-US" altLang="zh-CN" sz="2400" dirty="0">
                <a:solidFill>
                  <a:srgbClr val="000000"/>
                </a:solidFill>
              </a:rPr>
              <a:t>UCS Transformation Format</a:t>
            </a:r>
            <a:r>
              <a:rPr lang="zh-CN" altLang="en-US" sz="2400" dirty="0">
                <a:solidFill>
                  <a:srgbClr val="000000"/>
                </a:solidFill>
              </a:rPr>
              <a:t>），即怎样将</a:t>
            </a:r>
            <a:r>
              <a:rPr lang="en-US" altLang="zh-CN" sz="2400" dirty="0">
                <a:solidFill>
                  <a:srgbClr val="000000"/>
                </a:solidFill>
              </a:rPr>
              <a:t>Unicode</a:t>
            </a:r>
            <a:r>
              <a:rPr lang="zh-CN" altLang="en-US" sz="2400" dirty="0">
                <a:solidFill>
                  <a:srgbClr val="000000"/>
                </a:solidFill>
              </a:rPr>
              <a:t>定义的数字转换成程序数据； </a:t>
            </a:r>
          </a:p>
        </p:txBody>
      </p:sp>
    </p:spTree>
    <p:extLst>
      <p:ext uri="{BB962C8B-B14F-4D97-AF65-F5344CB8AC3E}">
        <p14:creationId xmlns:p14="http://schemas.microsoft.com/office/powerpoint/2010/main" val="2002226322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数据的机内表示：定点数与浮点数</a:t>
            </a:r>
            <a:endParaRPr lang="en-US" altLang="zh-CN" dirty="0"/>
          </a:p>
          <a:p>
            <a:pPr marL="971550" lvl="1"/>
            <a:r>
              <a:rPr lang="zh-CN" altLang="en-US" dirty="0"/>
              <a:t>定点整数</a:t>
            </a:r>
            <a:endParaRPr lang="en-US" altLang="zh-CN" dirty="0"/>
          </a:p>
          <a:p>
            <a:pPr marL="1200150" lvl="2"/>
            <a:r>
              <a:rPr lang="zh-CN" altLang="en-US" dirty="0"/>
              <a:t>有符号数与无符号数；</a:t>
            </a:r>
            <a:endParaRPr lang="en-US" altLang="zh-CN" dirty="0"/>
          </a:p>
          <a:p>
            <a:pPr marL="971550" lvl="1"/>
            <a:r>
              <a:rPr lang="zh-CN" altLang="en-US" dirty="0"/>
              <a:t>定点整数与定点小数的机内表示；</a:t>
            </a:r>
            <a:endParaRPr lang="en-US" altLang="zh-CN" dirty="0"/>
          </a:p>
          <a:p>
            <a:pPr marL="1200150" lvl="2"/>
            <a:r>
              <a:rPr lang="zh-CN" altLang="en-US" dirty="0"/>
              <a:t>解决正负号与小数点在机器内部的表达方式；</a:t>
            </a:r>
            <a:endParaRPr lang="en-US" altLang="zh-CN" dirty="0"/>
          </a:p>
          <a:p>
            <a:pPr marL="1200150" lvl="2"/>
            <a:r>
              <a:rPr lang="zh-CN" altLang="en-US" dirty="0"/>
              <a:t>原码的概念与表示范围；</a:t>
            </a:r>
            <a:endParaRPr lang="en-US" altLang="zh-CN" dirty="0"/>
          </a:p>
          <a:p>
            <a:pPr marL="1200150" lvl="2"/>
            <a:r>
              <a:rPr lang="zh-CN" altLang="en-US" dirty="0"/>
              <a:t>反码的概念与表示范围；</a:t>
            </a:r>
            <a:endParaRPr lang="en-US" altLang="zh-CN" dirty="0"/>
          </a:p>
          <a:p>
            <a:pPr marL="1200150" lvl="2"/>
            <a:r>
              <a:rPr lang="zh-CN" altLang="en-US" dirty="0"/>
              <a:t>补码的概念与表示范围，以及补码的加减运算；</a:t>
            </a:r>
            <a:endParaRPr lang="en-US" altLang="zh-CN" dirty="0"/>
          </a:p>
          <a:p>
            <a:pPr marL="1200150" lvl="2"/>
            <a:r>
              <a:rPr lang="zh-CN" altLang="en-US" dirty="0"/>
              <a:t>移码的概念及表示范围；</a:t>
            </a:r>
            <a:endParaRPr lang="en-US" altLang="zh-CN" dirty="0"/>
          </a:p>
          <a:p>
            <a:pPr marL="971550" lvl="1"/>
            <a:r>
              <a:rPr lang="zh-CN" altLang="en-US" dirty="0"/>
              <a:t>浮点数的概念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符号在机器内的表示</a:t>
            </a:r>
            <a:endParaRPr lang="en-US" altLang="zh-CN" dirty="0"/>
          </a:p>
          <a:p>
            <a:pPr marL="971550" lvl="1"/>
            <a:r>
              <a:rPr lang="zh-CN" altLang="en-US" dirty="0"/>
              <a:t>字符：</a:t>
            </a:r>
            <a:r>
              <a:rPr lang="en-US" altLang="zh-CN" dirty="0"/>
              <a:t>ASCII</a:t>
            </a:r>
            <a:r>
              <a:rPr lang="zh-CN" altLang="en-US" dirty="0"/>
              <a:t>码；</a:t>
            </a:r>
            <a:endParaRPr lang="en-US" altLang="zh-CN" dirty="0"/>
          </a:p>
          <a:p>
            <a:pPr marL="971550" lvl="1"/>
            <a:r>
              <a:rPr lang="zh-CN" altLang="en-US" dirty="0"/>
              <a:t>汉字：国标码，存储码，输入码，输出码；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3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ChangeArrowheads="1"/>
          </p:cNvSpPr>
          <p:nvPr/>
        </p:nvSpPr>
        <p:spPr bwMode="auto">
          <a:xfrm>
            <a:off x="6511925" y="56769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0107C6E-6428-484D-8BFF-2A38D99BDED2}" type="slidenum">
              <a:rPr lang="en-US" altLang="zh-CN" sz="1400"/>
              <a:pPr algn="r"/>
              <a:t>125</a:t>
            </a:fld>
            <a:endParaRPr lang="en-US" altLang="zh-CN" sz="1400"/>
          </a:p>
        </p:txBody>
      </p:sp>
      <p:pic>
        <p:nvPicPr>
          <p:cNvPr id="19459" name="Picture 3" descr="sdu01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25" y="3317875"/>
            <a:ext cx="990600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 descr="sdu03_01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45325" y="4384675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sdu04_05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2125" y="4384675"/>
            <a:ext cx="990600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sdu06_03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45325" y="5375275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sdu01_16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12125" y="5370513"/>
            <a:ext cx="99060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 descr="sdu05_04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0425" y="5375275"/>
            <a:ext cx="10287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5" name="Rectangle 10"/>
          <p:cNvSpPr>
            <a:spLocks noGrp="1" noChangeArrowheads="1"/>
          </p:cNvSpPr>
          <p:nvPr>
            <p:ph type="title"/>
          </p:nvPr>
        </p:nvSpPr>
        <p:spPr>
          <a:xfrm>
            <a:off x="1052802" y="1579419"/>
            <a:ext cx="7327900" cy="830695"/>
          </a:xfrm>
        </p:spPr>
        <p:txBody>
          <a:bodyPr/>
          <a:lstStyle/>
          <a:p>
            <a:pPr eaLnBrk="1" hangingPunct="1"/>
            <a:r>
              <a:rPr lang="en-US" altLang="zh-CN" sz="4800" dirty="0"/>
              <a:t>Any  Question ?</a:t>
            </a:r>
            <a:endParaRPr lang="zh-CN" altLang="en-US" sz="4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3" y="3169163"/>
            <a:ext cx="5204012" cy="32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976429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定点整数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CC"/>
                </a:solidFill>
              </a:rPr>
              <a:t>无</a:t>
            </a:r>
            <a:r>
              <a:rPr lang="zh-CN" altLang="en-US" dirty="0" smtClean="0">
                <a:solidFill>
                  <a:srgbClr val="0000CC"/>
                </a:solidFill>
              </a:rPr>
              <a:t>符号</a:t>
            </a:r>
            <a:r>
              <a:rPr lang="zh-CN" altLang="en-US" dirty="0" smtClean="0">
                <a:solidFill>
                  <a:srgbClr val="C00000"/>
                </a:solidFill>
              </a:rPr>
              <a:t>整数</a:t>
            </a:r>
            <a:endParaRPr lang="en-US" altLang="zh-CN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dirty="0"/>
              <a:t>相当于数据的绝对值；</a:t>
            </a:r>
            <a:endParaRPr lang="en-US" altLang="zh-CN" dirty="0"/>
          </a:p>
          <a:p>
            <a:pPr marL="971550" lvl="1"/>
            <a:r>
              <a:rPr lang="zh-CN" altLang="en-US" b="1" dirty="0">
                <a:solidFill>
                  <a:srgbClr val="0070C0"/>
                </a:solidFill>
              </a:rPr>
              <a:t>因为没有符号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006600"/>
                </a:solidFill>
              </a:rPr>
              <a:t>不需要为</a:t>
            </a:r>
            <a:r>
              <a:rPr lang="zh-CN" altLang="en-US" b="1" dirty="0" smtClean="0">
                <a:solidFill>
                  <a:srgbClr val="030DCD"/>
                </a:solidFill>
              </a:rPr>
              <a:t>符号位</a:t>
            </a:r>
            <a:r>
              <a:rPr lang="zh-CN" altLang="en-US" b="1" dirty="0" smtClean="0">
                <a:solidFill>
                  <a:srgbClr val="006600"/>
                </a:solidFill>
              </a:rPr>
              <a:t>分配</a:t>
            </a:r>
            <a:r>
              <a:rPr lang="zh-CN" altLang="en-US" b="1" dirty="0">
                <a:solidFill>
                  <a:srgbClr val="006600"/>
                </a:solidFill>
              </a:rPr>
              <a:t>存储空间</a:t>
            </a:r>
            <a:r>
              <a:rPr lang="zh-CN" altLang="en-US" dirty="0">
                <a:solidFill>
                  <a:srgbClr val="006600"/>
                </a:solidFill>
              </a:rPr>
              <a:t>，</a:t>
            </a:r>
            <a:r>
              <a:rPr lang="zh-CN" altLang="en-US" dirty="0"/>
              <a:t>机器为该数据分配的内存空间</a:t>
            </a:r>
            <a:r>
              <a:rPr lang="zh-CN" altLang="en-US" b="1" dirty="0">
                <a:solidFill>
                  <a:srgbClr val="7030A0"/>
                </a:solidFill>
              </a:rPr>
              <a:t>都表示数据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971550" lvl="1"/>
            <a:r>
              <a:rPr lang="zh-CN" altLang="en-US" dirty="0" smtClean="0"/>
              <a:t>计算机中的</a:t>
            </a:r>
            <a:r>
              <a:rPr lang="zh-CN" altLang="en-US" dirty="0" smtClean="0">
                <a:solidFill>
                  <a:srgbClr val="006600"/>
                </a:solidFill>
              </a:rPr>
              <a:t>无符号数</a:t>
            </a:r>
            <a:r>
              <a:rPr lang="zh-CN" altLang="en-US" dirty="0" smtClean="0"/>
              <a:t>，一般指的是</a:t>
            </a:r>
            <a:r>
              <a:rPr lang="zh-CN" altLang="en-US" dirty="0" smtClean="0">
                <a:solidFill>
                  <a:srgbClr val="006600"/>
                </a:solidFill>
              </a:rPr>
              <a:t>无符号整数</a:t>
            </a:r>
            <a:endParaRPr lang="en-US" altLang="zh-CN" dirty="0" smtClean="0">
              <a:solidFill>
                <a:srgbClr val="006600"/>
              </a:solidFill>
            </a:endParaRPr>
          </a:p>
          <a:p>
            <a:pPr marL="971550" lvl="1"/>
            <a:r>
              <a:rPr lang="zh-CN" altLang="en-US" b="1" dirty="0">
                <a:solidFill>
                  <a:srgbClr val="030DCD"/>
                </a:solidFill>
              </a:rPr>
              <a:t>小数点</a:t>
            </a:r>
            <a:r>
              <a:rPr lang="zh-CN" altLang="en-US" b="1" dirty="0">
                <a:solidFill>
                  <a:srgbClr val="0070C0"/>
                </a:solidFill>
              </a:rPr>
              <a:t>约定在数据的</a:t>
            </a:r>
            <a:r>
              <a:rPr lang="zh-CN" altLang="en-US" b="1" dirty="0">
                <a:solidFill>
                  <a:srgbClr val="030DCD"/>
                </a:solidFill>
              </a:rPr>
              <a:t>最低位之后</a:t>
            </a:r>
            <a:endParaRPr lang="en-US" altLang="zh-CN" b="1" dirty="0">
              <a:solidFill>
                <a:srgbClr val="030DC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0000CC"/>
                </a:solidFill>
              </a:rPr>
              <a:t>有符号</a:t>
            </a:r>
            <a:r>
              <a:rPr lang="zh-CN" altLang="en-US" dirty="0" smtClean="0">
                <a:solidFill>
                  <a:srgbClr val="C00000"/>
                </a:solidFill>
              </a:rPr>
              <a:t>整数</a:t>
            </a:r>
            <a:endParaRPr lang="en-US" altLang="zh-CN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dirty="0"/>
              <a:t>有正负数之分；</a:t>
            </a:r>
            <a:endParaRPr lang="en-US" altLang="zh-CN" dirty="0"/>
          </a:p>
          <a:p>
            <a:pPr marL="971550" lvl="1"/>
            <a:r>
              <a:rPr lang="zh-CN" altLang="en-US" dirty="0"/>
              <a:t>需要为</a:t>
            </a:r>
            <a:r>
              <a:rPr lang="zh-CN" altLang="en-US" dirty="0">
                <a:solidFill>
                  <a:srgbClr val="7030A0"/>
                </a:solidFill>
              </a:rPr>
              <a:t>符号（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zh-CN" altLang="en-US" dirty="0">
                <a:solidFill>
                  <a:srgbClr val="7030A0"/>
                </a:solidFill>
              </a:rPr>
              <a:t>、</a:t>
            </a:r>
            <a:r>
              <a:rPr lang="en-US" altLang="zh-CN" dirty="0">
                <a:solidFill>
                  <a:srgbClr val="7030A0"/>
                </a:solidFill>
              </a:rPr>
              <a:t>-</a:t>
            </a:r>
            <a:r>
              <a:rPr lang="zh-CN" altLang="en-US" dirty="0">
                <a:solidFill>
                  <a:srgbClr val="7030A0"/>
                </a:solidFill>
              </a:rPr>
              <a:t>）</a:t>
            </a:r>
            <a:r>
              <a:rPr lang="zh-CN" altLang="en-US" dirty="0">
                <a:solidFill>
                  <a:srgbClr val="006600"/>
                </a:solidFill>
              </a:rPr>
              <a:t>分配存储空间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971550" lvl="1"/>
            <a:r>
              <a:rPr lang="zh-CN" altLang="en-US" b="1" dirty="0">
                <a:solidFill>
                  <a:srgbClr val="030DCD"/>
                </a:solidFill>
              </a:rPr>
              <a:t>小数点</a:t>
            </a:r>
            <a:r>
              <a:rPr lang="zh-CN" altLang="en-US" b="1" dirty="0">
                <a:solidFill>
                  <a:srgbClr val="0070C0"/>
                </a:solidFill>
              </a:rPr>
              <a:t>约定在数据的</a:t>
            </a:r>
            <a:r>
              <a:rPr lang="zh-CN" altLang="en-US" b="1" dirty="0">
                <a:solidFill>
                  <a:srgbClr val="030DCD"/>
                </a:solidFill>
              </a:rPr>
              <a:t>最低位之后</a:t>
            </a:r>
            <a:endParaRPr lang="en-US" altLang="zh-CN" b="1" dirty="0">
              <a:solidFill>
                <a:srgbClr val="030DCD"/>
              </a:solidFill>
            </a:endParaRP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6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ED32C-352C-4810-A585-5B7ABA2B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303DF"/>
                </a:solidFill>
              </a:rPr>
              <a:t>无</a:t>
            </a:r>
            <a:r>
              <a:rPr lang="zh-CN" altLang="en-US" dirty="0" smtClean="0">
                <a:solidFill>
                  <a:srgbClr val="0303DF"/>
                </a:solidFill>
              </a:rPr>
              <a:t>符号</a:t>
            </a:r>
            <a:r>
              <a:rPr lang="en-US" altLang="zh-CN" dirty="0" smtClean="0">
                <a:solidFill>
                  <a:srgbClr val="0303DF"/>
                </a:solidFill>
              </a:rPr>
              <a:t>(</a:t>
            </a:r>
            <a:r>
              <a:rPr lang="zh-CN" altLang="en-US" dirty="0" smtClean="0">
                <a:solidFill>
                  <a:srgbClr val="0303DF"/>
                </a:solidFill>
              </a:rPr>
              <a:t>整</a:t>
            </a:r>
            <a:r>
              <a:rPr lang="en-US" altLang="zh-CN" dirty="0" smtClean="0">
                <a:solidFill>
                  <a:srgbClr val="0303DF"/>
                </a:solidFill>
              </a:rPr>
              <a:t>)</a:t>
            </a:r>
            <a:r>
              <a:rPr lang="zh-CN" altLang="en-US" dirty="0" smtClean="0">
                <a:solidFill>
                  <a:srgbClr val="0303DF"/>
                </a:solidFill>
              </a:rPr>
              <a:t>数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真值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C00000"/>
                </a:solidFill>
              </a:rPr>
              <a:t>机器数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A8CE59-984F-49FB-B598-03DD8EC1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无符号</a:t>
            </a:r>
            <a:r>
              <a:rPr lang="en-US" altLang="zh-CN" dirty="0" smtClean="0"/>
              <a:t>(</a:t>
            </a:r>
            <a:r>
              <a:rPr lang="zh-CN" altLang="en-US" dirty="0" smtClean="0"/>
              <a:t>整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</a:t>
            </a:r>
            <a:r>
              <a:rPr lang="zh-CN" altLang="en-US" dirty="0" smtClean="0">
                <a:solidFill>
                  <a:srgbClr val="7030A0"/>
                </a:solidFill>
              </a:rPr>
              <a:t>真值</a:t>
            </a:r>
            <a:endParaRPr lang="en-US" altLang="zh-CN" dirty="0">
              <a:solidFill>
                <a:srgbClr val="7030A0"/>
              </a:solidFill>
            </a:endParaRPr>
          </a:p>
          <a:p>
            <a:pPr marL="971550" lvl="1"/>
            <a:r>
              <a:rPr lang="en-US" altLang="zh-CN" dirty="0"/>
              <a:t>0, 3, 4567</a:t>
            </a:r>
            <a:r>
              <a:rPr lang="zh-CN" altLang="en-US" dirty="0"/>
              <a:t>等，</a:t>
            </a:r>
            <a:r>
              <a:rPr lang="zh-CN" altLang="en-US" dirty="0">
                <a:solidFill>
                  <a:srgbClr val="006600"/>
                </a:solidFill>
              </a:rPr>
              <a:t>平时我们将它们理解为</a:t>
            </a:r>
            <a:r>
              <a:rPr lang="zh-CN" altLang="en-US" dirty="0">
                <a:solidFill>
                  <a:srgbClr val="0303DF"/>
                </a:solidFill>
              </a:rPr>
              <a:t>正数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计算机</a:t>
            </a:r>
            <a:r>
              <a:rPr lang="zh-CN" altLang="en-US" dirty="0" smtClean="0"/>
              <a:t>中的</a:t>
            </a:r>
            <a:r>
              <a:rPr lang="zh-CN" altLang="en-US" dirty="0" smtClean="0">
                <a:solidFill>
                  <a:srgbClr val="0303DF"/>
                </a:solidFill>
              </a:rPr>
              <a:t>无</a:t>
            </a:r>
            <a:r>
              <a:rPr lang="zh-CN" altLang="en-US" dirty="0">
                <a:solidFill>
                  <a:srgbClr val="0303DF"/>
                </a:solidFill>
              </a:rPr>
              <a:t>符号数</a:t>
            </a:r>
            <a:r>
              <a:rPr lang="zh-CN" altLang="en-US" dirty="0"/>
              <a:t>，</a:t>
            </a:r>
            <a:r>
              <a:rPr lang="zh-CN" altLang="en-US" dirty="0" smtClean="0"/>
              <a:t>也不</a:t>
            </a:r>
            <a:r>
              <a:rPr lang="zh-CN" altLang="en-US" dirty="0"/>
              <a:t>需要考虑</a:t>
            </a:r>
            <a:r>
              <a:rPr lang="en-US" altLang="zh-CN" dirty="0"/>
              <a:t>(</a:t>
            </a:r>
            <a:r>
              <a:rPr lang="zh-CN" altLang="en-US" dirty="0"/>
              <a:t>关心</a:t>
            </a:r>
            <a:r>
              <a:rPr lang="en-US" altLang="zh-CN" dirty="0"/>
              <a:t>)</a:t>
            </a:r>
            <a:r>
              <a:rPr lang="zh-CN" altLang="en-US" dirty="0"/>
              <a:t>这些数的正、</a:t>
            </a:r>
            <a:r>
              <a:rPr lang="zh-CN" altLang="en-US" dirty="0" smtClean="0"/>
              <a:t>负号；</a:t>
            </a:r>
            <a:endParaRPr lang="en-US" altLang="zh-CN" dirty="0"/>
          </a:p>
          <a:p>
            <a:pPr marL="971550" lvl="1"/>
            <a:r>
              <a:rPr lang="zh-CN" altLang="en-US" b="1" dirty="0" smtClean="0">
                <a:solidFill>
                  <a:srgbClr val="7030A0"/>
                </a:solidFill>
              </a:rPr>
              <a:t>适于</a:t>
            </a:r>
            <a:r>
              <a:rPr lang="zh-CN" altLang="en-US" b="1" dirty="0">
                <a:solidFill>
                  <a:srgbClr val="7030A0"/>
                </a:solidFill>
              </a:rPr>
              <a:t>表达、处理一些</a:t>
            </a:r>
            <a:r>
              <a:rPr lang="zh-CN" altLang="en-US" b="1" dirty="0">
                <a:solidFill>
                  <a:srgbClr val="C00000"/>
                </a:solidFill>
              </a:rPr>
              <a:t>不考虑数据正、负的情况</a:t>
            </a:r>
            <a:r>
              <a:rPr lang="zh-CN" altLang="en-US" b="1" dirty="0">
                <a:solidFill>
                  <a:srgbClr val="7030A0"/>
                </a:solidFill>
              </a:rPr>
              <a:t>；</a:t>
            </a:r>
            <a:endParaRPr lang="en-US" altLang="zh-CN" b="1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无符号</a:t>
            </a:r>
            <a:r>
              <a:rPr lang="en-US" altLang="zh-CN" dirty="0" smtClean="0"/>
              <a:t>(</a:t>
            </a:r>
            <a:r>
              <a:rPr lang="zh-CN" altLang="en-US" dirty="0" smtClean="0"/>
              <a:t>整</a:t>
            </a:r>
            <a:r>
              <a:rPr lang="en-US" altLang="zh-CN" dirty="0" smtClean="0"/>
              <a:t>)</a:t>
            </a:r>
            <a:r>
              <a:rPr lang="zh-CN" altLang="en-US" dirty="0" smtClean="0"/>
              <a:t>数</a:t>
            </a:r>
            <a:r>
              <a:rPr lang="zh-CN" altLang="en-US" dirty="0" smtClean="0">
                <a:solidFill>
                  <a:srgbClr val="7030A0"/>
                </a:solidFill>
              </a:rPr>
              <a:t>机器</a:t>
            </a:r>
            <a:r>
              <a:rPr lang="zh-CN" altLang="en-US" dirty="0">
                <a:solidFill>
                  <a:srgbClr val="7030A0"/>
                </a:solidFill>
              </a:rPr>
              <a:t>数</a:t>
            </a:r>
            <a:endParaRPr lang="en-US" altLang="zh-CN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dirty="0"/>
              <a:t>在机内存储形如</a:t>
            </a:r>
            <a:r>
              <a:rPr lang="en-US" altLang="zh-CN" dirty="0"/>
              <a:t>0, 3, 4567</a:t>
            </a:r>
            <a:r>
              <a:rPr lang="zh-CN" altLang="en-US" dirty="0"/>
              <a:t>这些数据时，由于不需要考虑其</a:t>
            </a:r>
            <a:r>
              <a:rPr lang="zh-CN" altLang="en-US" dirty="0" smtClean="0">
                <a:solidFill>
                  <a:srgbClr val="7030A0"/>
                </a:solidFill>
              </a:rPr>
              <a:t>正负</a:t>
            </a:r>
            <a:r>
              <a:rPr lang="zh-CN" altLang="en-US" dirty="0" smtClean="0"/>
              <a:t>，</a:t>
            </a:r>
            <a:r>
              <a:rPr lang="zh-CN" altLang="en-US" dirty="0"/>
              <a:t>只是简单将这些数转换成对应的二进制形式存储即</a:t>
            </a:r>
            <a:r>
              <a:rPr lang="zh-CN" altLang="en-US" dirty="0" smtClean="0"/>
              <a:t>可</a:t>
            </a:r>
            <a:endParaRPr lang="en-US" altLang="zh-CN" dirty="0" smtClean="0"/>
          </a:p>
          <a:p>
            <a:pPr marL="971550" lvl="1"/>
            <a:r>
              <a:rPr lang="zh-CN" altLang="en-US" dirty="0" smtClean="0"/>
              <a:t>不</a:t>
            </a:r>
            <a:r>
              <a:rPr lang="zh-CN" altLang="en-US" dirty="0"/>
              <a:t>需要处理数据的符号，</a:t>
            </a:r>
            <a:r>
              <a:rPr lang="zh-CN" altLang="en-US" dirty="0">
                <a:solidFill>
                  <a:srgbClr val="006600"/>
                </a:solidFill>
              </a:rPr>
              <a:t>不需要为符号分配存储空间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971550" lvl="1"/>
            <a:r>
              <a:rPr lang="zh-CN" altLang="en-US" dirty="0">
                <a:solidFill>
                  <a:srgbClr val="C00000"/>
                </a:solidFill>
              </a:rPr>
              <a:t>增大了数据的表示范围；</a:t>
            </a:r>
          </a:p>
        </p:txBody>
      </p:sp>
    </p:spTree>
    <p:extLst>
      <p:ext uri="{BB962C8B-B14F-4D97-AF65-F5344CB8AC3E}">
        <p14:creationId xmlns:p14="http://schemas.microsoft.com/office/powerpoint/2010/main" val="8726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7900" y="5395980"/>
            <a:ext cx="7426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机器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字长：是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指计算机进行一次整数运算所能处理的</a:t>
            </a:r>
            <a:r>
              <a:rPr lang="zh-CN" altLang="en-US" dirty="0">
                <a:solidFill>
                  <a:srgbClr val="136EC2"/>
                </a:solidFill>
                <a:latin typeface="+mn-ea"/>
                <a:ea typeface="+mn-ea"/>
              </a:rPr>
              <a:t>二进制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数据的位数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0537" y="355059"/>
            <a:ext cx="7772400" cy="459059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latin typeface="Times New Roman" panose="02020603050405020304" pitchFamily="18" charset="0"/>
              </a:rPr>
              <a:t>无符号数 机内表示</a:t>
            </a:r>
            <a:endParaRPr lang="zh-CN" altLang="en-US" b="1" dirty="0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949325" y="2047470"/>
            <a:ext cx="3581400" cy="365124"/>
            <a:chOff x="1488" y="2304"/>
            <a:chExt cx="2256" cy="326"/>
          </a:xfrm>
        </p:grpSpPr>
        <p:sp>
          <p:nvSpPr>
            <p:cNvPr id="270381" name="Rectangle 8"/>
            <p:cNvSpPr>
              <a:spLocks noChangeArrowheads="1"/>
            </p:cNvSpPr>
            <p:nvPr/>
          </p:nvSpPr>
          <p:spPr bwMode="auto">
            <a:xfrm>
              <a:off x="3462" y="2304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82" name="Rectangle 9"/>
            <p:cNvSpPr>
              <a:spLocks noChangeArrowheads="1"/>
            </p:cNvSpPr>
            <p:nvPr/>
          </p:nvSpPr>
          <p:spPr bwMode="auto">
            <a:xfrm>
              <a:off x="3180" y="2304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83" name="Rectangle 10"/>
            <p:cNvSpPr>
              <a:spLocks noChangeArrowheads="1"/>
            </p:cNvSpPr>
            <p:nvPr/>
          </p:nvSpPr>
          <p:spPr bwMode="auto">
            <a:xfrm>
              <a:off x="2898" y="2304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84" name="Rectangle 11"/>
            <p:cNvSpPr>
              <a:spLocks noChangeArrowheads="1"/>
            </p:cNvSpPr>
            <p:nvPr/>
          </p:nvSpPr>
          <p:spPr bwMode="auto">
            <a:xfrm>
              <a:off x="2616" y="2304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85" name="Rectangle 12"/>
            <p:cNvSpPr>
              <a:spLocks noChangeArrowheads="1"/>
            </p:cNvSpPr>
            <p:nvPr/>
          </p:nvSpPr>
          <p:spPr bwMode="auto">
            <a:xfrm>
              <a:off x="2334" y="2304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86" name="Rectangle 13"/>
            <p:cNvSpPr>
              <a:spLocks noChangeArrowheads="1"/>
            </p:cNvSpPr>
            <p:nvPr/>
          </p:nvSpPr>
          <p:spPr bwMode="auto">
            <a:xfrm>
              <a:off x="2052" y="2304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87" name="Rectangle 14"/>
            <p:cNvSpPr>
              <a:spLocks noChangeArrowheads="1"/>
            </p:cNvSpPr>
            <p:nvPr/>
          </p:nvSpPr>
          <p:spPr bwMode="auto">
            <a:xfrm>
              <a:off x="1770" y="2304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88" name="Rectangle 15"/>
            <p:cNvSpPr>
              <a:spLocks noChangeArrowheads="1"/>
            </p:cNvSpPr>
            <p:nvPr/>
          </p:nvSpPr>
          <p:spPr bwMode="auto">
            <a:xfrm>
              <a:off x="1488" y="2304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89" name="Line 16"/>
            <p:cNvSpPr>
              <a:spLocks noChangeShapeType="1"/>
            </p:cNvSpPr>
            <p:nvPr/>
          </p:nvSpPr>
          <p:spPr bwMode="auto">
            <a:xfrm>
              <a:off x="1488" y="2304"/>
              <a:ext cx="22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90" name="Line 17"/>
            <p:cNvSpPr>
              <a:spLocks noChangeShapeType="1"/>
            </p:cNvSpPr>
            <p:nvPr/>
          </p:nvSpPr>
          <p:spPr bwMode="auto">
            <a:xfrm>
              <a:off x="1488" y="2630"/>
              <a:ext cx="22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91" name="Line 18"/>
            <p:cNvSpPr>
              <a:spLocks noChangeShapeType="1"/>
            </p:cNvSpPr>
            <p:nvPr/>
          </p:nvSpPr>
          <p:spPr bwMode="auto">
            <a:xfrm>
              <a:off x="1488" y="2304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92" name="Line 19"/>
            <p:cNvSpPr>
              <a:spLocks noChangeShapeType="1"/>
            </p:cNvSpPr>
            <p:nvPr/>
          </p:nvSpPr>
          <p:spPr bwMode="auto">
            <a:xfrm>
              <a:off x="1770" y="2304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93" name="Line 20"/>
            <p:cNvSpPr>
              <a:spLocks noChangeShapeType="1"/>
            </p:cNvSpPr>
            <p:nvPr/>
          </p:nvSpPr>
          <p:spPr bwMode="auto">
            <a:xfrm>
              <a:off x="2052" y="2304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94" name="Line 21"/>
            <p:cNvSpPr>
              <a:spLocks noChangeShapeType="1"/>
            </p:cNvSpPr>
            <p:nvPr/>
          </p:nvSpPr>
          <p:spPr bwMode="auto">
            <a:xfrm>
              <a:off x="2334" y="2304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95" name="Line 22"/>
            <p:cNvSpPr>
              <a:spLocks noChangeShapeType="1"/>
            </p:cNvSpPr>
            <p:nvPr/>
          </p:nvSpPr>
          <p:spPr bwMode="auto">
            <a:xfrm>
              <a:off x="2616" y="2304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96" name="Line 23"/>
            <p:cNvSpPr>
              <a:spLocks noChangeShapeType="1"/>
            </p:cNvSpPr>
            <p:nvPr/>
          </p:nvSpPr>
          <p:spPr bwMode="auto">
            <a:xfrm>
              <a:off x="3180" y="2304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97" name="Line 24"/>
            <p:cNvSpPr>
              <a:spLocks noChangeShapeType="1"/>
            </p:cNvSpPr>
            <p:nvPr/>
          </p:nvSpPr>
          <p:spPr bwMode="auto">
            <a:xfrm>
              <a:off x="3462" y="2304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98" name="Line 25"/>
            <p:cNvSpPr>
              <a:spLocks noChangeShapeType="1"/>
            </p:cNvSpPr>
            <p:nvPr/>
          </p:nvSpPr>
          <p:spPr bwMode="auto">
            <a:xfrm>
              <a:off x="3744" y="2304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</p:grpSp>
      <p:sp>
        <p:nvSpPr>
          <p:cNvPr id="363546" name="Text Box 26"/>
          <p:cNvSpPr txBox="1">
            <a:spLocks noChangeArrowheads="1"/>
          </p:cNvSpPr>
          <p:nvPr/>
        </p:nvSpPr>
        <p:spPr bwMode="auto">
          <a:xfrm>
            <a:off x="717900" y="2441319"/>
            <a:ext cx="68609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1800" dirty="0">
                <a:solidFill>
                  <a:srgbClr val="01080B"/>
                </a:solidFill>
                <a:latin typeface="Times New Roman" panose="02020603050405020304" pitchFamily="18" charset="0"/>
              </a:rPr>
              <a:t>8 </a:t>
            </a:r>
            <a:r>
              <a:rPr lang="zh-CN" altLang="en-US" sz="1800" dirty="0" smtClean="0">
                <a:solidFill>
                  <a:srgbClr val="01080B"/>
                </a:solidFill>
                <a:latin typeface="Times New Roman" panose="02020603050405020304" pitchFamily="18" charset="0"/>
              </a:rPr>
              <a:t>位（</a:t>
            </a:r>
            <a:r>
              <a:rPr lang="en-US" altLang="zh-CN" sz="1800" dirty="0" smtClean="0">
                <a:solidFill>
                  <a:srgbClr val="01080B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 smtClean="0">
                <a:solidFill>
                  <a:srgbClr val="01080B"/>
                </a:solidFill>
                <a:latin typeface="Times New Roman" panose="02020603050405020304" pitchFamily="18" charset="0"/>
              </a:rPr>
              <a:t>字节）   </a:t>
            </a:r>
            <a:r>
              <a:rPr lang="zh-CN" altLang="en-US" sz="1800" dirty="0">
                <a:solidFill>
                  <a:srgbClr val="01080B"/>
                </a:solidFill>
                <a:latin typeface="Times New Roman" panose="02020603050405020304" pitchFamily="18" charset="0"/>
              </a:rPr>
              <a:t>表示范围：0 ~ 255，即 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0~2</a:t>
            </a:r>
            <a:r>
              <a:rPr lang="en-US" altLang="zh-CN" sz="1800" baseline="30000" dirty="0">
                <a:solidFill>
                  <a:srgbClr val="C0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-1</a:t>
            </a:r>
            <a:endParaRPr lang="zh-CN" altLang="en-US" sz="1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3547" name="Text Box 27"/>
          <p:cNvSpPr txBox="1">
            <a:spLocks noChangeArrowheads="1"/>
          </p:cNvSpPr>
          <p:nvPr/>
        </p:nvSpPr>
        <p:spPr bwMode="auto">
          <a:xfrm>
            <a:off x="836612" y="3327969"/>
            <a:ext cx="682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rgbClr val="01080B"/>
                </a:solidFill>
                <a:latin typeface="Times New Roman" panose="02020603050405020304" pitchFamily="18" charset="0"/>
              </a:rPr>
              <a:t>16 </a:t>
            </a:r>
            <a:r>
              <a:rPr lang="zh-CN" altLang="en-US" sz="1800" dirty="0" smtClean="0">
                <a:solidFill>
                  <a:srgbClr val="01080B"/>
                </a:solidFill>
                <a:latin typeface="Times New Roman" panose="02020603050405020304" pitchFamily="18" charset="0"/>
              </a:rPr>
              <a:t>位（</a:t>
            </a:r>
            <a:r>
              <a:rPr lang="en-US" altLang="zh-CN" sz="1800" dirty="0" smtClean="0">
                <a:solidFill>
                  <a:srgbClr val="01080B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dirty="0" smtClean="0">
                <a:solidFill>
                  <a:srgbClr val="01080B"/>
                </a:solidFill>
                <a:latin typeface="Times New Roman" panose="02020603050405020304" pitchFamily="18" charset="0"/>
              </a:rPr>
              <a:t>字节）    </a:t>
            </a:r>
            <a:r>
              <a:rPr lang="zh-CN" altLang="en-US" sz="1800" dirty="0">
                <a:solidFill>
                  <a:srgbClr val="01080B"/>
                </a:solidFill>
                <a:latin typeface="Times New Roman" panose="02020603050405020304" pitchFamily="18" charset="0"/>
              </a:rPr>
              <a:t>表示范围： 0 ~ 65535，即 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0~2</a:t>
            </a:r>
            <a:r>
              <a:rPr lang="en-US" altLang="zh-CN" sz="1800" baseline="30000" dirty="0">
                <a:solidFill>
                  <a:srgbClr val="C00000"/>
                </a:solidFill>
                <a:latin typeface="Times New Roman" panose="02020603050405020304" pitchFamily="18" charset="0"/>
              </a:rPr>
              <a:t>16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-1</a:t>
            </a:r>
            <a:endParaRPr lang="zh-CN" altLang="en-US" sz="1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949325" y="2869000"/>
            <a:ext cx="7162800" cy="446148"/>
            <a:chOff x="960" y="3130"/>
            <a:chExt cx="4512" cy="326"/>
          </a:xfrm>
        </p:grpSpPr>
        <p:sp>
          <p:nvSpPr>
            <p:cNvPr id="270346" name="Rectangle 29"/>
            <p:cNvSpPr>
              <a:spLocks noChangeArrowheads="1"/>
            </p:cNvSpPr>
            <p:nvPr/>
          </p:nvSpPr>
          <p:spPr bwMode="auto">
            <a:xfrm>
              <a:off x="2934" y="3130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47" name="Rectangle 30"/>
            <p:cNvSpPr>
              <a:spLocks noChangeArrowheads="1"/>
            </p:cNvSpPr>
            <p:nvPr/>
          </p:nvSpPr>
          <p:spPr bwMode="auto">
            <a:xfrm>
              <a:off x="2652" y="3130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48" name="Rectangle 31"/>
            <p:cNvSpPr>
              <a:spLocks noChangeArrowheads="1"/>
            </p:cNvSpPr>
            <p:nvPr/>
          </p:nvSpPr>
          <p:spPr bwMode="auto">
            <a:xfrm>
              <a:off x="2370" y="3130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49" name="Rectangle 32"/>
            <p:cNvSpPr>
              <a:spLocks noChangeArrowheads="1"/>
            </p:cNvSpPr>
            <p:nvPr/>
          </p:nvSpPr>
          <p:spPr bwMode="auto">
            <a:xfrm>
              <a:off x="2088" y="3130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50" name="Rectangle 33"/>
            <p:cNvSpPr>
              <a:spLocks noChangeArrowheads="1"/>
            </p:cNvSpPr>
            <p:nvPr/>
          </p:nvSpPr>
          <p:spPr bwMode="auto">
            <a:xfrm>
              <a:off x="1806" y="3130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51" name="Rectangle 34"/>
            <p:cNvSpPr>
              <a:spLocks noChangeArrowheads="1"/>
            </p:cNvSpPr>
            <p:nvPr/>
          </p:nvSpPr>
          <p:spPr bwMode="auto">
            <a:xfrm>
              <a:off x="1524" y="3130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52" name="Rectangle 35"/>
            <p:cNvSpPr>
              <a:spLocks noChangeArrowheads="1"/>
            </p:cNvSpPr>
            <p:nvPr/>
          </p:nvSpPr>
          <p:spPr bwMode="auto">
            <a:xfrm>
              <a:off x="1242" y="3130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53" name="Rectangle 36"/>
            <p:cNvSpPr>
              <a:spLocks noChangeArrowheads="1"/>
            </p:cNvSpPr>
            <p:nvPr/>
          </p:nvSpPr>
          <p:spPr bwMode="auto">
            <a:xfrm>
              <a:off x="960" y="3130"/>
              <a:ext cx="282" cy="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2000" b="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0354" name="Line 37"/>
            <p:cNvSpPr>
              <a:spLocks noChangeShapeType="1"/>
            </p:cNvSpPr>
            <p:nvPr/>
          </p:nvSpPr>
          <p:spPr bwMode="auto">
            <a:xfrm>
              <a:off x="960" y="3130"/>
              <a:ext cx="22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55" name="Line 38"/>
            <p:cNvSpPr>
              <a:spLocks noChangeShapeType="1"/>
            </p:cNvSpPr>
            <p:nvPr/>
          </p:nvSpPr>
          <p:spPr bwMode="auto">
            <a:xfrm>
              <a:off x="960" y="3456"/>
              <a:ext cx="22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56" name="Line 39"/>
            <p:cNvSpPr>
              <a:spLocks noChangeShapeType="1"/>
            </p:cNvSpPr>
            <p:nvPr/>
          </p:nvSpPr>
          <p:spPr bwMode="auto">
            <a:xfrm>
              <a:off x="960" y="3130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57" name="Line 40"/>
            <p:cNvSpPr>
              <a:spLocks noChangeShapeType="1"/>
            </p:cNvSpPr>
            <p:nvPr/>
          </p:nvSpPr>
          <p:spPr bwMode="auto">
            <a:xfrm>
              <a:off x="1524" y="3130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58" name="Line 41"/>
            <p:cNvSpPr>
              <a:spLocks noChangeShapeType="1"/>
            </p:cNvSpPr>
            <p:nvPr/>
          </p:nvSpPr>
          <p:spPr bwMode="auto">
            <a:xfrm>
              <a:off x="1806" y="3130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59" name="Line 42"/>
            <p:cNvSpPr>
              <a:spLocks noChangeShapeType="1"/>
            </p:cNvSpPr>
            <p:nvPr/>
          </p:nvSpPr>
          <p:spPr bwMode="auto">
            <a:xfrm>
              <a:off x="2088" y="3130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60" name="Line 43"/>
            <p:cNvSpPr>
              <a:spLocks noChangeShapeType="1"/>
            </p:cNvSpPr>
            <p:nvPr/>
          </p:nvSpPr>
          <p:spPr bwMode="auto">
            <a:xfrm>
              <a:off x="2652" y="3130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270361" name="Line 44"/>
            <p:cNvSpPr>
              <a:spLocks noChangeShapeType="1"/>
            </p:cNvSpPr>
            <p:nvPr/>
          </p:nvSpPr>
          <p:spPr bwMode="auto">
            <a:xfrm>
              <a:off x="3216" y="3130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grpSp>
          <p:nvGrpSpPr>
            <p:cNvPr id="270362" name="Group 45"/>
            <p:cNvGrpSpPr>
              <a:grpSpLocks/>
            </p:cNvGrpSpPr>
            <p:nvPr/>
          </p:nvGrpSpPr>
          <p:grpSpPr bwMode="auto">
            <a:xfrm>
              <a:off x="3216" y="3130"/>
              <a:ext cx="2256" cy="326"/>
              <a:chOff x="1488" y="2304"/>
              <a:chExt cx="2256" cy="326"/>
            </a:xfrm>
          </p:grpSpPr>
          <p:sp>
            <p:nvSpPr>
              <p:cNvPr id="270363" name="Rectangle 46"/>
              <p:cNvSpPr>
                <a:spLocks noChangeArrowheads="1"/>
              </p:cNvSpPr>
              <p:nvPr/>
            </p:nvSpPr>
            <p:spPr bwMode="auto">
              <a:xfrm>
                <a:off x="3462" y="2304"/>
                <a:ext cx="282" cy="32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endParaRPr lang="zh-CN" altLang="en-US" sz="2000" b="0">
                  <a:solidFill>
                    <a:srgbClr val="01080B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0364" name="Rectangle 47"/>
              <p:cNvSpPr>
                <a:spLocks noChangeArrowheads="1"/>
              </p:cNvSpPr>
              <p:nvPr/>
            </p:nvSpPr>
            <p:spPr bwMode="auto">
              <a:xfrm>
                <a:off x="3180" y="2304"/>
                <a:ext cx="282" cy="32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endParaRPr lang="zh-CN" altLang="en-US" sz="2000" b="0">
                  <a:solidFill>
                    <a:srgbClr val="01080B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0365" name="Rectangle 48"/>
              <p:cNvSpPr>
                <a:spLocks noChangeArrowheads="1"/>
              </p:cNvSpPr>
              <p:nvPr/>
            </p:nvSpPr>
            <p:spPr bwMode="auto">
              <a:xfrm>
                <a:off x="2898" y="2304"/>
                <a:ext cx="282" cy="32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endParaRPr lang="zh-CN" altLang="en-US" sz="2000" b="0">
                  <a:solidFill>
                    <a:srgbClr val="01080B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0366" name="Rectangle 49"/>
              <p:cNvSpPr>
                <a:spLocks noChangeArrowheads="1"/>
              </p:cNvSpPr>
              <p:nvPr/>
            </p:nvSpPr>
            <p:spPr bwMode="auto">
              <a:xfrm>
                <a:off x="2616" y="2304"/>
                <a:ext cx="282" cy="32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endParaRPr lang="zh-CN" altLang="en-US" sz="2000" b="0">
                  <a:solidFill>
                    <a:srgbClr val="01080B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0367" name="Rectangle 50"/>
              <p:cNvSpPr>
                <a:spLocks noChangeArrowheads="1"/>
              </p:cNvSpPr>
              <p:nvPr/>
            </p:nvSpPr>
            <p:spPr bwMode="auto">
              <a:xfrm>
                <a:off x="2334" y="2304"/>
                <a:ext cx="282" cy="32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endParaRPr lang="zh-CN" altLang="en-US" sz="2000" b="0">
                  <a:solidFill>
                    <a:srgbClr val="01080B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0368" name="Rectangle 51"/>
              <p:cNvSpPr>
                <a:spLocks noChangeArrowheads="1"/>
              </p:cNvSpPr>
              <p:nvPr/>
            </p:nvSpPr>
            <p:spPr bwMode="auto">
              <a:xfrm>
                <a:off x="2052" y="2304"/>
                <a:ext cx="282" cy="32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endParaRPr lang="zh-CN" altLang="en-US" sz="2000" b="0">
                  <a:solidFill>
                    <a:srgbClr val="01080B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0369" name="Rectangle 52"/>
              <p:cNvSpPr>
                <a:spLocks noChangeArrowheads="1"/>
              </p:cNvSpPr>
              <p:nvPr/>
            </p:nvSpPr>
            <p:spPr bwMode="auto">
              <a:xfrm>
                <a:off x="1770" y="2304"/>
                <a:ext cx="282" cy="32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endParaRPr lang="zh-CN" altLang="en-US" sz="2000" b="0">
                  <a:solidFill>
                    <a:srgbClr val="01080B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0370" name="Rectangle 53"/>
              <p:cNvSpPr>
                <a:spLocks noChangeArrowheads="1"/>
              </p:cNvSpPr>
              <p:nvPr/>
            </p:nvSpPr>
            <p:spPr bwMode="auto">
              <a:xfrm>
                <a:off x="1488" y="2304"/>
                <a:ext cx="282" cy="32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endParaRPr lang="zh-CN" altLang="en-US" sz="2000" b="0">
                  <a:solidFill>
                    <a:srgbClr val="01080B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0371" name="Line 54"/>
              <p:cNvSpPr>
                <a:spLocks noChangeShapeType="1"/>
              </p:cNvSpPr>
              <p:nvPr/>
            </p:nvSpPr>
            <p:spPr bwMode="auto">
              <a:xfrm>
                <a:off x="1488" y="2304"/>
                <a:ext cx="225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>
                  <a:solidFill>
                    <a:srgbClr val="01080B"/>
                  </a:solidFill>
                </a:endParaRPr>
              </a:p>
            </p:txBody>
          </p:sp>
          <p:sp>
            <p:nvSpPr>
              <p:cNvPr id="270372" name="Line 55"/>
              <p:cNvSpPr>
                <a:spLocks noChangeShapeType="1"/>
              </p:cNvSpPr>
              <p:nvPr/>
            </p:nvSpPr>
            <p:spPr bwMode="auto">
              <a:xfrm>
                <a:off x="1488" y="2630"/>
                <a:ext cx="225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>
                  <a:solidFill>
                    <a:srgbClr val="01080B"/>
                  </a:solidFill>
                </a:endParaRPr>
              </a:p>
            </p:txBody>
          </p:sp>
          <p:sp>
            <p:nvSpPr>
              <p:cNvPr id="270373" name="Line 56"/>
              <p:cNvSpPr>
                <a:spLocks noChangeShapeType="1"/>
              </p:cNvSpPr>
              <p:nvPr/>
            </p:nvSpPr>
            <p:spPr bwMode="auto">
              <a:xfrm>
                <a:off x="1488" y="2304"/>
                <a:ext cx="0" cy="32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>
                  <a:solidFill>
                    <a:srgbClr val="01080B"/>
                  </a:solidFill>
                </a:endParaRPr>
              </a:p>
            </p:txBody>
          </p:sp>
          <p:sp>
            <p:nvSpPr>
              <p:cNvPr id="270374" name="Line 57"/>
              <p:cNvSpPr>
                <a:spLocks noChangeShapeType="1"/>
              </p:cNvSpPr>
              <p:nvPr/>
            </p:nvSpPr>
            <p:spPr bwMode="auto">
              <a:xfrm>
                <a:off x="1770" y="2304"/>
                <a:ext cx="0" cy="3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>
                  <a:solidFill>
                    <a:srgbClr val="01080B"/>
                  </a:solidFill>
                </a:endParaRPr>
              </a:p>
            </p:txBody>
          </p:sp>
          <p:sp>
            <p:nvSpPr>
              <p:cNvPr id="270375" name="Line 58"/>
              <p:cNvSpPr>
                <a:spLocks noChangeShapeType="1"/>
              </p:cNvSpPr>
              <p:nvPr/>
            </p:nvSpPr>
            <p:spPr bwMode="auto">
              <a:xfrm>
                <a:off x="2052" y="2304"/>
                <a:ext cx="0" cy="3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>
                  <a:solidFill>
                    <a:srgbClr val="01080B"/>
                  </a:solidFill>
                </a:endParaRPr>
              </a:p>
            </p:txBody>
          </p:sp>
          <p:sp>
            <p:nvSpPr>
              <p:cNvPr id="270376" name="Line 59"/>
              <p:cNvSpPr>
                <a:spLocks noChangeShapeType="1"/>
              </p:cNvSpPr>
              <p:nvPr/>
            </p:nvSpPr>
            <p:spPr bwMode="auto">
              <a:xfrm>
                <a:off x="2334" y="2304"/>
                <a:ext cx="0" cy="3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>
                  <a:solidFill>
                    <a:srgbClr val="01080B"/>
                  </a:solidFill>
                </a:endParaRPr>
              </a:p>
            </p:txBody>
          </p:sp>
          <p:sp>
            <p:nvSpPr>
              <p:cNvPr id="270377" name="Line 60"/>
              <p:cNvSpPr>
                <a:spLocks noChangeShapeType="1"/>
              </p:cNvSpPr>
              <p:nvPr/>
            </p:nvSpPr>
            <p:spPr bwMode="auto">
              <a:xfrm>
                <a:off x="2616" y="2304"/>
                <a:ext cx="0" cy="3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>
                  <a:solidFill>
                    <a:srgbClr val="01080B"/>
                  </a:solidFill>
                </a:endParaRPr>
              </a:p>
            </p:txBody>
          </p:sp>
          <p:sp>
            <p:nvSpPr>
              <p:cNvPr id="270378" name="Line 61"/>
              <p:cNvSpPr>
                <a:spLocks noChangeShapeType="1"/>
              </p:cNvSpPr>
              <p:nvPr/>
            </p:nvSpPr>
            <p:spPr bwMode="auto">
              <a:xfrm>
                <a:off x="3180" y="2304"/>
                <a:ext cx="0" cy="3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>
                  <a:solidFill>
                    <a:srgbClr val="01080B"/>
                  </a:solidFill>
                </a:endParaRPr>
              </a:p>
            </p:txBody>
          </p:sp>
          <p:sp>
            <p:nvSpPr>
              <p:cNvPr id="270379" name="Line 62"/>
              <p:cNvSpPr>
                <a:spLocks noChangeShapeType="1"/>
              </p:cNvSpPr>
              <p:nvPr/>
            </p:nvSpPr>
            <p:spPr bwMode="auto">
              <a:xfrm>
                <a:off x="3462" y="2304"/>
                <a:ext cx="0" cy="3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>
                  <a:solidFill>
                    <a:srgbClr val="01080B"/>
                  </a:solidFill>
                </a:endParaRPr>
              </a:p>
            </p:txBody>
          </p:sp>
          <p:sp>
            <p:nvSpPr>
              <p:cNvPr id="270380" name="Line 63"/>
              <p:cNvSpPr>
                <a:spLocks noChangeShapeType="1"/>
              </p:cNvSpPr>
              <p:nvPr/>
            </p:nvSpPr>
            <p:spPr bwMode="auto">
              <a:xfrm>
                <a:off x="3744" y="2304"/>
                <a:ext cx="0" cy="32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>
                  <a:solidFill>
                    <a:srgbClr val="01080B"/>
                  </a:solidFill>
                </a:endParaRPr>
              </a:p>
            </p:txBody>
          </p:sp>
        </p:grpSp>
      </p:grp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541359" y="4183841"/>
            <a:ext cx="8089900" cy="112604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假设</a:t>
            </a:r>
            <a:r>
              <a:rPr lang="zh-CN" altLang="en-US" sz="2000" dirty="0">
                <a:solidFill>
                  <a:srgbClr val="030DCD"/>
                </a:solidFill>
              </a:rPr>
              <a:t>机器字长</a:t>
            </a:r>
            <a:r>
              <a:rPr lang="en-US" altLang="zh-CN" sz="2000" dirty="0">
                <a:solidFill>
                  <a:srgbClr val="030DCD"/>
                </a:solidFill>
              </a:rPr>
              <a:t>n</a:t>
            </a:r>
            <a:r>
              <a:rPr lang="zh-CN" altLang="en-US" sz="2000" dirty="0">
                <a:solidFill>
                  <a:srgbClr val="030DCD"/>
                </a:solidFill>
              </a:rPr>
              <a:t>位</a:t>
            </a:r>
            <a:r>
              <a:rPr lang="zh-CN" altLang="en-US" sz="2000" dirty="0"/>
              <a:t>，问能表示的无符号数的</a:t>
            </a:r>
            <a:endParaRPr lang="en-US" altLang="zh-CN" sz="2000" dirty="0"/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</a:rPr>
              <a:t>最大值</a:t>
            </a:r>
            <a:r>
              <a:rPr lang="zh-CN" altLang="en-US" sz="1800" dirty="0"/>
              <a:t>是多少？二进制的形式是什么样子？</a:t>
            </a:r>
            <a:endParaRPr lang="en-US" altLang="zh-CN" sz="1800" dirty="0"/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</a:rPr>
              <a:t>最小值</a:t>
            </a:r>
            <a:r>
              <a:rPr lang="zh-CN" altLang="en-US" sz="1800" dirty="0"/>
              <a:t>是多少？ 二进制的形式是什么样子？</a:t>
            </a:r>
          </a:p>
        </p:txBody>
      </p:sp>
      <p:sp>
        <p:nvSpPr>
          <p:cNvPr id="63" name="内容占位符 2"/>
          <p:cNvSpPr txBox="1">
            <a:spLocks/>
          </p:cNvSpPr>
          <p:nvPr/>
        </p:nvSpPr>
        <p:spPr bwMode="auto">
          <a:xfrm>
            <a:off x="541359" y="1111875"/>
            <a:ext cx="8089900" cy="8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没有符号位，所有位都表示数值；</a:t>
            </a:r>
            <a:endParaRPr lang="en-US" altLang="zh-CN" sz="20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相当于真值的绝对值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对话气泡: 圆角矩形 1">
                <a:extLst>
                  <a:ext uri="{FF2B5EF4-FFF2-40B4-BE49-F238E27FC236}">
                    <a16:creationId xmlns:a16="http://schemas.microsoft.com/office/drawing/2014/main" id="{9F091645-9E3D-41FB-BD2B-CC8022AAF855}"/>
                  </a:ext>
                </a:extLst>
              </p:cNvPr>
              <p:cNvSpPr/>
              <p:nvPr/>
            </p:nvSpPr>
            <p:spPr bwMode="auto">
              <a:xfrm>
                <a:off x="6116700" y="3865695"/>
                <a:ext cx="2200150" cy="672205"/>
              </a:xfrm>
              <a:prstGeom prst="wedgeRoundRectCallout">
                <a:avLst>
                  <a:gd name="adj1" fmla="val -58304"/>
                  <a:gd name="adj2" fmla="val 73870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</m:sup>
                      </m:sSup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−1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，</m:t>
                      </m:r>
                      <m:limLow>
                        <m:limLow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kumimoji="0" lang="en-US" altLang="zh-CN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groupChrPr>
                            <m:e>
                              <m:r>
                                <a:rPr kumimoji="0" lang="en-US" altLang="zh-CN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1111…1111</m:t>
                              </m:r>
                            </m:e>
                          </m:groupChr>
                        </m:e>
                        <m:lim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个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lim>
                      </m:limLow>
                    </m:oMath>
                  </m:oMathPara>
                </a14:m>
                <a:endPara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宋体" panose="02010600030101010101" pitchFamily="2" charset="-122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对话气泡: 圆角矩形 1">
                <a:extLst>
                  <a:ext uri="{FF2B5EF4-FFF2-40B4-BE49-F238E27FC236}">
                    <a16:creationId xmlns:a16="http://schemas.microsoft.com/office/drawing/2014/main" id="{9F091645-9E3D-41FB-BD2B-CC8022AAF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6700" y="3865695"/>
                <a:ext cx="2200150" cy="672205"/>
              </a:xfrm>
              <a:prstGeom prst="wedgeRoundRectCallout">
                <a:avLst>
                  <a:gd name="adj1" fmla="val -58304"/>
                  <a:gd name="adj2" fmla="val 7387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对话气泡: 圆角矩形 63">
                <a:extLst>
                  <a:ext uri="{FF2B5EF4-FFF2-40B4-BE49-F238E27FC236}">
                    <a16:creationId xmlns:a16="http://schemas.microsoft.com/office/drawing/2014/main" id="{C28342EB-DE6D-407A-9C1B-D54103D97EB1}"/>
                  </a:ext>
                </a:extLst>
              </p:cNvPr>
              <p:cNvSpPr/>
              <p:nvPr/>
            </p:nvSpPr>
            <p:spPr bwMode="auto">
              <a:xfrm>
                <a:off x="6097588" y="4963059"/>
                <a:ext cx="2209802" cy="672205"/>
              </a:xfrm>
              <a:prstGeom prst="wedgeRoundRectCallout">
                <a:avLst>
                  <a:gd name="adj1" fmla="val -57928"/>
                  <a:gd name="adj2" fmla="val -53424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0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，</m:t>
                      </m:r>
                      <m:limLow>
                        <m:limLow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kumimoji="0" lang="en-US" altLang="zh-CN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groupChrPr>
                            <m:e>
                              <m:r>
                                <a:rPr kumimoji="0" lang="en-US" altLang="zh-CN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0000…0000</m:t>
                              </m:r>
                            </m:e>
                          </m:groupChr>
                        </m:e>
                        <m:lim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个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</m:t>
                          </m:r>
                        </m:lim>
                      </m:limLow>
                    </m:oMath>
                  </m:oMathPara>
                </a14:m>
                <a:endPara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宋体" panose="02010600030101010101" pitchFamily="2" charset="-122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4" name="对话气泡: 圆角矩形 63">
                <a:extLst>
                  <a:ext uri="{FF2B5EF4-FFF2-40B4-BE49-F238E27FC236}">
                    <a16:creationId xmlns:a16="http://schemas.microsoft.com/office/drawing/2014/main" id="{C28342EB-DE6D-407A-9C1B-D54103D97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7588" y="4963059"/>
                <a:ext cx="2209802" cy="672205"/>
              </a:xfrm>
              <a:prstGeom prst="wedgeRoundRectCallout">
                <a:avLst>
                  <a:gd name="adj1" fmla="val -57928"/>
                  <a:gd name="adj2" fmla="val -5342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89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无符号数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假设</a:t>
            </a:r>
            <a:r>
              <a:rPr lang="en-US" altLang="zh-CN" sz="2000" dirty="0"/>
              <a:t>4</a:t>
            </a:r>
            <a:r>
              <a:rPr lang="zh-CN" altLang="en-US" sz="2000" dirty="0"/>
              <a:t>字节位无符号整数，问：</a:t>
            </a:r>
            <a:endParaRPr lang="en-US" altLang="zh-CN" sz="2000" dirty="0"/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</a:rPr>
              <a:t>最小值</a:t>
            </a:r>
            <a:r>
              <a:rPr lang="zh-CN" altLang="en-US" sz="1800" dirty="0"/>
              <a:t>是多少？ 二进制的表示形式是什么样子？</a:t>
            </a:r>
            <a:endParaRPr lang="en-US" altLang="zh-CN" sz="1800" dirty="0"/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</a:rPr>
              <a:t>最大值</a:t>
            </a:r>
            <a:r>
              <a:rPr lang="zh-CN" altLang="en-US" sz="1800" dirty="0"/>
              <a:t>是多少？二进制的形式是什么样子？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测试（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语言）</a:t>
            </a:r>
            <a:endParaRPr lang="en-US" altLang="zh-CN" sz="2000" dirty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303DF"/>
                </a:solidFill>
              </a:rPr>
              <a:t>unsigned  u</a:t>
            </a:r>
            <a:r>
              <a:rPr lang="en-US" altLang="zh-CN" sz="1800" dirty="0"/>
              <a:t>;  //</a:t>
            </a:r>
            <a:r>
              <a:rPr lang="zh-CN" altLang="en-US" sz="1800" dirty="0"/>
              <a:t>无符号数</a:t>
            </a:r>
            <a:r>
              <a:rPr lang="en-US" altLang="zh-CN" sz="1800" dirty="0"/>
              <a:t> </a:t>
            </a:r>
            <a:r>
              <a:rPr lang="zh-CN" altLang="en-US" sz="1800" dirty="0"/>
              <a:t>（</a:t>
            </a:r>
            <a:r>
              <a:rPr lang="en-US" altLang="zh-CN" sz="1800" dirty="0"/>
              <a:t> </a:t>
            </a:r>
            <a:r>
              <a:rPr lang="zh-CN" altLang="en-US" sz="1800" dirty="0"/>
              <a:t>系统为其分配</a:t>
            </a:r>
            <a:r>
              <a:rPr lang="en-US" altLang="zh-CN" sz="1800" dirty="0"/>
              <a:t>4</a:t>
            </a:r>
            <a:r>
              <a:rPr lang="zh-CN" altLang="en-US" sz="1800" dirty="0"/>
              <a:t>字节存储空间）</a:t>
            </a:r>
            <a:endParaRPr lang="en-US" altLang="zh-CN" sz="1800" dirty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 //</a:t>
            </a:r>
            <a:r>
              <a:rPr lang="zh-CN" altLang="en-US" sz="1800" dirty="0"/>
              <a:t>若测试</a:t>
            </a:r>
            <a:r>
              <a:rPr lang="en-US" altLang="zh-CN" sz="1800" dirty="0"/>
              <a:t>2</a:t>
            </a:r>
            <a:r>
              <a:rPr lang="zh-CN" altLang="en-US" sz="1800" dirty="0"/>
              <a:t>字节无</a:t>
            </a:r>
            <a:r>
              <a:rPr lang="zh-CN" altLang="en-US" sz="1800" dirty="0" smtClean="0"/>
              <a:t>符号数用</a:t>
            </a:r>
            <a:r>
              <a:rPr lang="en-US" altLang="zh-CN" sz="1800" dirty="0" smtClean="0"/>
              <a:t>unsigned </a:t>
            </a:r>
            <a:r>
              <a:rPr lang="en-US" altLang="zh-CN" sz="1800" dirty="0"/>
              <a:t>short</a:t>
            </a:r>
            <a:r>
              <a:rPr lang="zh-CN" altLang="en-US" sz="1800" dirty="0"/>
              <a:t>，单字</a:t>
            </a:r>
            <a:r>
              <a:rPr lang="zh-CN" altLang="en-US" sz="1800" dirty="0" smtClean="0"/>
              <a:t>节用</a:t>
            </a:r>
            <a:r>
              <a:rPr lang="en-US" altLang="zh-CN" sz="1800" dirty="0" smtClean="0"/>
              <a:t>unsigned </a:t>
            </a:r>
            <a:r>
              <a:rPr lang="en-US" altLang="zh-CN" sz="1800" dirty="0"/>
              <a:t>char;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303DF"/>
                </a:solidFill>
              </a:rPr>
              <a:t>u=0;      </a:t>
            </a:r>
            <a:r>
              <a:rPr lang="en-US" altLang="zh-CN" sz="1800" dirty="0">
                <a:solidFill>
                  <a:srgbClr val="006600"/>
                </a:solidFill>
              </a:rPr>
              <a:t>//</a:t>
            </a:r>
            <a:r>
              <a:rPr lang="zh-CN" altLang="en-US" sz="1800" dirty="0">
                <a:solidFill>
                  <a:srgbClr val="006600"/>
                </a:solidFill>
              </a:rPr>
              <a:t>最小值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err="1"/>
              <a:t>printf</a:t>
            </a:r>
            <a:r>
              <a:rPr lang="en-US" altLang="zh-CN" sz="1800" dirty="0"/>
              <a:t>(“u=%</a:t>
            </a:r>
            <a:r>
              <a:rPr lang="en-US" altLang="zh-CN" sz="1800" dirty="0">
                <a:solidFill>
                  <a:srgbClr val="FF0000"/>
                </a:solidFill>
              </a:rPr>
              <a:t>u</a:t>
            </a:r>
            <a:r>
              <a:rPr lang="en-US" altLang="zh-CN" sz="1800" dirty="0">
                <a:solidFill>
                  <a:srgbClr val="0303DF"/>
                </a:solidFill>
              </a:rPr>
              <a:t>,</a:t>
            </a:r>
            <a:r>
              <a:rPr lang="en-US" altLang="zh-CN" sz="1800" dirty="0"/>
              <a:t> %X\n”,</a:t>
            </a:r>
            <a:r>
              <a:rPr lang="en-US" altLang="zh-CN" sz="1800" dirty="0" err="1"/>
              <a:t>u,u</a:t>
            </a:r>
            <a:r>
              <a:rPr lang="en-US" altLang="zh-CN" sz="1800" dirty="0"/>
              <a:t>);     // </a:t>
            </a:r>
            <a:r>
              <a:rPr lang="en-US" altLang="zh-CN" sz="1800" dirty="0">
                <a:solidFill>
                  <a:srgbClr val="7030A0"/>
                </a:solidFill>
              </a:rPr>
              <a:t>0,0</a:t>
            </a:r>
            <a:r>
              <a:rPr lang="en-US" altLang="zh-CN" sz="1800" dirty="0"/>
              <a:t>   </a:t>
            </a:r>
            <a:r>
              <a:rPr lang="en-US" altLang="zh-CN" sz="1800" dirty="0" smtClean="0"/>
              <a:t>//</a:t>
            </a:r>
            <a:r>
              <a:rPr lang="zh-CN" altLang="en-US" sz="1800" dirty="0" smtClean="0"/>
              <a:t>“</a:t>
            </a:r>
            <a:r>
              <a:rPr lang="en-US" altLang="zh-CN" sz="1800" dirty="0" smtClean="0"/>
              <a:t>%X—</a:t>
            </a:r>
            <a:r>
              <a:rPr lang="zh-CN" altLang="en-US" sz="1800" dirty="0" smtClean="0"/>
              <a:t>十六进制形式”：</a:t>
            </a:r>
            <a:endParaRPr lang="en-US" altLang="zh-CN" sz="1800" dirty="0" smtClean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smtClean="0">
                <a:solidFill>
                  <a:srgbClr val="0303DF"/>
                </a:solidFill>
              </a:rPr>
              <a:t>//u=(unsigned)pow(2,32</a:t>
            </a:r>
            <a:r>
              <a:rPr lang="en-US" altLang="zh-CN" sz="1800" dirty="0">
                <a:solidFill>
                  <a:srgbClr val="0303DF"/>
                </a:solidFill>
              </a:rPr>
              <a:t>)-1; </a:t>
            </a:r>
            <a:r>
              <a:rPr lang="en-US" altLang="zh-CN" sz="1800" dirty="0"/>
              <a:t>   </a:t>
            </a:r>
            <a:r>
              <a:rPr lang="en-US" altLang="zh-CN" sz="1800" dirty="0" smtClean="0"/>
              <a:t>// </a:t>
            </a:r>
            <a:r>
              <a:rPr lang="zh-CN" altLang="en-US" sz="1800" dirty="0"/>
              <a:t>自动将</a:t>
            </a:r>
            <a:r>
              <a:rPr lang="en-US" altLang="zh-CN" sz="1800" dirty="0"/>
              <a:t>double</a:t>
            </a:r>
            <a:r>
              <a:rPr lang="zh-CN" altLang="en-US" sz="1800" dirty="0"/>
              <a:t>类型转换</a:t>
            </a:r>
            <a:r>
              <a:rPr lang="zh-CN" altLang="en-US" sz="1800" dirty="0" smtClean="0"/>
              <a:t>成</a:t>
            </a:r>
            <a:r>
              <a:rPr lang="en-US" altLang="zh-CN" sz="1800" dirty="0" smtClean="0"/>
              <a:t>unsigned</a:t>
            </a:r>
            <a:endParaRPr lang="en-US" altLang="zh-CN" sz="1800" dirty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u</a:t>
            </a:r>
            <a:r>
              <a:rPr lang="en-US" altLang="zh-CN" sz="1800" dirty="0" smtClean="0"/>
              <a:t>=0xFFFFFFFF;    //u</a:t>
            </a:r>
            <a:r>
              <a:rPr lang="zh-CN" altLang="en-US" sz="1800" dirty="0" smtClean="0"/>
              <a:t>的真值是</a:t>
            </a:r>
            <a:r>
              <a:rPr lang="en-US" altLang="zh-CN" sz="1800" dirty="0" smtClean="0"/>
              <a:t>32</a:t>
            </a:r>
            <a:r>
              <a:rPr lang="zh-CN" altLang="en-US" sz="1800" dirty="0" smtClean="0"/>
              <a:t>个</a:t>
            </a:r>
            <a:r>
              <a:rPr lang="en-US" altLang="zh-CN" sz="1800" dirty="0" smtClean="0"/>
              <a:t>1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err="1" smtClean="0"/>
              <a:t>printf</a:t>
            </a:r>
            <a:r>
              <a:rPr lang="en-US" altLang="zh-CN" sz="1800" dirty="0"/>
              <a:t>(“u=%</a:t>
            </a:r>
            <a:r>
              <a:rPr lang="en-US" altLang="zh-CN" sz="1800" dirty="0">
                <a:solidFill>
                  <a:srgbClr val="FF0000"/>
                </a:solidFill>
              </a:rPr>
              <a:t>u</a:t>
            </a:r>
            <a:r>
              <a:rPr lang="en-US" altLang="zh-CN" sz="1800" dirty="0"/>
              <a:t>, %X\n”,</a:t>
            </a:r>
            <a:r>
              <a:rPr lang="en-US" altLang="zh-CN" sz="1800" dirty="0" err="1"/>
              <a:t>u,u</a:t>
            </a:r>
            <a:r>
              <a:rPr lang="en-US" altLang="zh-CN" sz="1800" dirty="0"/>
              <a:t>);     // </a:t>
            </a:r>
            <a:r>
              <a:rPr lang="en-US" altLang="zh-CN" sz="1800" dirty="0" smtClean="0">
                <a:solidFill>
                  <a:srgbClr val="7030A0"/>
                </a:solidFill>
              </a:rPr>
              <a:t>4294967295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303DF"/>
                </a:solidFill>
              </a:rPr>
              <a:t>u=u+1;</a:t>
            </a:r>
            <a:r>
              <a:rPr lang="en-US" altLang="zh-CN" sz="1800" dirty="0"/>
              <a:t>  //u++;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err="1"/>
              <a:t>printf</a:t>
            </a:r>
            <a:r>
              <a:rPr lang="en-US" altLang="zh-CN" sz="1800" dirty="0"/>
              <a:t>(“u=%</a:t>
            </a:r>
            <a:r>
              <a:rPr lang="en-US" altLang="zh-CN" sz="1800" dirty="0">
                <a:solidFill>
                  <a:srgbClr val="FF0000"/>
                </a:solidFill>
              </a:rPr>
              <a:t>u</a:t>
            </a:r>
            <a:r>
              <a:rPr lang="en-US" altLang="zh-CN" sz="1800" dirty="0"/>
              <a:t>, %X\n”,</a:t>
            </a:r>
            <a:r>
              <a:rPr lang="en-US" altLang="zh-CN" sz="1800" dirty="0" err="1"/>
              <a:t>u,u</a:t>
            </a:r>
            <a:r>
              <a:rPr lang="en-US" altLang="zh-CN" sz="1800" dirty="0"/>
              <a:t>);     // </a:t>
            </a:r>
            <a:r>
              <a:rPr lang="en-US" altLang="zh-CN" sz="1800" dirty="0">
                <a:solidFill>
                  <a:srgbClr val="7030A0"/>
                </a:solidFill>
              </a:rPr>
              <a:t>0,0</a:t>
            </a:r>
            <a:r>
              <a:rPr lang="en-US" altLang="zh-CN" sz="1800" dirty="0"/>
              <a:t>  </a:t>
            </a:r>
            <a:r>
              <a:rPr lang="en-US" altLang="zh-CN" sz="1800" dirty="0" smtClean="0"/>
              <a:t>//</a:t>
            </a:r>
            <a:r>
              <a:rPr lang="zh-CN" altLang="en-US" sz="1800" u="sng" dirty="0" smtClean="0">
                <a:solidFill>
                  <a:srgbClr val="C00000"/>
                </a:solidFill>
              </a:rPr>
              <a:t>思考</a:t>
            </a:r>
            <a:r>
              <a:rPr lang="zh-CN" altLang="en-US" sz="1800" u="sng" dirty="0">
                <a:solidFill>
                  <a:srgbClr val="C00000"/>
                </a:solidFill>
              </a:rPr>
              <a:t>：为什么是</a:t>
            </a:r>
            <a:r>
              <a:rPr lang="en-US" altLang="zh-CN" sz="1800" u="sng" dirty="0">
                <a:solidFill>
                  <a:srgbClr val="C00000"/>
                </a:solidFill>
              </a:rPr>
              <a:t>0</a:t>
            </a:r>
            <a:r>
              <a:rPr lang="zh-CN" altLang="en-US" sz="1800" u="sng" dirty="0">
                <a:solidFill>
                  <a:srgbClr val="C00000"/>
                </a:solidFill>
              </a:rPr>
              <a:t>？</a:t>
            </a:r>
            <a:endParaRPr lang="en-US" altLang="zh-CN" sz="1800" u="sng" dirty="0">
              <a:solidFill>
                <a:srgbClr val="C0000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303DF"/>
                </a:solidFill>
              </a:rPr>
              <a:t>u=u-1;  </a:t>
            </a:r>
            <a:r>
              <a:rPr lang="en-US" altLang="zh-CN" sz="1800" dirty="0"/>
              <a:t>//u--;   // </a:t>
            </a:r>
            <a:r>
              <a:rPr lang="en-US" altLang="zh-CN" sz="1800" dirty="0">
                <a:solidFill>
                  <a:srgbClr val="C00000"/>
                </a:solidFill>
              </a:rPr>
              <a:t>0-1= -1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err="1"/>
              <a:t>printf</a:t>
            </a:r>
            <a:r>
              <a:rPr lang="en-US" altLang="zh-CN" sz="1800" dirty="0"/>
              <a:t>(“u=%</a:t>
            </a:r>
            <a:r>
              <a:rPr lang="en-US" altLang="zh-CN" sz="1800" dirty="0">
                <a:solidFill>
                  <a:srgbClr val="C00000"/>
                </a:solidFill>
              </a:rPr>
              <a:t>u</a:t>
            </a:r>
            <a:r>
              <a:rPr lang="en-US" altLang="zh-CN" sz="1800" dirty="0"/>
              <a:t>, %X\n”,</a:t>
            </a:r>
            <a:r>
              <a:rPr lang="en-US" altLang="zh-CN" sz="1800" dirty="0" err="1"/>
              <a:t>u,u</a:t>
            </a:r>
            <a:r>
              <a:rPr lang="en-US" altLang="zh-CN" sz="1800" dirty="0"/>
              <a:t>);       // </a:t>
            </a:r>
            <a:r>
              <a:rPr lang="en-US" altLang="zh-CN" sz="1800" dirty="0">
                <a:solidFill>
                  <a:srgbClr val="7030A0"/>
                </a:solidFill>
              </a:rPr>
              <a:t>4294967295, 0xFFFFFFFF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dirty="0" err="1"/>
              <a:t>printf</a:t>
            </a:r>
            <a:r>
              <a:rPr lang="en-US" altLang="zh-CN" dirty="0"/>
              <a:t>(“u=%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, %X\n”,</a:t>
            </a:r>
            <a:r>
              <a:rPr lang="en-US" altLang="zh-CN" dirty="0" err="1"/>
              <a:t>u,u</a:t>
            </a:r>
            <a:r>
              <a:rPr lang="en-US" altLang="zh-CN" dirty="0"/>
              <a:t>);  // </a:t>
            </a:r>
            <a:r>
              <a:rPr lang="en-US" altLang="zh-CN" dirty="0">
                <a:solidFill>
                  <a:srgbClr val="FF0000"/>
                </a:solidFill>
              </a:rPr>
              <a:t>-1</a:t>
            </a:r>
            <a:r>
              <a:rPr lang="en-US" altLang="zh-CN" dirty="0"/>
              <a:t>, 0xFFFFFFFF</a:t>
            </a:r>
          </a:p>
          <a:p>
            <a:pPr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 indent="0">
              <a:buNone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5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无符号数的表示范围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BB7A9B1-9ADC-4855-93D5-6C06B8D6A5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089900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假设机器字长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位，无符号（整）数的表示范围：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最小值是：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最大值的二进制形式是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，其真值是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pPr marL="971550" lvl="1"/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因此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位字长无符号（整）数的表示范围是</a:t>
                </a:r>
                <a:endParaRPr lang="en-US" altLang="zh-CN" dirty="0"/>
              </a:p>
              <a:p>
                <a:pPr>
                  <a:buNone/>
                </a:pPr>
                <a:r>
                  <a:rPr lang="en-US" altLang="zh-CN" b="0" dirty="0" smtClean="0">
                    <a:solidFill>
                      <a:srgbClr val="C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 indent="0">
                  <a:lnSpc>
                    <a:spcPct val="100000"/>
                  </a:lnSpc>
                  <a:buNone/>
                </a:pPr>
                <a:endParaRPr lang="en-US" altLang="zh-CN" dirty="0"/>
              </a:p>
              <a:p>
                <a:pPr lvl="1" indent="0">
                  <a:buNone/>
                </a:pP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8BB7A9B1-9ADC-4855-93D5-6C06B8D6A5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089900" cy="5345112"/>
              </a:xfrm>
              <a:blipFill>
                <a:blip r:embed="rId2"/>
                <a:stretch>
                  <a:fillRect l="-151" t="-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2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8C205-BE7B-44FE-A05F-9857E603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无符号数的应用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4DEFFF-B18B-4DD0-ACB1-4BCF55E08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无符号整数常用于</a:t>
            </a:r>
            <a:endParaRPr lang="en-US" altLang="zh-CN" dirty="0"/>
          </a:p>
          <a:p>
            <a:pPr marL="971550" lvl="1"/>
            <a:r>
              <a:rPr lang="zh-CN" altLang="en-US" dirty="0"/>
              <a:t>表示</a:t>
            </a:r>
            <a:r>
              <a:rPr lang="zh-CN" altLang="en-US" dirty="0">
                <a:solidFill>
                  <a:srgbClr val="0303DF"/>
                </a:solidFill>
              </a:rPr>
              <a:t>地址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303DF"/>
                </a:solidFill>
              </a:rPr>
              <a:t>索引</a:t>
            </a:r>
            <a:r>
              <a:rPr lang="zh-CN" altLang="en-US" dirty="0"/>
              <a:t>等无符号的量；</a:t>
            </a:r>
            <a:endParaRPr lang="en-US" altLang="zh-CN" dirty="0"/>
          </a:p>
          <a:p>
            <a:pPr marL="971550" lvl="1"/>
            <a:r>
              <a:rPr lang="zh-CN" altLang="en-US" dirty="0"/>
              <a:t>各种</a:t>
            </a:r>
            <a:r>
              <a:rPr lang="zh-CN" altLang="en-US" dirty="0">
                <a:solidFill>
                  <a:srgbClr val="0303DF"/>
                </a:solidFill>
              </a:rPr>
              <a:t>位运算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303DF"/>
                </a:solidFill>
              </a:rPr>
              <a:t>模运算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303DF"/>
                </a:solidFill>
              </a:rPr>
              <a:t>回绕</a:t>
            </a:r>
            <a:r>
              <a:rPr lang="zh-CN" altLang="en-US" dirty="0"/>
              <a:t>利用较多的算法中（如各种加密学算法、压缩算法、有关编码等）；</a:t>
            </a:r>
            <a:endParaRPr lang="en-US" altLang="zh-CN" dirty="0"/>
          </a:p>
          <a:p>
            <a:pPr marL="1200150" lvl="2"/>
            <a:r>
              <a:rPr lang="zh-CN" altLang="en-US" sz="1800" dirty="0">
                <a:solidFill>
                  <a:srgbClr val="7030A0"/>
                </a:solidFill>
              </a:rPr>
              <a:t>回绕</a:t>
            </a:r>
            <a:r>
              <a:rPr lang="zh-CN" altLang="en-US" sz="1800" dirty="0">
                <a:solidFill>
                  <a:srgbClr val="0303DF"/>
                </a:solidFill>
              </a:rPr>
              <a:t>：</a:t>
            </a:r>
            <a:r>
              <a:rPr lang="en-US" altLang="zh-CN" sz="1800" dirty="0">
                <a:solidFill>
                  <a:srgbClr val="0303DF"/>
                </a:solidFill>
              </a:rPr>
              <a:t>unsigned  u=</a:t>
            </a:r>
            <a:r>
              <a:rPr lang="en-US" altLang="zh-CN" sz="1800" dirty="0">
                <a:solidFill>
                  <a:srgbClr val="FF0000"/>
                </a:solidFill>
              </a:rPr>
              <a:t>0x</a:t>
            </a:r>
            <a:r>
              <a:rPr lang="en-US" altLang="zh-CN" sz="1800" dirty="0">
                <a:solidFill>
                  <a:srgbClr val="0303DF"/>
                </a:solidFill>
              </a:rPr>
              <a:t>FFFFFFFF;   u=u+1</a:t>
            </a:r>
            <a:r>
              <a:rPr lang="zh-CN" altLang="en-US" sz="1800" dirty="0" smtClean="0">
                <a:solidFill>
                  <a:srgbClr val="0303DF"/>
                </a:solidFill>
              </a:rPr>
              <a:t>，则</a:t>
            </a:r>
            <a:r>
              <a:rPr lang="en-US" altLang="zh-CN" sz="1800" dirty="0" smtClean="0">
                <a:solidFill>
                  <a:srgbClr val="0303DF"/>
                </a:solidFill>
              </a:rPr>
              <a:t>u=0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dirty="0"/>
              <a:t>对数据表示范围有要求，但不关心数的符号的场合：所有位都是数值位，</a:t>
            </a:r>
            <a:r>
              <a:rPr lang="zh-CN" altLang="en-US" dirty="0">
                <a:solidFill>
                  <a:srgbClr val="C00000"/>
                </a:solidFill>
              </a:rPr>
              <a:t>表示范围大</a:t>
            </a:r>
            <a:r>
              <a:rPr lang="zh-CN" altLang="en-US" dirty="0"/>
              <a:t>；</a:t>
            </a:r>
          </a:p>
          <a:p>
            <a:pPr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70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有符号定点数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一般情况下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对于小数点的表示，一般采用</a:t>
            </a:r>
            <a:r>
              <a:rPr lang="zh-CN" altLang="en-US" sz="1800" dirty="0">
                <a:solidFill>
                  <a:srgbClr val="0303DF"/>
                </a:solidFill>
              </a:rPr>
              <a:t>约定位置</a:t>
            </a:r>
            <a:r>
              <a:rPr lang="zh-CN" altLang="en-US" sz="1800" dirty="0"/>
              <a:t>的方法进行表达；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对于</a:t>
            </a:r>
            <a:r>
              <a:rPr lang="en-US" altLang="zh-CN" sz="1800" dirty="0"/>
              <a:t>+</a:t>
            </a:r>
            <a:r>
              <a:rPr lang="zh-CN" altLang="en-US" sz="1800" dirty="0"/>
              <a:t>、 –号，一般对其进行编码，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通常</a:t>
            </a:r>
            <a:r>
              <a:rPr lang="en-US" altLang="zh-CN" sz="1800" dirty="0"/>
              <a:t>+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用</a:t>
            </a:r>
            <a:r>
              <a:rPr lang="en-US" altLang="zh-CN" sz="1800" b="1" dirty="0">
                <a:solidFill>
                  <a:srgbClr val="7030A0"/>
                </a:solidFill>
              </a:rPr>
              <a:t>0</a:t>
            </a:r>
            <a:r>
              <a:rPr lang="zh-CN" altLang="en-US" sz="1800" b="1" dirty="0">
                <a:solidFill>
                  <a:srgbClr val="7030A0"/>
                </a:solidFill>
              </a:rPr>
              <a:t>表示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，</a:t>
            </a:r>
            <a:r>
              <a:rPr lang="zh-CN" altLang="en-US" sz="1800" dirty="0"/>
              <a:t> –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用</a:t>
            </a:r>
            <a:r>
              <a:rPr lang="en-US" altLang="zh-CN" sz="1800" b="1" dirty="0">
                <a:solidFill>
                  <a:srgbClr val="7030A0"/>
                </a:solidFill>
              </a:rPr>
              <a:t>1</a:t>
            </a:r>
            <a:r>
              <a:rPr lang="zh-CN" altLang="en-US" sz="1800" b="1" dirty="0">
                <a:solidFill>
                  <a:srgbClr val="7030A0"/>
                </a:solidFill>
              </a:rPr>
              <a:t>表示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内部表示</a:t>
            </a:r>
            <a:r>
              <a:rPr lang="en-US" altLang="zh-CN" sz="2000" dirty="0"/>
              <a:t>(</a:t>
            </a:r>
            <a:r>
              <a:rPr lang="zh-CN" altLang="en-US" sz="2000" dirty="0"/>
              <a:t>机器数</a:t>
            </a:r>
            <a:r>
              <a:rPr lang="en-US" altLang="zh-CN" sz="2000" dirty="0"/>
              <a:t>)</a:t>
            </a:r>
          </a:p>
          <a:p>
            <a:pPr marL="971550" lvl="1"/>
            <a:r>
              <a:rPr lang="zh-CN" altLang="en-US" sz="1800" dirty="0">
                <a:solidFill>
                  <a:srgbClr val="FF0000"/>
                </a:solidFill>
              </a:rPr>
              <a:t>符号位</a:t>
            </a:r>
            <a:r>
              <a:rPr lang="zh-CN" altLang="en-US" sz="1800" dirty="0">
                <a:solidFill>
                  <a:srgbClr val="0000CC"/>
                </a:solidFill>
              </a:rPr>
              <a:t>：机器数的最高位表示符号位</a:t>
            </a:r>
            <a:r>
              <a:rPr lang="en-US" altLang="zh-CN" sz="1800" dirty="0"/>
              <a:t>(</a:t>
            </a:r>
            <a:r>
              <a:rPr lang="zh-CN" altLang="en-US" sz="1800" dirty="0"/>
              <a:t>最高位：</a:t>
            </a:r>
            <a:r>
              <a:rPr lang="en-US" altLang="zh-CN" sz="1800" b="1" dirty="0">
                <a:solidFill>
                  <a:srgbClr val="C00000"/>
                </a:solidFill>
              </a:rPr>
              <a:t>0 --</a:t>
            </a:r>
            <a:r>
              <a:rPr lang="zh-CN" altLang="en-US" sz="1800" b="1" dirty="0">
                <a:solidFill>
                  <a:srgbClr val="C00000"/>
                </a:solidFill>
              </a:rPr>
              <a:t>正数，</a:t>
            </a:r>
            <a:r>
              <a:rPr lang="en-US" altLang="zh-CN" sz="1800" b="1" dirty="0">
                <a:solidFill>
                  <a:srgbClr val="C00000"/>
                </a:solidFill>
              </a:rPr>
              <a:t>1 --</a:t>
            </a:r>
            <a:r>
              <a:rPr lang="zh-CN" altLang="en-US" sz="1800" b="1" dirty="0">
                <a:solidFill>
                  <a:srgbClr val="C00000"/>
                </a:solidFill>
              </a:rPr>
              <a:t>负数</a:t>
            </a:r>
            <a:r>
              <a:rPr lang="en-US" altLang="zh-CN" sz="1800" dirty="0"/>
              <a:t>)</a:t>
            </a:r>
          </a:p>
          <a:p>
            <a:pPr marL="1200150" lvl="2"/>
            <a:r>
              <a:rPr lang="zh-CN" altLang="en-US" sz="1600" b="1" dirty="0" smtClean="0">
                <a:solidFill>
                  <a:srgbClr val="006600"/>
                </a:solidFill>
              </a:rPr>
              <a:t>多数情况</a:t>
            </a:r>
            <a:r>
              <a:rPr lang="zh-CN" altLang="en-US" sz="1600" b="1" dirty="0">
                <a:solidFill>
                  <a:srgbClr val="006600"/>
                </a:solidFill>
              </a:rPr>
              <a:t>下遵循该规则</a:t>
            </a:r>
            <a:r>
              <a:rPr lang="zh-CN" altLang="en-US" sz="1600" dirty="0"/>
              <a:t>，</a:t>
            </a:r>
            <a:r>
              <a:rPr lang="zh-CN" altLang="en-US" sz="1600" b="1" dirty="0">
                <a:solidFill>
                  <a:srgbClr val="7030A0"/>
                </a:solidFill>
              </a:rPr>
              <a:t>也有例外（如移码表示）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FF0000"/>
                </a:solidFill>
              </a:rPr>
              <a:t>小数点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zh-CN" altLang="en-US" sz="1600" dirty="0"/>
              <a:t>对于纯小数，</a:t>
            </a:r>
            <a:r>
              <a:rPr lang="zh-CN" altLang="en-US" sz="1600" dirty="0">
                <a:solidFill>
                  <a:srgbClr val="0000CC"/>
                </a:solidFill>
              </a:rPr>
              <a:t>约定</a:t>
            </a:r>
            <a:r>
              <a:rPr lang="zh-CN" altLang="en-US" sz="1600" dirty="0"/>
              <a:t>小数点的位置在</a:t>
            </a:r>
            <a:r>
              <a:rPr lang="zh-CN" altLang="en-US" sz="1600" dirty="0">
                <a:solidFill>
                  <a:srgbClr val="C00000"/>
                </a:solidFill>
              </a:rPr>
              <a:t>符号位</a:t>
            </a:r>
            <a:r>
              <a:rPr lang="zh-CN" altLang="en-US" sz="1600" dirty="0"/>
              <a:t>之后（</a:t>
            </a:r>
            <a:r>
              <a:rPr lang="zh-CN" altLang="en-US" sz="1600" dirty="0" smtClean="0"/>
              <a:t>最高数字</a:t>
            </a:r>
            <a:r>
              <a:rPr lang="zh-CN" altLang="en-US" sz="1600" dirty="0"/>
              <a:t>位之前）；</a:t>
            </a:r>
            <a:endParaRPr lang="en-US" altLang="zh-CN" sz="1600" dirty="0"/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对于纯整数</a:t>
            </a:r>
            <a:r>
              <a:rPr lang="zh-CN" altLang="en-US" sz="1600" dirty="0"/>
              <a:t>，</a:t>
            </a:r>
            <a:r>
              <a:rPr lang="zh-CN" altLang="en-US" sz="1600" dirty="0">
                <a:solidFill>
                  <a:srgbClr val="0000CC"/>
                </a:solidFill>
              </a:rPr>
              <a:t>约定</a:t>
            </a:r>
            <a:r>
              <a:rPr lang="zh-CN" altLang="en-US" sz="1600" dirty="0"/>
              <a:t>小数点的位置在</a:t>
            </a:r>
            <a:r>
              <a:rPr lang="zh-CN" altLang="en-US" sz="1600" dirty="0">
                <a:solidFill>
                  <a:srgbClr val="C00000"/>
                </a:solidFill>
              </a:rPr>
              <a:t>最低位</a:t>
            </a:r>
            <a:r>
              <a:rPr lang="zh-CN" altLang="en-US" sz="1600" dirty="0"/>
              <a:t>之后；</a:t>
            </a:r>
            <a:endParaRPr lang="en-US" altLang="zh-CN" sz="1600" dirty="0"/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zh-CN" altLang="en-US" sz="1600" b="1" dirty="0"/>
              <a:t>对于不是纯小数的实数</a:t>
            </a:r>
            <a:r>
              <a:rPr lang="zh-CN" altLang="en-US" sz="1600" dirty="0"/>
              <a:t>，采用科学计数法，将</a:t>
            </a:r>
            <a:r>
              <a:rPr lang="zh-CN" altLang="en-US" sz="1600" dirty="0">
                <a:solidFill>
                  <a:srgbClr val="006600"/>
                </a:solidFill>
              </a:rPr>
              <a:t>尾数采用纯小数</a:t>
            </a:r>
            <a:r>
              <a:rPr lang="zh-CN" altLang="en-US" sz="1600" dirty="0"/>
              <a:t>，</a:t>
            </a:r>
            <a:r>
              <a:rPr lang="zh-CN" altLang="en-US" sz="1600" dirty="0">
                <a:solidFill>
                  <a:srgbClr val="030DCD"/>
                </a:solidFill>
              </a:rPr>
              <a:t>指数</a:t>
            </a:r>
            <a:r>
              <a:rPr lang="zh-CN" altLang="en-US" sz="1600" dirty="0" smtClean="0">
                <a:solidFill>
                  <a:srgbClr val="030DCD"/>
                </a:solidFill>
              </a:rPr>
              <a:t>采用纯整数</a:t>
            </a:r>
            <a:r>
              <a:rPr lang="zh-CN" altLang="en-US" sz="1600" dirty="0">
                <a:solidFill>
                  <a:srgbClr val="030DCD"/>
                </a:solidFill>
              </a:rPr>
              <a:t>，</a:t>
            </a:r>
            <a:r>
              <a:rPr lang="zh-CN" altLang="en-US" sz="1600" dirty="0" smtClean="0"/>
              <a:t>分别约定</a:t>
            </a:r>
            <a:r>
              <a:rPr lang="zh-CN" altLang="en-US" sz="1600" dirty="0"/>
              <a:t>小数点的位置；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思考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计算机应该首先确定一个数是整数还是小数，从而约定小数点的位置；</a:t>
            </a:r>
            <a:endParaRPr lang="en-US" altLang="zh-CN" sz="1800" dirty="0"/>
          </a:p>
          <a:p>
            <a:pPr marL="971550" lvl="1"/>
            <a:r>
              <a:rPr lang="zh-CN" altLang="en-US" sz="1800" dirty="0" smtClean="0"/>
              <a:t>计算机在处理数据时，如何</a:t>
            </a:r>
            <a:r>
              <a:rPr lang="zh-CN" altLang="en-US" sz="1800" dirty="0"/>
              <a:t>确定一个数是小数还是整数？</a:t>
            </a:r>
          </a:p>
        </p:txBody>
      </p:sp>
    </p:spTree>
    <p:extLst>
      <p:ext uri="{BB962C8B-B14F-4D97-AF65-F5344CB8AC3E}">
        <p14:creationId xmlns:p14="http://schemas.microsoft.com/office/powerpoint/2010/main" val="30542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主要讨论</a:t>
            </a:r>
            <a:r>
              <a:rPr lang="zh-CN" altLang="en-US" sz="2000" dirty="0">
                <a:solidFill>
                  <a:srgbClr val="0303DF"/>
                </a:solidFill>
              </a:rPr>
              <a:t>数据</a:t>
            </a:r>
            <a:r>
              <a:rPr lang="zh-CN" altLang="en-US" sz="2000" dirty="0" smtClean="0"/>
              <a:t>（</a:t>
            </a:r>
            <a:r>
              <a:rPr lang="zh-CN" altLang="en-US" sz="2000" dirty="0" smtClean="0">
                <a:solidFill>
                  <a:srgbClr val="7030A0"/>
                </a:solidFill>
              </a:rPr>
              <a:t>整数</a:t>
            </a:r>
            <a:r>
              <a:rPr lang="zh-CN" altLang="en-US" sz="2000" dirty="0" smtClean="0"/>
              <a:t>、</a:t>
            </a:r>
            <a:r>
              <a:rPr lang="zh-CN" altLang="en-US" sz="2000" dirty="0">
                <a:solidFill>
                  <a:srgbClr val="7030A0"/>
                </a:solidFill>
              </a:rPr>
              <a:t>小数</a:t>
            </a:r>
            <a:r>
              <a:rPr lang="zh-CN" altLang="en-US" sz="2000" dirty="0" smtClean="0"/>
              <a:t>、</a:t>
            </a:r>
            <a:r>
              <a:rPr lang="zh-CN" altLang="en-US" sz="2000" dirty="0" smtClean="0">
                <a:solidFill>
                  <a:srgbClr val="7030A0"/>
                </a:solidFill>
              </a:rPr>
              <a:t>有</a:t>
            </a:r>
            <a:r>
              <a:rPr lang="zh-CN" altLang="en-US" sz="2000" dirty="0">
                <a:solidFill>
                  <a:srgbClr val="7030A0"/>
                </a:solidFill>
              </a:rPr>
              <a:t>符号数</a:t>
            </a:r>
            <a:r>
              <a:rPr lang="zh-CN" altLang="en-US" sz="2000" dirty="0"/>
              <a:t>、</a:t>
            </a:r>
            <a:r>
              <a:rPr lang="zh-CN" altLang="en-US" sz="2000" dirty="0">
                <a:solidFill>
                  <a:srgbClr val="7030A0"/>
                </a:solidFill>
              </a:rPr>
              <a:t>无符号数</a:t>
            </a:r>
            <a:r>
              <a:rPr lang="zh-CN" altLang="en-US" sz="2000" dirty="0"/>
              <a:t>等数据）、</a:t>
            </a:r>
            <a:r>
              <a:rPr lang="zh-CN" altLang="en-US" sz="2000" dirty="0">
                <a:solidFill>
                  <a:srgbClr val="0303DF"/>
                </a:solidFill>
              </a:rPr>
              <a:t>字符</a:t>
            </a:r>
            <a:r>
              <a:rPr lang="zh-CN" altLang="en-US" sz="2000" dirty="0"/>
              <a:t>、</a:t>
            </a:r>
            <a:r>
              <a:rPr lang="zh-CN" altLang="en-US" sz="2000" dirty="0">
                <a:solidFill>
                  <a:srgbClr val="0303DF"/>
                </a:solidFill>
              </a:rPr>
              <a:t>汉字</a:t>
            </a:r>
            <a:r>
              <a:rPr lang="zh-CN" altLang="en-US" sz="2000" dirty="0"/>
              <a:t>等信息在机器中</a:t>
            </a:r>
            <a:r>
              <a:rPr lang="zh-CN" altLang="en-US" sz="2000" dirty="0">
                <a:solidFill>
                  <a:srgbClr val="0303DF"/>
                </a:solidFill>
              </a:rPr>
              <a:t>如何存储</a:t>
            </a:r>
            <a:r>
              <a:rPr lang="zh-CN" altLang="en-US" sz="2000" dirty="0"/>
              <a:t>的问题：编码</a:t>
            </a:r>
            <a:endParaRPr lang="en-US" altLang="zh-CN" sz="20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数据</a:t>
            </a:r>
            <a:r>
              <a:rPr lang="zh-CN" altLang="en-US" sz="2000" b="1" dirty="0">
                <a:solidFill>
                  <a:srgbClr val="7030A0"/>
                </a:solidFill>
              </a:rPr>
              <a:t>的</a:t>
            </a:r>
            <a:r>
              <a:rPr lang="zh-CN" altLang="en-US" sz="2000" b="1" u="sng" dirty="0">
                <a:solidFill>
                  <a:srgbClr val="7030A0"/>
                </a:solidFill>
              </a:rPr>
              <a:t>机内</a:t>
            </a:r>
            <a:r>
              <a:rPr lang="zh-CN" altLang="en-US" sz="2000" b="1" u="sng" dirty="0" smtClean="0">
                <a:solidFill>
                  <a:srgbClr val="7030A0"/>
                </a:solidFill>
              </a:rPr>
              <a:t>表示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（</a:t>
            </a:r>
            <a:r>
              <a:rPr lang="zh-CN" altLang="en-US" sz="2000" b="1" u="sng" dirty="0" smtClean="0">
                <a:solidFill>
                  <a:srgbClr val="FF0000"/>
                </a:solidFill>
              </a:rPr>
              <a:t>机器数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）</a:t>
            </a:r>
            <a:r>
              <a:rPr lang="zh-CN" altLang="en-US" sz="2000" dirty="0" smtClean="0"/>
              <a:t>：</a:t>
            </a:r>
            <a:r>
              <a:rPr lang="zh-CN" altLang="en-US" sz="2000" b="1" dirty="0">
                <a:solidFill>
                  <a:srgbClr val="006600"/>
                </a:solidFill>
              </a:rPr>
              <a:t>定点数与浮点数</a:t>
            </a:r>
            <a:endParaRPr lang="en-US" altLang="zh-CN" sz="2000" b="1" dirty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</a:pPr>
            <a:r>
              <a:rPr lang="zh-CN" altLang="en-US" sz="1800" dirty="0" smtClean="0"/>
              <a:t>定点数</a:t>
            </a:r>
            <a:endParaRPr lang="en-US" altLang="zh-CN" sz="1800" dirty="0"/>
          </a:p>
          <a:p>
            <a:pPr marL="1200150" lvl="2">
              <a:lnSpc>
                <a:spcPct val="100000"/>
              </a:lnSpc>
            </a:pPr>
            <a:r>
              <a:rPr lang="zh-CN" altLang="en-US" sz="1600" dirty="0" smtClean="0">
                <a:solidFill>
                  <a:srgbClr val="0000CC"/>
                </a:solidFill>
              </a:rPr>
              <a:t>定点整数、定点小数</a:t>
            </a:r>
            <a:endParaRPr lang="en-US" altLang="zh-CN" sz="1600" dirty="0" smtClean="0">
              <a:solidFill>
                <a:srgbClr val="0000CC"/>
              </a:solidFill>
            </a:endParaRPr>
          </a:p>
          <a:p>
            <a:pPr marL="1200150" lvl="2">
              <a:lnSpc>
                <a:spcPct val="100000"/>
              </a:lnSpc>
            </a:pPr>
            <a:r>
              <a:rPr lang="zh-CN" altLang="en-US" sz="1600" dirty="0" smtClean="0">
                <a:solidFill>
                  <a:srgbClr val="0000CC"/>
                </a:solidFill>
              </a:rPr>
              <a:t>有符号数（整数、小数）</a:t>
            </a:r>
            <a:r>
              <a:rPr lang="zh-CN" altLang="en-US" sz="1600" dirty="0" smtClean="0"/>
              <a:t>、</a:t>
            </a:r>
            <a:r>
              <a:rPr lang="zh-CN" altLang="en-US" sz="1600" dirty="0" smtClean="0">
                <a:solidFill>
                  <a:srgbClr val="0000CC"/>
                </a:solidFill>
              </a:rPr>
              <a:t>无符号数（整数、小数）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</a:pPr>
            <a:r>
              <a:rPr lang="zh-CN" altLang="en-US" sz="1800" b="1" dirty="0">
                <a:solidFill>
                  <a:srgbClr val="7030A0"/>
                </a:solidFill>
              </a:rPr>
              <a:t>定点整数与定点小数</a:t>
            </a:r>
            <a:r>
              <a:rPr lang="zh-CN" altLang="en-US" sz="1800" dirty="0"/>
              <a:t>的机内表示；</a:t>
            </a:r>
            <a:endParaRPr lang="en-US" altLang="zh-CN" sz="1800" dirty="0"/>
          </a:p>
          <a:p>
            <a:pPr marL="1200150" lvl="2">
              <a:lnSpc>
                <a:spcPct val="100000"/>
              </a:lnSpc>
            </a:pPr>
            <a:r>
              <a:rPr lang="zh-CN" altLang="en-US" sz="1600" b="1" dirty="0"/>
              <a:t>解决</a:t>
            </a:r>
            <a:r>
              <a:rPr lang="zh-CN" altLang="en-US" sz="1600" b="1" dirty="0">
                <a:solidFill>
                  <a:srgbClr val="FF0000"/>
                </a:solidFill>
              </a:rPr>
              <a:t>正负号</a:t>
            </a:r>
            <a:r>
              <a:rPr lang="zh-CN" altLang="en-US" sz="1600" b="1" dirty="0"/>
              <a:t>与</a:t>
            </a:r>
            <a:r>
              <a:rPr lang="zh-CN" altLang="en-US" sz="1600" b="1" dirty="0">
                <a:solidFill>
                  <a:srgbClr val="FF0000"/>
                </a:solidFill>
              </a:rPr>
              <a:t>小数点</a:t>
            </a:r>
            <a:r>
              <a:rPr lang="zh-CN" altLang="en-US" sz="1600" b="1" dirty="0"/>
              <a:t>在机器内部的表达方式；</a:t>
            </a:r>
            <a:endParaRPr lang="en-US" altLang="zh-CN" sz="1600" b="1" dirty="0"/>
          </a:p>
          <a:p>
            <a:pPr marL="1200150" lvl="2">
              <a:lnSpc>
                <a:spcPct val="100000"/>
              </a:lnSpc>
            </a:pPr>
            <a:r>
              <a:rPr lang="zh-CN" altLang="en-US" sz="1600" dirty="0">
                <a:solidFill>
                  <a:srgbClr val="006600"/>
                </a:solidFill>
              </a:rPr>
              <a:t>原码</a:t>
            </a:r>
            <a:r>
              <a:rPr lang="zh-CN" altLang="en-US" sz="1600" dirty="0"/>
              <a:t>的概念与表示范围；</a:t>
            </a:r>
            <a:endParaRPr lang="en-US" altLang="zh-CN" sz="1600" dirty="0"/>
          </a:p>
          <a:p>
            <a:pPr marL="1200150" lvl="2">
              <a:lnSpc>
                <a:spcPct val="100000"/>
              </a:lnSpc>
            </a:pPr>
            <a:r>
              <a:rPr lang="zh-CN" altLang="en-US" sz="1600" dirty="0">
                <a:solidFill>
                  <a:srgbClr val="006600"/>
                </a:solidFill>
              </a:rPr>
              <a:t>反码</a:t>
            </a:r>
            <a:r>
              <a:rPr lang="zh-CN" altLang="en-US" sz="1600" dirty="0"/>
              <a:t>的概念与表示范围；</a:t>
            </a:r>
            <a:endParaRPr lang="en-US" altLang="zh-CN" sz="1600" dirty="0"/>
          </a:p>
          <a:p>
            <a:pPr marL="1200150" lvl="2">
              <a:lnSpc>
                <a:spcPct val="100000"/>
              </a:lnSpc>
            </a:pPr>
            <a:r>
              <a:rPr lang="zh-CN" altLang="en-US" sz="1600" dirty="0">
                <a:solidFill>
                  <a:srgbClr val="006600"/>
                </a:solidFill>
              </a:rPr>
              <a:t>补码</a:t>
            </a:r>
            <a:r>
              <a:rPr lang="zh-CN" altLang="en-US" sz="1600" dirty="0"/>
              <a:t>的概念与表示范围，以及补码的加减运算；</a:t>
            </a:r>
            <a:endParaRPr lang="en-US" altLang="zh-CN" sz="1600" dirty="0"/>
          </a:p>
          <a:p>
            <a:pPr marL="1200150" lvl="2">
              <a:lnSpc>
                <a:spcPct val="100000"/>
              </a:lnSpc>
            </a:pPr>
            <a:r>
              <a:rPr lang="zh-CN" altLang="en-US" sz="1600" dirty="0">
                <a:solidFill>
                  <a:srgbClr val="006600"/>
                </a:solidFill>
              </a:rPr>
              <a:t>移码</a:t>
            </a:r>
            <a:r>
              <a:rPr lang="zh-CN" altLang="en-US" sz="1600" dirty="0"/>
              <a:t>的概念及表示范围；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</a:pPr>
            <a:r>
              <a:rPr lang="zh-CN" altLang="en-US" sz="1800" dirty="0" smtClean="0">
                <a:solidFill>
                  <a:srgbClr val="7030A0"/>
                </a:solidFill>
              </a:rPr>
              <a:t>浮点数（实数）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符号</a:t>
            </a:r>
            <a:r>
              <a:rPr lang="zh-CN" altLang="en-US" sz="2000" dirty="0" smtClean="0"/>
              <a:t>在</a:t>
            </a:r>
            <a:r>
              <a:rPr lang="zh-CN" altLang="en-US" sz="2000" dirty="0"/>
              <a:t>机器内的表示</a:t>
            </a:r>
            <a:endParaRPr lang="en-US" altLang="zh-CN" sz="2000" dirty="0"/>
          </a:p>
          <a:p>
            <a:pPr marL="971550" lvl="1">
              <a:lnSpc>
                <a:spcPct val="100000"/>
              </a:lnSpc>
            </a:pPr>
            <a:r>
              <a:rPr lang="zh-CN" altLang="en-US" sz="1800" dirty="0">
                <a:solidFill>
                  <a:srgbClr val="7030A0"/>
                </a:solidFill>
              </a:rPr>
              <a:t>字符</a:t>
            </a:r>
            <a:r>
              <a:rPr lang="zh-CN" altLang="en-US" sz="1800" dirty="0"/>
              <a:t>：</a:t>
            </a:r>
            <a:r>
              <a:rPr lang="en-US" altLang="zh-CN" sz="1800" dirty="0"/>
              <a:t>ASCII</a:t>
            </a:r>
            <a:r>
              <a:rPr lang="zh-CN" altLang="en-US" sz="1800" dirty="0"/>
              <a:t>码；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</a:pPr>
            <a:r>
              <a:rPr lang="zh-CN" altLang="en-US" sz="1800" dirty="0">
                <a:solidFill>
                  <a:srgbClr val="7030A0"/>
                </a:solidFill>
              </a:rPr>
              <a:t>汉字</a:t>
            </a:r>
            <a:r>
              <a:rPr lang="zh-CN" altLang="en-US" sz="1800" dirty="0"/>
              <a:t>：国标码，存储码，输入码，输出码；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0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70713" y="1137122"/>
            <a:ext cx="8001000" cy="3521053"/>
            <a:chOff x="1143000" y="1538288"/>
            <a:chExt cx="8001000" cy="4821826"/>
          </a:xfrm>
        </p:grpSpPr>
        <p:sp>
          <p:nvSpPr>
            <p:cNvPr id="364546" name="Text Box 2"/>
            <p:cNvSpPr txBox="1">
              <a:spLocks noChangeArrowheads="1"/>
            </p:cNvSpPr>
            <p:nvPr/>
          </p:nvSpPr>
          <p:spPr bwMode="auto">
            <a:xfrm>
              <a:off x="1143000" y="2133600"/>
              <a:ext cx="8001000" cy="54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7D0C00"/>
                  </a:solidFill>
                  <a:latin typeface="Times New Roman" panose="02020603050405020304" pitchFamily="18" charset="0"/>
                </a:rPr>
                <a:t>带符号的数                        符号数字化的数 </a:t>
              </a:r>
              <a:r>
                <a:rPr lang="en-US" altLang="zh-CN" sz="2000" dirty="0">
                  <a:solidFill>
                    <a:srgbClr val="7D0C00"/>
                  </a:solidFill>
                  <a:latin typeface="Times New Roman" panose="02020603050405020304" pitchFamily="18" charset="0"/>
                </a:rPr>
                <a:t>(</a:t>
              </a:r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一串二进制数</a:t>
              </a:r>
              <a:r>
                <a:rPr lang="en-US" altLang="zh-CN" sz="2000" dirty="0">
                  <a:solidFill>
                    <a:srgbClr val="7D0C00"/>
                  </a:solidFill>
                  <a:latin typeface="Times New Roman" panose="02020603050405020304" pitchFamily="18" charset="0"/>
                </a:rPr>
                <a:t>)</a:t>
              </a:r>
              <a:endParaRPr lang="zh-CN" altLang="en-US" sz="2000" dirty="0">
                <a:solidFill>
                  <a:srgbClr val="7D0C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4547" name="Text Box 3"/>
            <p:cNvSpPr txBox="1">
              <a:spLocks noChangeArrowheads="1"/>
            </p:cNvSpPr>
            <p:nvPr/>
          </p:nvSpPr>
          <p:spPr bwMode="auto">
            <a:xfrm>
              <a:off x="1295400" y="2709863"/>
              <a:ext cx="1085810" cy="54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+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0.1011</a:t>
              </a:r>
            </a:p>
          </p:txBody>
        </p:sp>
        <p:sp>
          <p:nvSpPr>
            <p:cNvPr id="271394" name="Text Box 5"/>
            <p:cNvSpPr txBox="1">
              <a:spLocks noChangeArrowheads="1"/>
            </p:cNvSpPr>
            <p:nvPr/>
          </p:nvSpPr>
          <p:spPr bwMode="auto">
            <a:xfrm>
              <a:off x="4703763" y="2626736"/>
              <a:ext cx="1511300" cy="54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0 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  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1011</a:t>
              </a:r>
            </a:p>
          </p:txBody>
        </p:sp>
        <p:sp>
          <p:nvSpPr>
            <p:cNvPr id="271395" name="Rectangle 6"/>
            <p:cNvSpPr>
              <a:spLocks noChangeArrowheads="1"/>
            </p:cNvSpPr>
            <p:nvPr/>
          </p:nvSpPr>
          <p:spPr bwMode="auto">
            <a:xfrm>
              <a:off x="4616450" y="2708263"/>
              <a:ext cx="1431925" cy="3769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1396" name="Line 7"/>
            <p:cNvSpPr>
              <a:spLocks noChangeShapeType="1"/>
            </p:cNvSpPr>
            <p:nvPr/>
          </p:nvSpPr>
          <p:spPr bwMode="auto">
            <a:xfrm>
              <a:off x="5057775" y="2708263"/>
              <a:ext cx="0" cy="3570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1397" name="Line 8"/>
            <p:cNvSpPr>
              <a:spLocks noChangeShapeType="1"/>
            </p:cNvSpPr>
            <p:nvPr/>
          </p:nvSpPr>
          <p:spPr bwMode="auto">
            <a:xfrm>
              <a:off x="5133975" y="2708263"/>
              <a:ext cx="0" cy="3570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1398" name="Freeform 9"/>
            <p:cNvSpPr>
              <a:spLocks/>
            </p:cNvSpPr>
            <p:nvPr/>
          </p:nvSpPr>
          <p:spPr bwMode="auto">
            <a:xfrm>
              <a:off x="5133975" y="3076493"/>
              <a:ext cx="1447800" cy="198373"/>
            </a:xfrm>
            <a:custGeom>
              <a:avLst/>
              <a:gdLst>
                <a:gd name="T0" fmla="*/ 1152 w 1152"/>
                <a:gd name="T1" fmla="*/ 96 h 96"/>
                <a:gd name="T2" fmla="*/ 0 w 1152"/>
                <a:gd name="T3" fmla="*/ 96 h 96"/>
                <a:gd name="T4" fmla="*/ 0 w 1152"/>
                <a:gd name="T5" fmla="*/ 0 h 96"/>
                <a:gd name="T6" fmla="*/ 0 60000 65536"/>
                <a:gd name="T7" fmla="*/ 0 60000 65536"/>
                <a:gd name="T8" fmla="*/ 0 60000 65536"/>
                <a:gd name="T9" fmla="*/ 0 w 1152"/>
                <a:gd name="T10" fmla="*/ 0 h 96"/>
                <a:gd name="T11" fmla="*/ 1152 w 1152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96">
                  <a:moveTo>
                    <a:pt x="1152" y="96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1399" name="Text Box 10"/>
            <p:cNvSpPr txBox="1">
              <a:spLocks noChangeArrowheads="1"/>
            </p:cNvSpPr>
            <p:nvPr/>
          </p:nvSpPr>
          <p:spPr bwMode="auto">
            <a:xfrm>
              <a:off x="6673850" y="3024420"/>
              <a:ext cx="1733550" cy="400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小数点的位置</a:t>
              </a:r>
            </a:p>
          </p:txBody>
        </p:sp>
        <p:sp>
          <p:nvSpPr>
            <p:cNvPr id="364555" name="Text Box 11"/>
            <p:cNvSpPr txBox="1">
              <a:spLocks noChangeArrowheads="1"/>
            </p:cNvSpPr>
            <p:nvPr/>
          </p:nvSpPr>
          <p:spPr bwMode="auto">
            <a:xfrm>
              <a:off x="1295400" y="4630006"/>
              <a:ext cx="893450" cy="54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+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1100</a:t>
              </a:r>
            </a:p>
          </p:txBody>
        </p:sp>
        <p:sp>
          <p:nvSpPr>
            <p:cNvPr id="271388" name="Text Box 13"/>
            <p:cNvSpPr txBox="1">
              <a:spLocks noChangeArrowheads="1"/>
            </p:cNvSpPr>
            <p:nvPr/>
          </p:nvSpPr>
          <p:spPr bwMode="auto">
            <a:xfrm>
              <a:off x="4756582" y="4593649"/>
              <a:ext cx="1968500" cy="54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  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1100</a:t>
              </a:r>
            </a:p>
          </p:txBody>
        </p:sp>
        <p:sp>
          <p:nvSpPr>
            <p:cNvPr id="271389" name="Rectangle 14"/>
            <p:cNvSpPr>
              <a:spLocks noChangeArrowheads="1"/>
            </p:cNvSpPr>
            <p:nvPr/>
          </p:nvSpPr>
          <p:spPr bwMode="auto">
            <a:xfrm>
              <a:off x="4647623" y="4711213"/>
              <a:ext cx="1431925" cy="31606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1390" name="Line 15"/>
            <p:cNvSpPr>
              <a:spLocks noChangeShapeType="1"/>
            </p:cNvSpPr>
            <p:nvPr/>
          </p:nvSpPr>
          <p:spPr bwMode="auto">
            <a:xfrm>
              <a:off x="5057775" y="4711212"/>
              <a:ext cx="0" cy="2994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1391" name="Line 16"/>
            <p:cNvSpPr>
              <a:spLocks noChangeShapeType="1"/>
            </p:cNvSpPr>
            <p:nvPr/>
          </p:nvSpPr>
          <p:spPr bwMode="auto">
            <a:xfrm>
              <a:off x="5133975" y="4711212"/>
              <a:ext cx="0" cy="2994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1392" name="Freeform 17"/>
            <p:cNvSpPr>
              <a:spLocks/>
            </p:cNvSpPr>
            <p:nvPr/>
          </p:nvSpPr>
          <p:spPr bwMode="auto">
            <a:xfrm>
              <a:off x="6048375" y="5028315"/>
              <a:ext cx="533400" cy="171547"/>
            </a:xfrm>
            <a:custGeom>
              <a:avLst/>
              <a:gdLst>
                <a:gd name="T0" fmla="*/ 1152 w 1152"/>
                <a:gd name="T1" fmla="*/ 96 h 96"/>
                <a:gd name="T2" fmla="*/ 0 w 1152"/>
                <a:gd name="T3" fmla="*/ 96 h 96"/>
                <a:gd name="T4" fmla="*/ 0 w 1152"/>
                <a:gd name="T5" fmla="*/ 0 h 96"/>
                <a:gd name="T6" fmla="*/ 0 60000 65536"/>
                <a:gd name="T7" fmla="*/ 0 60000 65536"/>
                <a:gd name="T8" fmla="*/ 0 60000 65536"/>
                <a:gd name="T9" fmla="*/ 0 w 1152"/>
                <a:gd name="T10" fmla="*/ 0 h 96"/>
                <a:gd name="T11" fmla="*/ 1152 w 1152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96">
                  <a:moveTo>
                    <a:pt x="1152" y="96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1393" name="Text Box 18"/>
            <p:cNvSpPr txBox="1">
              <a:spLocks noChangeArrowheads="1"/>
            </p:cNvSpPr>
            <p:nvPr/>
          </p:nvSpPr>
          <p:spPr bwMode="auto">
            <a:xfrm>
              <a:off x="6673850" y="4976331"/>
              <a:ext cx="1733550" cy="400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小数点的位置</a:t>
              </a:r>
            </a:p>
          </p:txBody>
        </p:sp>
        <p:sp>
          <p:nvSpPr>
            <p:cNvPr id="364563" name="Text Box 19"/>
            <p:cNvSpPr txBox="1">
              <a:spLocks noChangeArrowheads="1"/>
            </p:cNvSpPr>
            <p:nvPr/>
          </p:nvSpPr>
          <p:spPr bwMode="auto">
            <a:xfrm>
              <a:off x="1295400" y="5555287"/>
              <a:ext cx="875817" cy="54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zh-CN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1100</a:t>
              </a:r>
            </a:p>
          </p:txBody>
        </p:sp>
        <p:sp>
          <p:nvSpPr>
            <p:cNvPr id="271382" name="Text Box 21"/>
            <p:cNvSpPr txBox="1">
              <a:spLocks noChangeArrowheads="1"/>
            </p:cNvSpPr>
            <p:nvPr/>
          </p:nvSpPr>
          <p:spPr bwMode="auto">
            <a:xfrm>
              <a:off x="4725410" y="5601264"/>
              <a:ext cx="1968500" cy="505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1800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    </a:t>
              </a:r>
              <a:r>
                <a:rPr lang="zh-CN" altLang="en-US" sz="1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1100</a:t>
              </a:r>
            </a:p>
          </p:txBody>
        </p:sp>
        <p:sp>
          <p:nvSpPr>
            <p:cNvPr id="271383" name="Rectangle 22"/>
            <p:cNvSpPr>
              <a:spLocks noChangeArrowheads="1"/>
            </p:cNvSpPr>
            <p:nvPr/>
          </p:nvSpPr>
          <p:spPr bwMode="auto">
            <a:xfrm>
              <a:off x="4647623" y="5702456"/>
              <a:ext cx="1431925" cy="3071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1384" name="Line 23"/>
            <p:cNvSpPr>
              <a:spLocks noChangeShapeType="1"/>
            </p:cNvSpPr>
            <p:nvPr/>
          </p:nvSpPr>
          <p:spPr bwMode="auto">
            <a:xfrm>
              <a:off x="5057775" y="5702456"/>
              <a:ext cx="0" cy="2909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1385" name="Line 24"/>
            <p:cNvSpPr>
              <a:spLocks noChangeShapeType="1"/>
            </p:cNvSpPr>
            <p:nvPr/>
          </p:nvSpPr>
          <p:spPr bwMode="auto">
            <a:xfrm>
              <a:off x="5133975" y="5702456"/>
              <a:ext cx="0" cy="2909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1386" name="Text Box 25"/>
            <p:cNvSpPr txBox="1">
              <a:spLocks noChangeArrowheads="1"/>
            </p:cNvSpPr>
            <p:nvPr/>
          </p:nvSpPr>
          <p:spPr bwMode="auto">
            <a:xfrm>
              <a:off x="6673850" y="5960064"/>
              <a:ext cx="17335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小数点的位置</a:t>
              </a:r>
            </a:p>
          </p:txBody>
        </p:sp>
        <p:sp>
          <p:nvSpPr>
            <p:cNvPr id="271387" name="Freeform 26"/>
            <p:cNvSpPr>
              <a:spLocks/>
            </p:cNvSpPr>
            <p:nvPr/>
          </p:nvSpPr>
          <p:spPr bwMode="auto">
            <a:xfrm>
              <a:off x="6048375" y="6016637"/>
              <a:ext cx="533400" cy="166687"/>
            </a:xfrm>
            <a:custGeom>
              <a:avLst/>
              <a:gdLst>
                <a:gd name="T0" fmla="*/ 1152 w 1152"/>
                <a:gd name="T1" fmla="*/ 96 h 96"/>
                <a:gd name="T2" fmla="*/ 0 w 1152"/>
                <a:gd name="T3" fmla="*/ 96 h 96"/>
                <a:gd name="T4" fmla="*/ 0 w 1152"/>
                <a:gd name="T5" fmla="*/ 0 h 96"/>
                <a:gd name="T6" fmla="*/ 0 60000 65536"/>
                <a:gd name="T7" fmla="*/ 0 60000 65536"/>
                <a:gd name="T8" fmla="*/ 0 60000 65536"/>
                <a:gd name="T9" fmla="*/ 0 w 1152"/>
                <a:gd name="T10" fmla="*/ 0 h 96"/>
                <a:gd name="T11" fmla="*/ 1152 w 1152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96">
                  <a:moveTo>
                    <a:pt x="1152" y="96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4571" name="Text Box 27"/>
            <p:cNvSpPr txBox="1">
              <a:spLocks noChangeArrowheads="1"/>
            </p:cNvSpPr>
            <p:nvPr/>
          </p:nvSpPr>
          <p:spPr bwMode="auto">
            <a:xfrm>
              <a:off x="1295400" y="3622406"/>
              <a:ext cx="1068178" cy="54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0.1011</a:t>
              </a:r>
            </a:p>
          </p:txBody>
        </p:sp>
        <p:sp>
          <p:nvSpPr>
            <p:cNvPr id="271376" name="Text Box 29"/>
            <p:cNvSpPr txBox="1">
              <a:spLocks noChangeArrowheads="1"/>
            </p:cNvSpPr>
            <p:nvPr/>
          </p:nvSpPr>
          <p:spPr bwMode="auto">
            <a:xfrm>
              <a:off x="4703763" y="3550403"/>
              <a:ext cx="1587500" cy="54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   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1011</a:t>
              </a:r>
            </a:p>
          </p:txBody>
        </p:sp>
        <p:sp>
          <p:nvSpPr>
            <p:cNvPr id="271377" name="Rectangle 30"/>
            <p:cNvSpPr>
              <a:spLocks noChangeArrowheads="1"/>
            </p:cNvSpPr>
            <p:nvPr/>
          </p:nvSpPr>
          <p:spPr bwMode="auto">
            <a:xfrm>
              <a:off x="4631171" y="3636149"/>
              <a:ext cx="1431925" cy="3972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1378" name="Line 31"/>
            <p:cNvSpPr>
              <a:spLocks noChangeShapeType="1"/>
            </p:cNvSpPr>
            <p:nvPr/>
          </p:nvSpPr>
          <p:spPr bwMode="auto">
            <a:xfrm>
              <a:off x="5057775" y="3622950"/>
              <a:ext cx="0" cy="3763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1379" name="Line 32"/>
            <p:cNvSpPr>
              <a:spLocks noChangeShapeType="1"/>
            </p:cNvSpPr>
            <p:nvPr/>
          </p:nvSpPr>
          <p:spPr bwMode="auto">
            <a:xfrm>
              <a:off x="5133975" y="3622950"/>
              <a:ext cx="0" cy="3763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1380" name="Text Box 33"/>
            <p:cNvSpPr txBox="1">
              <a:spLocks noChangeArrowheads="1"/>
            </p:cNvSpPr>
            <p:nvPr/>
          </p:nvSpPr>
          <p:spPr bwMode="auto">
            <a:xfrm>
              <a:off x="6673850" y="3956207"/>
              <a:ext cx="1733550" cy="399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小数点的位置</a:t>
              </a:r>
            </a:p>
          </p:txBody>
        </p:sp>
        <p:sp>
          <p:nvSpPr>
            <p:cNvPr id="271381" name="Freeform 34"/>
            <p:cNvSpPr>
              <a:spLocks/>
            </p:cNvSpPr>
            <p:nvPr/>
          </p:nvSpPr>
          <p:spPr bwMode="auto">
            <a:xfrm>
              <a:off x="5133975" y="4020245"/>
              <a:ext cx="1447800" cy="209103"/>
            </a:xfrm>
            <a:custGeom>
              <a:avLst/>
              <a:gdLst>
                <a:gd name="T0" fmla="*/ 1152 w 1152"/>
                <a:gd name="T1" fmla="*/ 96 h 96"/>
                <a:gd name="T2" fmla="*/ 0 w 1152"/>
                <a:gd name="T3" fmla="*/ 96 h 96"/>
                <a:gd name="T4" fmla="*/ 0 w 1152"/>
                <a:gd name="T5" fmla="*/ 0 h 96"/>
                <a:gd name="T6" fmla="*/ 0 60000 65536"/>
                <a:gd name="T7" fmla="*/ 0 60000 65536"/>
                <a:gd name="T8" fmla="*/ 0 60000 65536"/>
                <a:gd name="T9" fmla="*/ 0 w 1152"/>
                <a:gd name="T10" fmla="*/ 0 h 96"/>
                <a:gd name="T11" fmla="*/ 1152 w 1152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96">
                  <a:moveTo>
                    <a:pt x="1152" y="96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4579" name="Text Box 35"/>
            <p:cNvSpPr txBox="1">
              <a:spLocks noChangeArrowheads="1"/>
            </p:cNvSpPr>
            <p:nvPr/>
          </p:nvSpPr>
          <p:spPr bwMode="auto">
            <a:xfrm>
              <a:off x="1331913" y="1538288"/>
              <a:ext cx="43476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40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真值                                  机器数</a:t>
              </a:r>
            </a:p>
          </p:txBody>
        </p:sp>
      </p:grpSp>
      <p:sp>
        <p:nvSpPr>
          <p:cNvPr id="271373" name="Text Box 37"/>
          <p:cNvSpPr txBox="1">
            <a:spLocks noChangeArrowheads="1"/>
          </p:cNvSpPr>
          <p:nvPr/>
        </p:nvSpPr>
        <p:spPr bwMode="auto">
          <a:xfrm>
            <a:off x="401518" y="314325"/>
            <a:ext cx="41537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1A93C8"/>
                </a:solidFill>
                <a:sym typeface="Arial" panose="020B0604020202020204" pitchFamily="34" charset="0"/>
              </a:rPr>
              <a:t>1.有符号数</a:t>
            </a:r>
            <a:r>
              <a:rPr lang="zh-CN" altLang="en-US" sz="2800" dirty="0">
                <a:solidFill>
                  <a:srgbClr val="FF0000"/>
                </a:solidFill>
                <a:sym typeface="Arial" panose="020B0604020202020204" pitchFamily="34" charset="0"/>
              </a:rPr>
              <a:t>真值</a:t>
            </a:r>
            <a:r>
              <a:rPr lang="zh-CN" altLang="en-US" sz="2800" dirty="0">
                <a:solidFill>
                  <a:srgbClr val="1A93C8"/>
                </a:solidFill>
                <a:sym typeface="Arial" panose="020B0604020202020204" pitchFamily="34" charset="0"/>
              </a:rPr>
              <a:t>与</a:t>
            </a:r>
            <a:r>
              <a:rPr lang="zh-CN" altLang="en-US" sz="2800" dirty="0">
                <a:solidFill>
                  <a:srgbClr val="FF0000"/>
                </a:solidFill>
                <a:sym typeface="Arial" panose="020B0604020202020204" pitchFamily="34" charset="0"/>
              </a:rPr>
              <a:t>机器数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0713" y="5105016"/>
            <a:ext cx="849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如何约定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？ 如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语言中使用变量前需要定义其数据类型，如</a:t>
            </a:r>
            <a:r>
              <a:rPr lang="en-US" altLang="zh-CN" dirty="0" err="1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int,long,float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sym typeface="宋体" panose="02010600030101010101" pitchFamily="2" charset="-122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3334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机器数常见的三种编码方式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992450"/>
            <a:ext cx="8089900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/>
              <a:t>原码（</a:t>
            </a:r>
            <a:r>
              <a:rPr lang="en-US" altLang="zh-CN" sz="1800" b="1" dirty="0"/>
              <a:t>true form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971550" lvl="1">
              <a:lnSpc>
                <a:spcPct val="100000"/>
              </a:lnSpc>
              <a:spcBef>
                <a:spcPts val="300"/>
              </a:spcBef>
            </a:pPr>
            <a:r>
              <a:rPr lang="zh-CN" altLang="en-US" sz="1600" dirty="0"/>
              <a:t>机器保存一个数时（机器数）， </a:t>
            </a:r>
            <a:r>
              <a:rPr lang="en-US" altLang="zh-CN" sz="1600" dirty="0">
                <a:solidFill>
                  <a:srgbClr val="C00000"/>
                </a:solidFill>
              </a:rPr>
              <a:t>+</a:t>
            </a:r>
            <a:r>
              <a:rPr lang="zh-CN" altLang="en-US" sz="1600" dirty="0"/>
              <a:t>号编码为</a:t>
            </a:r>
            <a:r>
              <a:rPr lang="en-US" altLang="zh-CN" sz="1600" dirty="0">
                <a:solidFill>
                  <a:srgbClr val="C00000"/>
                </a:solidFill>
              </a:rPr>
              <a:t>0</a:t>
            </a:r>
            <a:r>
              <a:rPr lang="zh-CN" altLang="en-US" sz="1600" dirty="0"/>
              <a:t>，</a:t>
            </a:r>
            <a:r>
              <a:rPr lang="en-US" altLang="zh-CN" sz="1600" dirty="0">
                <a:solidFill>
                  <a:srgbClr val="C00000"/>
                </a:solidFill>
              </a:rPr>
              <a:t>-</a:t>
            </a:r>
            <a:r>
              <a:rPr lang="zh-CN" altLang="en-US" sz="1600" dirty="0"/>
              <a:t>号编码为</a:t>
            </a:r>
            <a:r>
              <a:rPr lang="en-US" altLang="zh-CN" sz="1600" dirty="0">
                <a:solidFill>
                  <a:srgbClr val="C00000"/>
                </a:solidFill>
              </a:rPr>
              <a:t>1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300"/>
              </a:spcBef>
            </a:pPr>
            <a:r>
              <a:rPr lang="zh-CN" altLang="en-US" sz="1600" dirty="0"/>
              <a:t>数值部分：将一个数的</a:t>
            </a:r>
            <a:r>
              <a:rPr lang="zh-CN" altLang="en-US" sz="1600" dirty="0">
                <a:solidFill>
                  <a:srgbClr val="0000CC"/>
                </a:solidFill>
              </a:rPr>
              <a:t>绝对值</a:t>
            </a:r>
            <a:r>
              <a:rPr lang="zh-CN" altLang="en-US" sz="1600" dirty="0"/>
              <a:t>转换成二进制；</a:t>
            </a:r>
            <a:endParaRPr lang="en-US" altLang="zh-CN" sz="1600" dirty="0"/>
          </a:p>
          <a:p>
            <a:pPr marL="342900" indent="-34290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/>
              <a:t>反码</a:t>
            </a:r>
            <a:r>
              <a:rPr kumimoji="1" lang="zh-CN" altLang="en-US" sz="1800" b="1" dirty="0"/>
              <a:t>（</a:t>
            </a:r>
            <a:r>
              <a:rPr kumimoji="1" lang="en-US" altLang="zh-CN" sz="1800" b="1" dirty="0"/>
              <a:t>1’s complement</a:t>
            </a:r>
            <a:r>
              <a:rPr kumimoji="1" lang="zh-CN" altLang="en-US" sz="1800" b="1" dirty="0"/>
              <a:t>）</a:t>
            </a:r>
            <a:endParaRPr lang="en-US" altLang="zh-CN" sz="1800" b="1" dirty="0"/>
          </a:p>
          <a:p>
            <a:pPr marL="971550" lvl="1">
              <a:lnSpc>
                <a:spcPct val="100000"/>
              </a:lnSpc>
              <a:spcBef>
                <a:spcPts val="300"/>
              </a:spcBef>
            </a:pPr>
            <a:r>
              <a:rPr lang="en-US" altLang="zh-CN" sz="1600" dirty="0">
                <a:solidFill>
                  <a:srgbClr val="0000CC"/>
                </a:solidFill>
              </a:rPr>
              <a:t>+</a:t>
            </a:r>
            <a:r>
              <a:rPr lang="zh-CN" altLang="en-US" sz="1600" dirty="0"/>
              <a:t>号编码为</a:t>
            </a:r>
            <a:r>
              <a:rPr lang="en-US" altLang="zh-CN" sz="1600" dirty="0">
                <a:solidFill>
                  <a:srgbClr val="C00000"/>
                </a:solidFill>
              </a:rPr>
              <a:t>0</a:t>
            </a:r>
            <a:r>
              <a:rPr lang="zh-CN" altLang="en-US" sz="1600" dirty="0"/>
              <a:t>，</a:t>
            </a:r>
            <a:r>
              <a:rPr lang="en-US" altLang="zh-CN" sz="1600" dirty="0">
                <a:solidFill>
                  <a:srgbClr val="C00000"/>
                </a:solidFill>
              </a:rPr>
              <a:t>-</a:t>
            </a:r>
            <a:r>
              <a:rPr lang="zh-CN" altLang="en-US" sz="1600" dirty="0"/>
              <a:t>号编码为</a:t>
            </a:r>
            <a:r>
              <a:rPr lang="en-US" altLang="zh-CN" sz="1600" dirty="0">
                <a:solidFill>
                  <a:srgbClr val="C00000"/>
                </a:solidFill>
              </a:rPr>
              <a:t>1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300"/>
              </a:spcBef>
            </a:pPr>
            <a:r>
              <a:rPr lang="zh-CN" altLang="en-US" sz="1600" dirty="0"/>
              <a:t>对于</a:t>
            </a:r>
            <a:r>
              <a:rPr lang="zh-CN" altLang="en-US" sz="1600" dirty="0">
                <a:solidFill>
                  <a:srgbClr val="0000CC"/>
                </a:solidFill>
              </a:rPr>
              <a:t>正数</a:t>
            </a:r>
            <a:r>
              <a:rPr lang="zh-CN" altLang="en-US" sz="1600" dirty="0"/>
              <a:t>，编码方式同原码；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300"/>
              </a:spcBef>
            </a:pPr>
            <a:r>
              <a:rPr lang="zh-CN" altLang="en-US" sz="1600" dirty="0"/>
              <a:t>对于</a:t>
            </a:r>
            <a:r>
              <a:rPr lang="zh-CN" altLang="en-US" sz="1600" dirty="0">
                <a:solidFill>
                  <a:srgbClr val="0000CC"/>
                </a:solidFill>
              </a:rPr>
              <a:t>负数</a:t>
            </a:r>
            <a:r>
              <a:rPr lang="zh-CN" altLang="en-US" sz="1600" dirty="0"/>
              <a:t>，将该数对应的原码形式按位变反；</a:t>
            </a:r>
            <a:endParaRPr lang="en-US" altLang="zh-CN" sz="1600" dirty="0"/>
          </a:p>
          <a:p>
            <a:pPr marL="342900" indent="-34290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/>
              <a:t>补码</a:t>
            </a:r>
            <a:r>
              <a:rPr kumimoji="1" lang="zh-CN" altLang="en-US" sz="1800" b="1" dirty="0"/>
              <a:t>（</a:t>
            </a:r>
            <a:r>
              <a:rPr kumimoji="1" lang="en-US" altLang="zh-CN" sz="1800" b="1" dirty="0"/>
              <a:t>2’s complement</a:t>
            </a:r>
            <a:r>
              <a:rPr kumimoji="1" lang="zh-CN" altLang="en-US" sz="1800" b="1" dirty="0"/>
              <a:t>）</a:t>
            </a:r>
            <a:endParaRPr kumimoji="1" lang="en-US" altLang="zh-CN" sz="1800" b="1" dirty="0"/>
          </a:p>
          <a:p>
            <a:pPr marL="971550" lvl="1">
              <a:lnSpc>
                <a:spcPct val="100000"/>
              </a:lnSpc>
              <a:spcBef>
                <a:spcPts val="300"/>
              </a:spcBef>
            </a:pPr>
            <a:r>
              <a:rPr lang="en-US" altLang="zh-CN" sz="1600" dirty="0">
                <a:solidFill>
                  <a:srgbClr val="0000CC"/>
                </a:solidFill>
              </a:rPr>
              <a:t>+</a:t>
            </a:r>
            <a:r>
              <a:rPr lang="zh-CN" altLang="en-US" sz="1600" dirty="0"/>
              <a:t>号编码为</a:t>
            </a:r>
            <a:r>
              <a:rPr lang="en-US" altLang="zh-CN" sz="1600" dirty="0">
                <a:solidFill>
                  <a:srgbClr val="C00000"/>
                </a:solidFill>
              </a:rPr>
              <a:t>0</a:t>
            </a:r>
            <a:r>
              <a:rPr lang="zh-CN" altLang="en-US" sz="1600" dirty="0"/>
              <a:t>，</a:t>
            </a:r>
            <a:r>
              <a:rPr lang="en-US" altLang="zh-CN" sz="1600" dirty="0">
                <a:solidFill>
                  <a:srgbClr val="C00000"/>
                </a:solidFill>
              </a:rPr>
              <a:t>-</a:t>
            </a:r>
            <a:r>
              <a:rPr lang="zh-CN" altLang="en-US" sz="1600" dirty="0"/>
              <a:t>号编码为</a:t>
            </a:r>
            <a:r>
              <a:rPr lang="en-US" altLang="zh-CN" sz="1600" dirty="0">
                <a:solidFill>
                  <a:srgbClr val="C00000"/>
                </a:solidFill>
              </a:rPr>
              <a:t>1</a:t>
            </a:r>
            <a:r>
              <a:rPr lang="zh-CN" altLang="en-US" sz="1600" dirty="0"/>
              <a:t>；</a:t>
            </a:r>
            <a:endParaRPr kumimoji="1" lang="en-US" altLang="zh-CN" sz="1600" dirty="0"/>
          </a:p>
          <a:p>
            <a:pPr marL="971550" lvl="1">
              <a:lnSpc>
                <a:spcPct val="100000"/>
              </a:lnSpc>
              <a:spcBef>
                <a:spcPts val="300"/>
              </a:spcBef>
            </a:pPr>
            <a:r>
              <a:rPr lang="zh-CN" altLang="en-US" sz="1600" dirty="0"/>
              <a:t>对于</a:t>
            </a:r>
            <a:r>
              <a:rPr lang="zh-CN" altLang="en-US" sz="1600" dirty="0">
                <a:solidFill>
                  <a:srgbClr val="0000CC"/>
                </a:solidFill>
              </a:rPr>
              <a:t>正数</a:t>
            </a:r>
            <a:r>
              <a:rPr lang="zh-CN" altLang="en-US" sz="1600" dirty="0"/>
              <a:t>，编码方式同原码；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300"/>
              </a:spcBef>
            </a:pPr>
            <a:r>
              <a:rPr lang="zh-CN" altLang="en-US" sz="1600" dirty="0"/>
              <a:t>对于</a:t>
            </a:r>
            <a:r>
              <a:rPr lang="zh-CN" altLang="en-US" sz="1600" dirty="0">
                <a:solidFill>
                  <a:srgbClr val="0000CC"/>
                </a:solidFill>
              </a:rPr>
              <a:t>负数</a:t>
            </a:r>
            <a:r>
              <a:rPr lang="zh-CN" altLang="en-US" sz="1600" dirty="0"/>
              <a:t>，将该数对应的原码形式按位变反，末位加</a:t>
            </a:r>
            <a:r>
              <a:rPr lang="en-US" altLang="zh-CN" sz="1600" dirty="0"/>
              <a:t>1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342900" indent="-34290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/>
              <a:t>移码（增码）（只对整数编码）</a:t>
            </a:r>
            <a:endParaRPr lang="en-US" altLang="zh-CN" sz="1800" b="1" dirty="0"/>
          </a:p>
          <a:p>
            <a:pPr marL="971550" lvl="1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 dirty="0">
                <a:solidFill>
                  <a:srgbClr val="0000CC"/>
                </a:solidFill>
              </a:rPr>
              <a:t>+</a:t>
            </a:r>
            <a:r>
              <a:rPr lang="zh-CN" altLang="en-US" sz="1400" dirty="0"/>
              <a:t>号编码为</a:t>
            </a:r>
            <a:r>
              <a:rPr lang="en-US" altLang="zh-CN" sz="1400" dirty="0">
                <a:solidFill>
                  <a:srgbClr val="C00000"/>
                </a:solidFill>
              </a:rPr>
              <a:t>1</a:t>
            </a:r>
            <a:r>
              <a:rPr lang="zh-CN" altLang="en-US" sz="1400" dirty="0"/>
              <a:t>，</a:t>
            </a:r>
            <a:r>
              <a:rPr lang="en-US" altLang="zh-CN" sz="1400" dirty="0">
                <a:solidFill>
                  <a:srgbClr val="C00000"/>
                </a:solidFill>
              </a:rPr>
              <a:t>-</a:t>
            </a:r>
            <a:r>
              <a:rPr lang="zh-CN" altLang="en-US" sz="1400" dirty="0"/>
              <a:t>号编码为</a:t>
            </a:r>
            <a:r>
              <a:rPr lang="en-US" altLang="zh-CN" sz="1400" dirty="0">
                <a:solidFill>
                  <a:srgbClr val="C00000"/>
                </a:solidFill>
              </a:rPr>
              <a:t>0</a:t>
            </a:r>
            <a:r>
              <a:rPr lang="zh-CN" altLang="en-US" sz="1400" dirty="0"/>
              <a:t>；</a:t>
            </a:r>
            <a:endParaRPr lang="en-US" altLang="zh-CN" sz="1400" dirty="0"/>
          </a:p>
          <a:p>
            <a:pPr marL="971550" lvl="1">
              <a:lnSpc>
                <a:spcPct val="100000"/>
              </a:lnSpc>
              <a:spcBef>
                <a:spcPts val="300"/>
              </a:spcBef>
            </a:pPr>
            <a:r>
              <a:rPr kumimoji="1" lang="zh-CN" altLang="en-US" sz="1400" b="1" dirty="0"/>
              <a:t>与补码的区别：符号位相反；</a:t>
            </a:r>
            <a:endParaRPr kumimoji="1" lang="en-US" altLang="zh-CN" sz="1400" b="1" dirty="0"/>
          </a:p>
          <a:p>
            <a:pPr marL="342900" indent="-34290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对于</a:t>
            </a:r>
            <a:r>
              <a:rPr lang="zh-CN" altLang="en-US" sz="1800" dirty="0">
                <a:solidFill>
                  <a:srgbClr val="7030A0"/>
                </a:solidFill>
              </a:rPr>
              <a:t>整数</a:t>
            </a:r>
            <a:r>
              <a:rPr lang="zh-CN" altLang="en-US" sz="1800" dirty="0"/>
              <a:t>，符号位（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）放到数的最高位；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对于</a:t>
            </a:r>
            <a:r>
              <a:rPr lang="zh-CN" altLang="en-US" sz="1800" dirty="0">
                <a:solidFill>
                  <a:srgbClr val="7030A0"/>
                </a:solidFill>
              </a:rPr>
              <a:t>小数</a:t>
            </a:r>
            <a:r>
              <a:rPr lang="zh-CN" altLang="en-US" sz="1800" dirty="0"/>
              <a:t>，符号位（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）放到数的小数点的前面</a:t>
            </a:r>
            <a:r>
              <a:rPr lang="zh-CN" altLang="en-US" sz="1800" dirty="0" smtClean="0"/>
              <a:t>；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</a:rPr>
              <a:t>小数点不对其进行编码，采用约定位置的方式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000CC"/>
                </a:solidFill>
              </a:rPr>
              <a:t>思考：原码比较直观，为什么还要采用其它的编码？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8162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ext Box 2"/>
          <p:cNvSpPr txBox="1">
            <a:spLocks noChangeArrowheads="1"/>
          </p:cNvSpPr>
          <p:nvPr/>
        </p:nvSpPr>
        <p:spPr bwMode="auto">
          <a:xfrm>
            <a:off x="497514" y="228600"/>
            <a:ext cx="67619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  2. </a:t>
            </a:r>
            <a:r>
              <a:rPr lang="zh-CN" altLang="en-US" sz="2800" b="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原码表示法（</a:t>
            </a:r>
            <a:r>
              <a:rPr lang="en-US" altLang="zh-CN" sz="2800" b="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true form</a:t>
            </a:r>
            <a:r>
              <a:rPr lang="zh-CN" altLang="en-US" sz="2800" b="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679939" name="Text Box 3"/>
          <p:cNvSpPr txBox="1">
            <a:spLocks noChangeArrowheads="1"/>
          </p:cNvSpPr>
          <p:nvPr/>
        </p:nvSpPr>
        <p:spPr bwMode="auto">
          <a:xfrm>
            <a:off x="1135775" y="5888038"/>
            <a:ext cx="39937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solidFill>
                  <a:srgbClr val="050705"/>
                </a:solidFill>
                <a:latin typeface="Times New Roman" panose="02020603050405020304" pitchFamily="18" charset="0"/>
              </a:rPr>
              <a:t>原码又称为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带符号的绝对值表示</a:t>
            </a:r>
          </a:p>
        </p:txBody>
      </p:sp>
      <p:sp>
        <p:nvSpPr>
          <p:cNvPr id="679940" name="Text Box 4"/>
          <p:cNvSpPr txBox="1">
            <a:spLocks noChangeArrowheads="1"/>
          </p:cNvSpPr>
          <p:nvPr/>
        </p:nvSpPr>
        <p:spPr bwMode="auto">
          <a:xfrm>
            <a:off x="712788" y="914400"/>
            <a:ext cx="3173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 dirty="0">
                <a:solidFill>
                  <a:srgbClr val="1A93C8"/>
                </a:solidFill>
                <a:latin typeface="+mn-lt"/>
                <a:ea typeface="+mn-ea"/>
                <a:sym typeface="Arial" panose="020B0604020202020204" pitchFamily="34" charset="0"/>
              </a:rPr>
              <a:t>(1) 定义</a:t>
            </a:r>
          </a:p>
        </p:txBody>
      </p:sp>
      <p:sp>
        <p:nvSpPr>
          <p:cNvPr id="679941" name="Text Box 5"/>
          <p:cNvSpPr txBox="1">
            <a:spLocks noChangeArrowheads="1"/>
          </p:cNvSpPr>
          <p:nvPr/>
        </p:nvSpPr>
        <p:spPr bwMode="auto">
          <a:xfrm>
            <a:off x="1235075" y="1528763"/>
            <a:ext cx="10890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整数 </a:t>
            </a:r>
          </a:p>
        </p:txBody>
      </p:sp>
      <p:sp>
        <p:nvSpPr>
          <p:cNvPr id="679942" name="Text Box 6"/>
          <p:cNvSpPr txBox="1">
            <a:spLocks noChangeArrowheads="1"/>
          </p:cNvSpPr>
          <p:nvPr/>
        </p:nvSpPr>
        <p:spPr bwMode="auto">
          <a:xfrm>
            <a:off x="2155128" y="2269548"/>
            <a:ext cx="53925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其中</a:t>
            </a:r>
            <a:r>
              <a:rPr lang="zh-CN" altLang="en-US" sz="2000" i="1" dirty="0">
                <a:solidFill>
                  <a:srgbClr val="0066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为真值，</a:t>
            </a:r>
            <a:r>
              <a:rPr lang="en-US" altLang="zh-CN" sz="2000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为整数数值位的位数</a:t>
            </a:r>
            <a:endParaRPr lang="en-US" altLang="zh-CN" sz="2000" u="sng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9944" name="Text Box 8"/>
          <p:cNvSpPr txBox="1">
            <a:spLocks noChangeArrowheads="1"/>
          </p:cNvSpPr>
          <p:nvPr/>
        </p:nvSpPr>
        <p:spPr bwMode="auto">
          <a:xfrm>
            <a:off x="914400" y="4168775"/>
            <a:ext cx="442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如</a:t>
            </a:r>
          </a:p>
        </p:txBody>
      </p:sp>
      <p:sp>
        <p:nvSpPr>
          <p:cNvPr id="679945" name="Text Box 9"/>
          <p:cNvSpPr txBox="1">
            <a:spLocks noChangeArrowheads="1"/>
          </p:cNvSpPr>
          <p:nvPr/>
        </p:nvSpPr>
        <p:spPr bwMode="auto">
          <a:xfrm>
            <a:off x="1598613" y="4221163"/>
            <a:ext cx="121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000" i="1" dirty="0">
                <a:latin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</a:rPr>
              <a:t> = 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+1110</a:t>
            </a:r>
          </a:p>
        </p:txBody>
      </p:sp>
      <p:sp>
        <p:nvSpPr>
          <p:cNvPr id="679946" name="Text Box 10"/>
          <p:cNvSpPr txBox="1">
            <a:spLocks noChangeArrowheads="1"/>
          </p:cNvSpPr>
          <p:nvPr/>
        </p:nvSpPr>
        <p:spPr bwMode="auto">
          <a:xfrm>
            <a:off x="3810000" y="4221163"/>
            <a:ext cx="33701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i="1" dirty="0">
                <a:latin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latin typeface="Times New Roman" panose="02020603050405020304" pitchFamily="18" charset="0"/>
              </a:rPr>
              <a:t>原 </a:t>
            </a:r>
            <a:r>
              <a:rPr lang="zh-CN" altLang="en-US" sz="2000" dirty="0">
                <a:latin typeface="Times New Roman" panose="02020603050405020304" pitchFamily="18" charset="0"/>
              </a:rPr>
              <a:t>=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0 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, 1110  （或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1110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）  </a:t>
            </a:r>
          </a:p>
        </p:txBody>
      </p:sp>
      <p:sp>
        <p:nvSpPr>
          <p:cNvPr id="679947" name="Text Box 11"/>
          <p:cNvSpPr txBox="1">
            <a:spLocks noChangeArrowheads="1"/>
          </p:cNvSpPr>
          <p:nvPr/>
        </p:nvSpPr>
        <p:spPr bwMode="auto">
          <a:xfrm>
            <a:off x="3810000" y="5287963"/>
            <a:ext cx="52447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i="1" dirty="0">
                <a:latin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latin typeface="Times New Roman" panose="02020603050405020304" pitchFamily="18" charset="0"/>
              </a:rPr>
              <a:t>原 </a:t>
            </a:r>
            <a:r>
              <a:rPr lang="zh-CN" altLang="en-US" sz="2000" dirty="0">
                <a:latin typeface="Times New Roman" panose="02020603050405020304" pitchFamily="18" charset="0"/>
              </a:rPr>
              <a:t>= 2</a:t>
            </a:r>
            <a:r>
              <a:rPr lang="zh-CN" altLang="en-US" sz="2000" baseline="30000" dirty="0">
                <a:latin typeface="Times New Roman" panose="02020603050405020304" pitchFamily="18" charset="0"/>
              </a:rPr>
              <a:t>4 </a:t>
            </a:r>
            <a:r>
              <a:rPr lang="zh-CN" altLang="en-US" sz="2000" dirty="0">
                <a:latin typeface="Times New Roman" panose="02020603050405020304" pitchFamily="18" charset="0"/>
              </a:rPr>
              <a:t>+ 1110 =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, 1110 （或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1110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） 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98614" y="5287963"/>
            <a:ext cx="1263650" cy="400050"/>
            <a:chOff x="960" y="3744"/>
            <a:chExt cx="796" cy="252"/>
          </a:xfrm>
        </p:grpSpPr>
        <p:sp>
          <p:nvSpPr>
            <p:cNvPr id="272411" name="Text Box 13"/>
            <p:cNvSpPr txBox="1">
              <a:spLocks noChangeArrowheads="1"/>
            </p:cNvSpPr>
            <p:nvPr/>
          </p:nvSpPr>
          <p:spPr bwMode="auto">
            <a:xfrm>
              <a:off x="960" y="3744"/>
              <a:ext cx="7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sz="2000" i="1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 =    </a:t>
              </a:r>
              <a:r>
                <a:rPr lang="en-US" altLang="zh-CN" sz="200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1110</a:t>
              </a:r>
            </a:p>
          </p:txBody>
        </p:sp>
        <p:sp>
          <p:nvSpPr>
            <p:cNvPr id="272412" name="Line 14"/>
            <p:cNvSpPr>
              <a:spLocks noChangeShapeType="1"/>
            </p:cNvSpPr>
            <p:nvPr/>
          </p:nvSpPr>
          <p:spPr bwMode="auto">
            <a:xfrm>
              <a:off x="1300" y="3864"/>
              <a:ext cx="96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168524" y="1209360"/>
            <a:ext cx="6543674" cy="933450"/>
            <a:chOff x="1249" y="1075"/>
            <a:chExt cx="4122" cy="588"/>
          </a:xfrm>
        </p:grpSpPr>
        <p:sp>
          <p:nvSpPr>
            <p:cNvPr id="272405" name="Text Box 16"/>
            <p:cNvSpPr txBox="1">
              <a:spLocks noChangeArrowheads="1"/>
            </p:cNvSpPr>
            <p:nvPr/>
          </p:nvSpPr>
          <p:spPr bwMode="auto">
            <a:xfrm>
              <a:off x="1249" y="1249"/>
              <a:ext cx="58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</a:rPr>
                <a:t>[</a:t>
              </a:r>
              <a:r>
                <a:rPr lang="en-US" altLang="zh-CN" sz="2000" i="1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latin typeface="Times New Roman" panose="02020603050405020304" pitchFamily="18" charset="0"/>
                </a:rPr>
                <a:t>原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 = </a:t>
              </a:r>
            </a:p>
          </p:txBody>
        </p:sp>
        <p:sp>
          <p:nvSpPr>
            <p:cNvPr id="272406" name="Text Box 17"/>
            <p:cNvSpPr txBox="1">
              <a:spLocks noChangeArrowheads="1"/>
            </p:cNvSpPr>
            <p:nvPr/>
          </p:nvSpPr>
          <p:spPr bwMode="auto">
            <a:xfrm>
              <a:off x="2074" y="1075"/>
              <a:ext cx="329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latin typeface="Times New Roman" panose="02020603050405020304" pitchFamily="18" charset="0"/>
                </a:rPr>
                <a:t>0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,</a:t>
              </a:r>
              <a:r>
                <a:rPr lang="en-US" altLang="zh-CN" sz="2000" i="1" dirty="0" smtClean="0"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       2</a:t>
              </a:r>
              <a:r>
                <a:rPr lang="en-US" altLang="zh-CN" sz="2000" i="1" baseline="40000" dirty="0" smtClean="0">
                  <a:latin typeface="Times New Roman" panose="02020603050405020304" pitchFamily="18" charset="0"/>
                </a:rPr>
                <a:t>n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 ＞ </a:t>
              </a:r>
              <a:r>
                <a:rPr lang="en-US" altLang="zh-CN" sz="2000" i="1" dirty="0" smtClean="0"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 ≥  0          </a:t>
              </a:r>
              <a:r>
                <a:rPr lang="zh-CN" altLang="en-US" sz="2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即：</a:t>
              </a:r>
              <a:r>
                <a:rPr lang="en-US" altLang="zh-CN" sz="2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 2</a:t>
              </a:r>
              <a:r>
                <a:rPr lang="en-US" altLang="zh-CN" sz="2000" baseline="30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2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-1 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≥</a:t>
              </a:r>
              <a:r>
                <a:rPr lang="en-US" altLang="zh-CN" sz="2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  x  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≥ </a:t>
              </a:r>
              <a:r>
                <a:rPr lang="en-US" altLang="zh-CN" sz="2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000" b="0" dirty="0" smtClean="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</a:pP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272407" name="Text Box 18"/>
            <p:cNvSpPr txBox="1">
              <a:spLocks noChangeArrowheads="1"/>
            </p:cNvSpPr>
            <p:nvPr/>
          </p:nvSpPr>
          <p:spPr bwMode="auto">
            <a:xfrm>
              <a:off x="2084" y="1411"/>
              <a:ext cx="318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latin typeface="Times New Roman" panose="02020603050405020304" pitchFamily="18" charset="0"/>
                </a:rPr>
                <a:t>2</a:t>
              </a:r>
              <a:r>
                <a:rPr lang="en-US" altLang="zh-CN" sz="2000" i="1" baseline="40000" dirty="0" smtClean="0">
                  <a:latin typeface="Times New Roman" panose="02020603050405020304" pitchFamily="18" charset="0"/>
                </a:rPr>
                <a:t>n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   </a:t>
              </a:r>
              <a:r>
                <a:rPr lang="en-US" altLang="zh-CN" sz="2000" i="1" dirty="0" smtClean="0"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    0  ≥ </a:t>
              </a:r>
              <a:r>
                <a:rPr lang="en-US" altLang="zh-CN" sz="2000" i="1" dirty="0" smtClean="0"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＞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   2</a:t>
              </a:r>
              <a:r>
                <a:rPr lang="en-US" altLang="zh-CN" sz="2000" i="1" baseline="40000" dirty="0" smtClean="0">
                  <a:latin typeface="Times New Roman" panose="02020603050405020304" pitchFamily="18" charset="0"/>
                </a:rPr>
                <a:t>n</a:t>
              </a:r>
              <a:r>
                <a:rPr lang="en-US" altLang="zh-CN" sz="2000" i="1" dirty="0" smtClean="0">
                  <a:latin typeface="Times New Roman" panose="02020603050405020304" pitchFamily="18" charset="0"/>
                </a:rPr>
                <a:t>       </a:t>
              </a:r>
              <a:r>
                <a:rPr lang="zh-CN" altLang="en-US" sz="2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即：</a:t>
              </a:r>
              <a:r>
                <a:rPr lang="en-US" altLang="zh-CN" sz="2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≥</a:t>
              </a:r>
              <a:r>
                <a:rPr lang="en-US" altLang="zh-CN" sz="2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 x 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≥ </a:t>
              </a:r>
              <a:r>
                <a:rPr lang="en-US" altLang="zh-CN" sz="2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-(2</a:t>
              </a:r>
              <a:r>
                <a:rPr lang="en-US" altLang="zh-CN" sz="2000" baseline="30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2000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-1</a:t>
              </a:r>
              <a:r>
                <a:rPr lang="en-US" altLang="zh-CN" sz="2000" b="0" dirty="0" smtClean="0">
                  <a:latin typeface="Times New Roman" panose="02020603050405020304" pitchFamily="18" charset="0"/>
                </a:rPr>
                <a:t>)</a:t>
              </a:r>
              <a:endParaRPr lang="en-US" altLang="zh-CN" sz="2000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272408" name="AutoShape 19"/>
            <p:cNvSpPr>
              <a:spLocks/>
            </p:cNvSpPr>
            <p:nvPr/>
          </p:nvSpPr>
          <p:spPr bwMode="auto">
            <a:xfrm>
              <a:off x="1940" y="1173"/>
              <a:ext cx="103" cy="395"/>
            </a:xfrm>
            <a:prstGeom prst="leftBrace">
              <a:avLst>
                <a:gd name="adj1" fmla="val 46926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/>
            </a:p>
          </p:txBody>
        </p:sp>
        <p:sp>
          <p:nvSpPr>
            <p:cNvPr id="272409" name="Line 20"/>
            <p:cNvSpPr>
              <a:spLocks noChangeShapeType="1"/>
            </p:cNvSpPr>
            <p:nvPr/>
          </p:nvSpPr>
          <p:spPr bwMode="auto">
            <a:xfrm>
              <a:off x="3224" y="154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  <p:sp>
          <p:nvSpPr>
            <p:cNvPr id="272410" name="Line 21"/>
            <p:cNvSpPr>
              <a:spLocks noChangeShapeType="1"/>
            </p:cNvSpPr>
            <p:nvPr/>
          </p:nvSpPr>
          <p:spPr bwMode="auto">
            <a:xfrm>
              <a:off x="2288" y="155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sp>
        <p:nvSpPr>
          <p:cNvPr id="679958" name="Freeform 22"/>
          <p:cNvSpPr>
            <a:spLocks/>
          </p:cNvSpPr>
          <p:nvPr/>
        </p:nvSpPr>
        <p:spPr bwMode="auto">
          <a:xfrm>
            <a:off x="2160318" y="3992563"/>
            <a:ext cx="2534345" cy="304800"/>
          </a:xfrm>
          <a:custGeom>
            <a:avLst/>
            <a:gdLst>
              <a:gd name="T0" fmla="*/ 0 w 1646"/>
              <a:gd name="T1" fmla="*/ 192 h 192"/>
              <a:gd name="T2" fmla="*/ 0 w 1646"/>
              <a:gd name="T3" fmla="*/ 0 h 192"/>
              <a:gd name="T4" fmla="*/ 1646 w 1646"/>
              <a:gd name="T5" fmla="*/ 1 h 192"/>
              <a:gd name="T6" fmla="*/ 1646 w 1646"/>
              <a:gd name="T7" fmla="*/ 172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646"/>
              <a:gd name="T13" fmla="*/ 0 h 192"/>
              <a:gd name="T14" fmla="*/ 1646 w 164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46" h="192">
                <a:moveTo>
                  <a:pt x="0" y="192"/>
                </a:moveTo>
                <a:lnTo>
                  <a:pt x="0" y="0"/>
                </a:lnTo>
                <a:lnTo>
                  <a:pt x="1646" y="1"/>
                </a:lnTo>
                <a:lnTo>
                  <a:pt x="1646" y="172"/>
                </a:lnTo>
              </a:path>
            </a:pathLst>
          </a:custGeom>
          <a:noFill/>
          <a:ln w="38100">
            <a:solidFill>
              <a:schemeClr val="folHlink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>
              <a:solidFill>
                <a:srgbClr val="006600"/>
              </a:solidFill>
            </a:endParaRPr>
          </a:p>
        </p:txBody>
      </p:sp>
      <p:sp>
        <p:nvSpPr>
          <p:cNvPr id="679959" name="Freeform 23"/>
          <p:cNvSpPr>
            <a:spLocks/>
          </p:cNvSpPr>
          <p:nvPr/>
        </p:nvSpPr>
        <p:spPr bwMode="auto">
          <a:xfrm>
            <a:off x="2230439" y="5087938"/>
            <a:ext cx="3629025" cy="276225"/>
          </a:xfrm>
          <a:custGeom>
            <a:avLst/>
            <a:gdLst>
              <a:gd name="T0" fmla="*/ 3 w 2547"/>
              <a:gd name="T1" fmla="*/ 174 h 174"/>
              <a:gd name="T2" fmla="*/ 0 w 2547"/>
              <a:gd name="T3" fmla="*/ 0 h 174"/>
              <a:gd name="T4" fmla="*/ 2547 w 2547"/>
              <a:gd name="T5" fmla="*/ 2 h 174"/>
              <a:gd name="T6" fmla="*/ 2547 w 2547"/>
              <a:gd name="T7" fmla="*/ 162 h 174"/>
              <a:gd name="T8" fmla="*/ 0 60000 65536"/>
              <a:gd name="T9" fmla="*/ 0 60000 65536"/>
              <a:gd name="T10" fmla="*/ 0 60000 65536"/>
              <a:gd name="T11" fmla="*/ 0 60000 65536"/>
              <a:gd name="T12" fmla="*/ 0 w 2547"/>
              <a:gd name="T13" fmla="*/ 0 h 174"/>
              <a:gd name="T14" fmla="*/ 2547 w 2547"/>
              <a:gd name="T15" fmla="*/ 174 h 1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7" h="174">
                <a:moveTo>
                  <a:pt x="3" y="174"/>
                </a:moveTo>
                <a:lnTo>
                  <a:pt x="0" y="0"/>
                </a:lnTo>
                <a:lnTo>
                  <a:pt x="2547" y="2"/>
                </a:lnTo>
                <a:lnTo>
                  <a:pt x="2547" y="162"/>
                </a:lnTo>
              </a:path>
            </a:pathLst>
          </a:custGeom>
          <a:noFill/>
          <a:ln w="38100">
            <a:solidFill>
              <a:schemeClr val="folHlink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/>
          </a:p>
        </p:txBody>
      </p:sp>
      <p:sp>
        <p:nvSpPr>
          <p:cNvPr id="679960" name="Text Box 24"/>
          <p:cNvSpPr txBox="1">
            <a:spLocks noChangeArrowheads="1"/>
          </p:cNvSpPr>
          <p:nvPr/>
        </p:nvSpPr>
        <p:spPr bwMode="auto">
          <a:xfrm>
            <a:off x="6553200" y="4410075"/>
            <a:ext cx="19764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1800" dirty="0">
                <a:latin typeface="Times New Roman" panose="02020603050405020304" pitchFamily="18" charset="0"/>
              </a:rPr>
              <a:t>用 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逗号 </a:t>
            </a:r>
            <a:r>
              <a:rPr lang="zh-CN" altLang="en-US" sz="1800" dirty="0">
                <a:latin typeface="Times New Roman" panose="02020603050405020304" pitchFamily="18" charset="0"/>
              </a:rPr>
              <a:t>将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符号位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1800" dirty="0">
                <a:latin typeface="Times New Roman" panose="02020603050405020304" pitchFamily="18" charset="0"/>
              </a:rPr>
              <a:t>和数值部分隔开</a:t>
            </a:r>
          </a:p>
        </p:txBody>
      </p:sp>
      <p:sp>
        <p:nvSpPr>
          <p:cNvPr id="679961" name="Freeform 25"/>
          <p:cNvSpPr>
            <a:spLocks/>
          </p:cNvSpPr>
          <p:nvPr/>
        </p:nvSpPr>
        <p:spPr bwMode="auto">
          <a:xfrm>
            <a:off x="6050168" y="5188297"/>
            <a:ext cx="1956407" cy="800100"/>
          </a:xfrm>
          <a:custGeom>
            <a:avLst/>
            <a:gdLst>
              <a:gd name="T0" fmla="*/ 960 w 960"/>
              <a:gd name="T1" fmla="*/ 0 h 528"/>
              <a:gd name="T2" fmla="*/ 960 w 960"/>
              <a:gd name="T3" fmla="*/ 528 h 528"/>
              <a:gd name="T4" fmla="*/ 0 w 960"/>
              <a:gd name="T5" fmla="*/ 528 h 528"/>
              <a:gd name="T6" fmla="*/ 0 w 960"/>
              <a:gd name="T7" fmla="*/ 288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960"/>
              <a:gd name="T13" fmla="*/ 0 h 528"/>
              <a:gd name="T14" fmla="*/ 960 w 9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0" h="528">
                <a:moveTo>
                  <a:pt x="960" y="0"/>
                </a:moveTo>
                <a:lnTo>
                  <a:pt x="960" y="528"/>
                </a:lnTo>
                <a:lnTo>
                  <a:pt x="0" y="528"/>
                </a:lnTo>
                <a:lnTo>
                  <a:pt x="0" y="288"/>
                </a:lnTo>
              </a:path>
            </a:pathLst>
          </a:custGeom>
          <a:noFill/>
          <a:ln w="28575">
            <a:solidFill>
              <a:schemeClr val="tx1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/>
          </a:p>
        </p:txBody>
      </p:sp>
      <p:sp>
        <p:nvSpPr>
          <p:cNvPr id="679962" name="Freeform 26"/>
          <p:cNvSpPr>
            <a:spLocks/>
          </p:cNvSpPr>
          <p:nvPr/>
        </p:nvSpPr>
        <p:spPr bwMode="auto">
          <a:xfrm>
            <a:off x="4813428" y="4568826"/>
            <a:ext cx="1739772" cy="331588"/>
          </a:xfrm>
          <a:custGeom>
            <a:avLst/>
            <a:gdLst>
              <a:gd name="T0" fmla="*/ 973 w 973"/>
              <a:gd name="T1" fmla="*/ 187 h 192"/>
              <a:gd name="T2" fmla="*/ 0 w 973"/>
              <a:gd name="T3" fmla="*/ 192 h 192"/>
              <a:gd name="T4" fmla="*/ 0 w 973"/>
              <a:gd name="T5" fmla="*/ 0 h 192"/>
              <a:gd name="T6" fmla="*/ 0 60000 65536"/>
              <a:gd name="T7" fmla="*/ 0 60000 65536"/>
              <a:gd name="T8" fmla="*/ 0 60000 65536"/>
              <a:gd name="T9" fmla="*/ 0 w 973"/>
              <a:gd name="T10" fmla="*/ 0 h 192"/>
              <a:gd name="T11" fmla="*/ 973 w 973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3" h="192">
                <a:moveTo>
                  <a:pt x="973" y="187"/>
                </a:moveTo>
                <a:lnTo>
                  <a:pt x="0" y="192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/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1357150" y="2925763"/>
            <a:ext cx="753037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7D0C00"/>
                </a:solidFill>
                <a:latin typeface="Times New Roman" panose="02020603050405020304" pitchFamily="18" charset="0"/>
              </a:rPr>
              <a:t>对于正整数，其原码就是将</a:t>
            </a:r>
            <a:r>
              <a:rPr lang="en-US" altLang="zh-CN" sz="2000" dirty="0">
                <a:solidFill>
                  <a:srgbClr val="7D0C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000" dirty="0">
                <a:solidFill>
                  <a:srgbClr val="7D0C0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2000" dirty="0">
                <a:solidFill>
                  <a:srgbClr val="7D0C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7D0C00"/>
                </a:solidFill>
                <a:latin typeface="Times New Roman" panose="02020603050405020304" pitchFamily="18" charset="0"/>
              </a:rPr>
              <a:t>代替，约定小数点在数值之后</a:t>
            </a:r>
            <a:endParaRPr lang="en-US" altLang="zh-CN" sz="2000" dirty="0">
              <a:solidFill>
                <a:srgbClr val="7D0C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对于负整数，其原码就是将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代替，约定小数点在数值之后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4996557" y="523133"/>
            <a:ext cx="2418111" cy="612599"/>
          </a:xfrm>
          <a:prstGeom prst="wedgeRoundRectCallout">
            <a:avLst>
              <a:gd name="adj1" fmla="val -26881"/>
              <a:gd name="adj2" fmla="val 464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注：正负数中都包括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  <a:p>
            <a:r>
              <a:rPr lang="zh-CN" altLang="en-US" sz="16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        2</a:t>
            </a:r>
            <a:r>
              <a:rPr lang="en-US" altLang="zh-CN" sz="1600" i="1" baseline="400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600" i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-x=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 2</a:t>
            </a:r>
            <a:r>
              <a:rPr lang="en-US" altLang="zh-CN" sz="1600" i="1" baseline="400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6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 +|</a:t>
            </a:r>
            <a:r>
              <a:rPr lang="en-US" altLang="zh-CN" sz="1600" i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x|</a:t>
            </a:r>
            <a:r>
              <a:rPr lang="en-US" altLang="zh-CN" sz="16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97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Text Box 2"/>
          <p:cNvSpPr txBox="1">
            <a:spLocks noChangeArrowheads="1"/>
          </p:cNvSpPr>
          <p:nvPr/>
        </p:nvSpPr>
        <p:spPr bwMode="auto">
          <a:xfrm>
            <a:off x="457200" y="304800"/>
            <a:ext cx="38238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800" b="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原码小数</a:t>
            </a:r>
            <a:r>
              <a:rPr lang="en-US" altLang="zh-CN" sz="2800" b="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(</a:t>
            </a:r>
            <a:r>
              <a:rPr lang="zh-CN" altLang="en-US" sz="2800" b="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纯小数</a:t>
            </a:r>
            <a:r>
              <a:rPr lang="en-US" altLang="zh-CN" sz="2800" b="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)</a:t>
            </a:r>
            <a:endParaRPr lang="zh-CN" altLang="en-US" sz="2800" b="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80964" name="Text Box 4"/>
          <p:cNvSpPr txBox="1">
            <a:spLocks noChangeArrowheads="1"/>
          </p:cNvSpPr>
          <p:nvPr/>
        </p:nvSpPr>
        <p:spPr bwMode="auto">
          <a:xfrm>
            <a:off x="457200" y="2667000"/>
            <a:ext cx="442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如</a:t>
            </a:r>
          </a:p>
        </p:txBody>
      </p:sp>
      <p:sp>
        <p:nvSpPr>
          <p:cNvPr id="680965" name="Text Box 5"/>
          <p:cNvSpPr txBox="1">
            <a:spLocks noChangeArrowheads="1"/>
          </p:cNvSpPr>
          <p:nvPr/>
        </p:nvSpPr>
        <p:spPr bwMode="auto">
          <a:xfrm>
            <a:off x="1066800" y="2819400"/>
            <a:ext cx="14881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x</a:t>
            </a:r>
            <a:r>
              <a:rPr lang="en-US" altLang="zh-CN" sz="2000">
                <a:latin typeface="Times New Roman" panose="02020603050405020304" pitchFamily="18" charset="0"/>
              </a:rPr>
              <a:t> = + 0.1101</a:t>
            </a:r>
          </a:p>
        </p:txBody>
      </p:sp>
      <p:sp>
        <p:nvSpPr>
          <p:cNvPr id="680966" name="Text Box 6"/>
          <p:cNvSpPr txBox="1">
            <a:spLocks noChangeArrowheads="1"/>
          </p:cNvSpPr>
          <p:nvPr/>
        </p:nvSpPr>
        <p:spPr bwMode="auto">
          <a:xfrm>
            <a:off x="3665538" y="2819400"/>
            <a:ext cx="1791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i="1" dirty="0">
                <a:latin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latin typeface="Times New Roman" panose="02020603050405020304" pitchFamily="18" charset="0"/>
              </a:rPr>
              <a:t>原 </a:t>
            </a:r>
            <a:r>
              <a:rPr lang="zh-CN" altLang="en-US" sz="2000" dirty="0">
                <a:latin typeface="Times New Roman" panose="02020603050405020304" pitchFamily="18" charset="0"/>
              </a:rPr>
              <a:t>=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</a:rPr>
              <a:t> . 1101 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066800" y="3759200"/>
            <a:ext cx="1470025" cy="400050"/>
            <a:chOff x="672" y="2368"/>
            <a:chExt cx="926" cy="252"/>
          </a:xfrm>
        </p:grpSpPr>
        <p:sp>
          <p:nvSpPr>
            <p:cNvPr id="273449" name="Text Box 8"/>
            <p:cNvSpPr txBox="1">
              <a:spLocks noChangeArrowheads="1"/>
            </p:cNvSpPr>
            <p:nvPr/>
          </p:nvSpPr>
          <p:spPr bwMode="auto">
            <a:xfrm>
              <a:off x="672" y="2368"/>
              <a:ext cx="92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x</a:t>
              </a:r>
              <a:r>
                <a:rPr lang="en-US" altLang="zh-CN" sz="2000">
                  <a:latin typeface="Times New Roman" panose="02020603050405020304" pitchFamily="18" charset="0"/>
                </a:rPr>
                <a:t> =    0.1101</a:t>
              </a:r>
            </a:p>
          </p:txBody>
        </p:sp>
        <p:sp>
          <p:nvSpPr>
            <p:cNvPr id="273450" name="Line 9"/>
            <p:cNvSpPr>
              <a:spLocks noChangeShapeType="1"/>
            </p:cNvSpPr>
            <p:nvPr/>
          </p:nvSpPr>
          <p:spPr bwMode="auto">
            <a:xfrm>
              <a:off x="986" y="2495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665538" y="3759200"/>
            <a:ext cx="3438525" cy="400050"/>
            <a:chOff x="2309" y="2368"/>
            <a:chExt cx="2166" cy="252"/>
          </a:xfrm>
        </p:grpSpPr>
        <p:sp>
          <p:nvSpPr>
            <p:cNvPr id="273446" name="Text Box 11"/>
            <p:cNvSpPr txBox="1">
              <a:spLocks noChangeArrowheads="1"/>
            </p:cNvSpPr>
            <p:nvPr/>
          </p:nvSpPr>
          <p:spPr bwMode="auto">
            <a:xfrm>
              <a:off x="2309" y="2368"/>
              <a:ext cx="21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</a:rPr>
                <a:t>[</a:t>
              </a:r>
              <a:r>
                <a:rPr lang="en-US" altLang="zh-CN" sz="2000" i="1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latin typeface="Times New Roman" panose="02020603050405020304" pitchFamily="18" charset="0"/>
                </a:rPr>
                <a:t>原 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= 1   (   0.1101) = 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 . 1101 </a:t>
              </a:r>
            </a:p>
          </p:txBody>
        </p:sp>
        <p:sp>
          <p:nvSpPr>
            <p:cNvPr id="273447" name="Line 12"/>
            <p:cNvSpPr>
              <a:spLocks noChangeShapeType="1"/>
            </p:cNvSpPr>
            <p:nvPr/>
          </p:nvSpPr>
          <p:spPr bwMode="auto">
            <a:xfrm>
              <a:off x="2880" y="2495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  <p:sp>
          <p:nvSpPr>
            <p:cNvPr id="273448" name="Line 13"/>
            <p:cNvSpPr>
              <a:spLocks noChangeShapeType="1"/>
            </p:cNvSpPr>
            <p:nvPr/>
          </p:nvSpPr>
          <p:spPr bwMode="auto">
            <a:xfrm>
              <a:off x="3093" y="2495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sp>
        <p:nvSpPr>
          <p:cNvPr id="680963" name="Text Box 3"/>
          <p:cNvSpPr txBox="1">
            <a:spLocks noChangeArrowheads="1"/>
          </p:cNvSpPr>
          <p:nvPr/>
        </p:nvSpPr>
        <p:spPr bwMode="auto">
          <a:xfrm>
            <a:off x="995638" y="2095500"/>
            <a:ext cx="5438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 i="1" dirty="0">
                <a:solidFill>
                  <a:srgbClr val="006600"/>
                </a:solidFill>
                <a:latin typeface="Times New Roman" panose="02020603050405020304" pitchFamily="18" charset="0"/>
              </a:rPr>
              <a:t>其中，</a:t>
            </a:r>
            <a:r>
              <a:rPr lang="en-US" altLang="zh-CN" sz="2000" i="1" dirty="0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为真值，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为小数的位数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49270" y="1047750"/>
            <a:ext cx="3332205" cy="849313"/>
            <a:chOff x="1417638" y="973871"/>
            <a:chExt cx="3332205" cy="849313"/>
          </a:xfrm>
        </p:grpSpPr>
        <p:sp>
          <p:nvSpPr>
            <p:cNvPr id="273440" name="Text Box 15"/>
            <p:cNvSpPr txBox="1">
              <a:spLocks noChangeArrowheads="1"/>
            </p:cNvSpPr>
            <p:nvPr/>
          </p:nvSpPr>
          <p:spPr bwMode="auto">
            <a:xfrm>
              <a:off x="2442250" y="973871"/>
              <a:ext cx="222283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sz="2000" i="1" dirty="0" smtClean="0">
                  <a:latin typeface="Times New Roman" panose="02020603050405020304" pitchFamily="18" charset="0"/>
                </a:rPr>
                <a:t>  x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          1 ＞ </a:t>
              </a:r>
              <a:r>
                <a:rPr lang="en-US" altLang="zh-CN" sz="2000" i="1" dirty="0" smtClean="0"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 ≥ 0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73441" name="Group 16"/>
            <p:cNvGrpSpPr>
              <a:grpSpLocks/>
            </p:cNvGrpSpPr>
            <p:nvPr/>
          </p:nvGrpSpPr>
          <p:grpSpPr bwMode="auto">
            <a:xfrm>
              <a:off x="1417638" y="1096109"/>
              <a:ext cx="3332205" cy="727075"/>
              <a:chOff x="893" y="557"/>
              <a:chExt cx="2940" cy="458"/>
            </a:xfrm>
          </p:grpSpPr>
          <p:sp>
            <p:nvSpPr>
              <p:cNvPr id="273442" name="Text Box 17"/>
              <p:cNvSpPr txBox="1">
                <a:spLocks noChangeArrowheads="1"/>
              </p:cNvSpPr>
              <p:nvPr/>
            </p:nvSpPr>
            <p:spPr bwMode="auto">
              <a:xfrm>
                <a:off x="893" y="615"/>
                <a:ext cx="585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]</a:t>
                </a:r>
                <a:r>
                  <a:rPr lang="zh-CN" altLang="en-US" sz="2000" baseline="-25000" dirty="0">
                    <a:latin typeface="Times New Roman" panose="02020603050405020304" pitchFamily="18" charset="0"/>
                  </a:rPr>
                  <a:t>原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 = </a:t>
                </a:r>
              </a:p>
            </p:txBody>
          </p:sp>
          <p:sp>
            <p:nvSpPr>
              <p:cNvPr id="273443" name="Text Box 18"/>
              <p:cNvSpPr txBox="1">
                <a:spLocks noChangeArrowheads="1"/>
              </p:cNvSpPr>
              <p:nvPr/>
            </p:nvSpPr>
            <p:spPr bwMode="auto">
              <a:xfrm>
                <a:off x="1769" y="763"/>
                <a:ext cx="206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zh-CN" altLang="en-US" sz="2000" dirty="0" smtClean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000" dirty="0" smtClean="0">
                    <a:latin typeface="Times New Roman" panose="02020603050405020304" pitchFamily="18" charset="0"/>
                  </a:rPr>
                  <a:t> –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dirty="0" smtClean="0">
                    <a:latin typeface="Times New Roman" panose="02020603050405020304" pitchFamily="18" charset="0"/>
                  </a:rPr>
                  <a:t>      0 ≥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＞</a:t>
                </a:r>
                <a:r>
                  <a:rPr lang="en-US" altLang="zh-CN" sz="2000" dirty="0" smtClean="0">
                    <a:latin typeface="Times New Roman" panose="02020603050405020304" pitchFamily="18" charset="0"/>
                  </a:rPr>
                  <a:t>  1</a:t>
                </a:r>
                <a:endParaRPr lang="en-US" altLang="zh-CN" sz="2000" baseline="30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3444" name="AutoShape 19"/>
              <p:cNvSpPr>
                <a:spLocks/>
              </p:cNvSpPr>
              <p:nvPr/>
            </p:nvSpPr>
            <p:spPr bwMode="auto">
              <a:xfrm>
                <a:off x="1668" y="557"/>
                <a:ext cx="124" cy="384"/>
              </a:xfrm>
              <a:prstGeom prst="leftBrace">
                <a:avLst>
                  <a:gd name="adj1" fmla="val 38978"/>
                  <a:gd name="adj2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00"/>
              </a:p>
            </p:txBody>
          </p:sp>
          <p:sp>
            <p:nvSpPr>
              <p:cNvPr id="273445" name="Line 20"/>
              <p:cNvSpPr>
                <a:spLocks noChangeShapeType="1"/>
              </p:cNvSpPr>
              <p:nvPr/>
            </p:nvSpPr>
            <p:spPr bwMode="auto">
              <a:xfrm>
                <a:off x="3402" y="887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p:grp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066800" y="5638800"/>
            <a:ext cx="1870075" cy="400050"/>
            <a:chOff x="672" y="3552"/>
            <a:chExt cx="1178" cy="252"/>
          </a:xfrm>
        </p:grpSpPr>
        <p:sp>
          <p:nvSpPr>
            <p:cNvPr id="273438" name="Text Box 22"/>
            <p:cNvSpPr txBox="1">
              <a:spLocks noChangeArrowheads="1"/>
            </p:cNvSpPr>
            <p:nvPr/>
          </p:nvSpPr>
          <p:spPr bwMode="auto">
            <a:xfrm>
              <a:off x="672" y="3552"/>
              <a:ext cx="117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x</a:t>
              </a:r>
              <a:r>
                <a:rPr lang="en-US" altLang="zh-CN" sz="2000">
                  <a:latin typeface="Times New Roman" panose="02020603050405020304" pitchFamily="18" charset="0"/>
                </a:rPr>
                <a:t> =    0.1000000</a:t>
              </a:r>
            </a:p>
          </p:txBody>
        </p:sp>
        <p:sp>
          <p:nvSpPr>
            <p:cNvPr id="273439" name="Line 23"/>
            <p:cNvSpPr>
              <a:spLocks noChangeShapeType="1"/>
            </p:cNvSpPr>
            <p:nvPr/>
          </p:nvSpPr>
          <p:spPr bwMode="auto">
            <a:xfrm>
              <a:off x="993" y="368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3665538" y="5638800"/>
            <a:ext cx="4173538" cy="400050"/>
            <a:chOff x="2309" y="3552"/>
            <a:chExt cx="2629" cy="252"/>
          </a:xfrm>
        </p:grpSpPr>
        <p:sp>
          <p:nvSpPr>
            <p:cNvPr id="273435" name="Text Box 25"/>
            <p:cNvSpPr txBox="1">
              <a:spLocks noChangeArrowheads="1"/>
            </p:cNvSpPr>
            <p:nvPr/>
          </p:nvSpPr>
          <p:spPr bwMode="auto">
            <a:xfrm>
              <a:off x="2309" y="3552"/>
              <a:ext cx="262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</a:rPr>
                <a:t>[</a:t>
              </a:r>
              <a:r>
                <a:rPr lang="en-US" altLang="zh-CN" sz="2000" i="1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latin typeface="Times New Roman" panose="02020603050405020304" pitchFamily="18" charset="0"/>
                </a:rPr>
                <a:t>原 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= 1   (   0.1000000) = 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1 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. 1000000</a:t>
              </a:r>
            </a:p>
          </p:txBody>
        </p:sp>
        <p:sp>
          <p:nvSpPr>
            <p:cNvPr id="273436" name="Line 26"/>
            <p:cNvSpPr>
              <a:spLocks noChangeShapeType="1"/>
            </p:cNvSpPr>
            <p:nvPr/>
          </p:nvSpPr>
          <p:spPr bwMode="auto">
            <a:xfrm>
              <a:off x="2894" y="3685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  <p:sp>
          <p:nvSpPr>
            <p:cNvPr id="273437" name="Line 27"/>
            <p:cNvSpPr>
              <a:spLocks noChangeShapeType="1"/>
            </p:cNvSpPr>
            <p:nvPr/>
          </p:nvSpPr>
          <p:spPr bwMode="auto">
            <a:xfrm>
              <a:off x="3076" y="3685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sp>
        <p:nvSpPr>
          <p:cNvPr id="680988" name="Text Box 28"/>
          <p:cNvSpPr txBox="1">
            <a:spLocks noChangeArrowheads="1"/>
          </p:cNvSpPr>
          <p:nvPr/>
        </p:nvSpPr>
        <p:spPr bwMode="auto">
          <a:xfrm>
            <a:off x="1066800" y="4699000"/>
            <a:ext cx="1951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x</a:t>
            </a:r>
            <a:r>
              <a:rPr lang="en-US" altLang="zh-CN" sz="2000">
                <a:latin typeface="Times New Roman" panose="02020603050405020304" pitchFamily="18" charset="0"/>
              </a:rPr>
              <a:t> =  + 0.1000000</a:t>
            </a:r>
          </a:p>
        </p:txBody>
      </p:sp>
      <p:sp>
        <p:nvSpPr>
          <p:cNvPr id="680989" name="Text Box 29"/>
          <p:cNvSpPr txBox="1">
            <a:spLocks noChangeArrowheads="1"/>
          </p:cNvSpPr>
          <p:nvPr/>
        </p:nvSpPr>
        <p:spPr bwMode="auto">
          <a:xfrm>
            <a:off x="3665538" y="4699000"/>
            <a:ext cx="21259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i="1" dirty="0">
                <a:latin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latin typeface="Times New Roman" panose="02020603050405020304" pitchFamily="18" charset="0"/>
              </a:rPr>
              <a:t>原 </a:t>
            </a:r>
            <a:r>
              <a:rPr lang="zh-CN" altLang="en-US" sz="2000" dirty="0">
                <a:latin typeface="Times New Roman" panose="02020603050405020304" pitchFamily="18" charset="0"/>
              </a:rPr>
              <a:t>=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</a:rPr>
              <a:t> . 1000000</a:t>
            </a:r>
          </a:p>
        </p:txBody>
      </p:sp>
      <p:sp>
        <p:nvSpPr>
          <p:cNvPr id="680990" name="Text Box 30"/>
          <p:cNvSpPr txBox="1">
            <a:spLocks noChangeArrowheads="1"/>
          </p:cNvSpPr>
          <p:nvPr/>
        </p:nvSpPr>
        <p:spPr bwMode="auto">
          <a:xfrm>
            <a:off x="6324600" y="4608513"/>
            <a:ext cx="28194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用 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小数点 </a:t>
            </a:r>
            <a:r>
              <a:rPr lang="zh-CN" altLang="en-US" sz="2000" dirty="0">
                <a:latin typeface="Times New Roman" panose="02020603050405020304" pitchFamily="18" charset="0"/>
              </a:rPr>
              <a:t>将符号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位和数值部分隔开</a:t>
            </a:r>
          </a:p>
        </p:txBody>
      </p:sp>
      <p:sp>
        <p:nvSpPr>
          <p:cNvPr id="680991" name="Freeform 31"/>
          <p:cNvSpPr>
            <a:spLocks/>
          </p:cNvSpPr>
          <p:nvPr/>
        </p:nvSpPr>
        <p:spPr bwMode="auto">
          <a:xfrm>
            <a:off x="4670426" y="5062538"/>
            <a:ext cx="1524000" cy="228600"/>
          </a:xfrm>
          <a:custGeom>
            <a:avLst/>
            <a:gdLst>
              <a:gd name="T0" fmla="*/ 960 w 960"/>
              <a:gd name="T1" fmla="*/ 96 h 96"/>
              <a:gd name="T2" fmla="*/ 0 w 960"/>
              <a:gd name="T3" fmla="*/ 96 h 96"/>
              <a:gd name="T4" fmla="*/ 0 w 960"/>
              <a:gd name="T5" fmla="*/ 0 h 96"/>
              <a:gd name="T6" fmla="*/ 0 60000 65536"/>
              <a:gd name="T7" fmla="*/ 0 60000 65536"/>
              <a:gd name="T8" fmla="*/ 0 60000 65536"/>
              <a:gd name="T9" fmla="*/ 0 w 960"/>
              <a:gd name="T10" fmla="*/ 0 h 96"/>
              <a:gd name="T11" fmla="*/ 960 w 96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96">
                <a:moveTo>
                  <a:pt x="960" y="96"/>
                </a:moveTo>
                <a:lnTo>
                  <a:pt x="0" y="96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/>
          </a:p>
        </p:txBody>
      </p:sp>
      <p:sp>
        <p:nvSpPr>
          <p:cNvPr id="680992" name="Text Box 32"/>
          <p:cNvSpPr txBox="1">
            <a:spLocks noChangeArrowheads="1"/>
          </p:cNvSpPr>
          <p:nvPr/>
        </p:nvSpPr>
        <p:spPr bwMode="auto">
          <a:xfrm>
            <a:off x="6434138" y="2779713"/>
            <a:ext cx="27098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用 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小数点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</a:rPr>
              <a:t>将符号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位和数值部分隔开</a:t>
            </a:r>
          </a:p>
        </p:txBody>
      </p:sp>
      <p:sp>
        <p:nvSpPr>
          <p:cNvPr id="680993" name="Freeform 33"/>
          <p:cNvSpPr>
            <a:spLocks/>
          </p:cNvSpPr>
          <p:nvPr/>
        </p:nvSpPr>
        <p:spPr bwMode="auto">
          <a:xfrm>
            <a:off x="4656568" y="3179146"/>
            <a:ext cx="1777569" cy="249913"/>
          </a:xfrm>
          <a:custGeom>
            <a:avLst/>
            <a:gdLst>
              <a:gd name="T0" fmla="*/ 1008 w 1008"/>
              <a:gd name="T1" fmla="*/ 144 h 144"/>
              <a:gd name="T2" fmla="*/ 0 w 1008"/>
              <a:gd name="T3" fmla="*/ 144 h 144"/>
              <a:gd name="T4" fmla="*/ 0 w 1008"/>
              <a:gd name="T5" fmla="*/ 0 h 144"/>
              <a:gd name="T6" fmla="*/ 0 60000 65536"/>
              <a:gd name="T7" fmla="*/ 0 60000 65536"/>
              <a:gd name="T8" fmla="*/ 0 60000 65536"/>
              <a:gd name="T9" fmla="*/ 0 w 1008"/>
              <a:gd name="T10" fmla="*/ 0 h 144"/>
              <a:gd name="T11" fmla="*/ 1008 w 1008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8" h="144">
                <a:moveTo>
                  <a:pt x="1008" y="144"/>
                </a:moveTo>
                <a:lnTo>
                  <a:pt x="0" y="144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/>
          </a:p>
        </p:txBody>
      </p:sp>
      <p:sp>
        <p:nvSpPr>
          <p:cNvPr id="680994" name="Freeform 34"/>
          <p:cNvSpPr>
            <a:spLocks/>
          </p:cNvSpPr>
          <p:nvPr/>
        </p:nvSpPr>
        <p:spPr bwMode="auto">
          <a:xfrm>
            <a:off x="6329352" y="3587811"/>
            <a:ext cx="1681174" cy="838200"/>
          </a:xfrm>
          <a:custGeom>
            <a:avLst/>
            <a:gdLst>
              <a:gd name="T0" fmla="*/ 816 w 816"/>
              <a:gd name="T1" fmla="*/ 0 h 528"/>
              <a:gd name="T2" fmla="*/ 816 w 816"/>
              <a:gd name="T3" fmla="*/ 528 h 528"/>
              <a:gd name="T4" fmla="*/ 0 w 816"/>
              <a:gd name="T5" fmla="*/ 528 h 528"/>
              <a:gd name="T6" fmla="*/ 0 w 816"/>
              <a:gd name="T7" fmla="*/ 336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528"/>
              <a:gd name="T14" fmla="*/ 816 w 816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528">
                <a:moveTo>
                  <a:pt x="816" y="0"/>
                </a:moveTo>
                <a:lnTo>
                  <a:pt x="816" y="528"/>
                </a:lnTo>
                <a:lnTo>
                  <a:pt x="0" y="528"/>
                </a:lnTo>
                <a:lnTo>
                  <a:pt x="0" y="336"/>
                </a:lnTo>
              </a:path>
            </a:pathLst>
          </a:custGeom>
          <a:noFill/>
          <a:ln w="28575">
            <a:solidFill>
              <a:schemeClr val="tx1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/>
          </a:p>
        </p:txBody>
      </p: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1601783" y="2667000"/>
            <a:ext cx="4965695" cy="3062288"/>
            <a:chOff x="1009" y="1680"/>
            <a:chExt cx="3128" cy="1929"/>
          </a:xfrm>
          <a:noFill/>
        </p:grpSpPr>
        <p:sp>
          <p:nvSpPr>
            <p:cNvPr id="273431" name="Freeform 36"/>
            <p:cNvSpPr>
              <a:spLocks/>
            </p:cNvSpPr>
            <p:nvPr/>
          </p:nvSpPr>
          <p:spPr bwMode="auto">
            <a:xfrm>
              <a:off x="1009" y="1680"/>
              <a:ext cx="1842" cy="159"/>
            </a:xfrm>
            <a:custGeom>
              <a:avLst/>
              <a:gdLst>
                <a:gd name="T0" fmla="*/ 0 w 1842"/>
                <a:gd name="T1" fmla="*/ 159 h 159"/>
                <a:gd name="T2" fmla="*/ 0 w 1842"/>
                <a:gd name="T3" fmla="*/ 0 h 159"/>
                <a:gd name="T4" fmla="*/ 1842 w 1842"/>
                <a:gd name="T5" fmla="*/ 0 h 159"/>
                <a:gd name="T6" fmla="*/ 1842 w 1842"/>
                <a:gd name="T7" fmla="*/ 144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2"/>
                <a:gd name="T13" fmla="*/ 0 h 159"/>
                <a:gd name="T14" fmla="*/ 1842 w 1842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2" h="159">
                  <a:moveTo>
                    <a:pt x="0" y="159"/>
                  </a:moveTo>
                  <a:lnTo>
                    <a:pt x="0" y="0"/>
                  </a:lnTo>
                  <a:lnTo>
                    <a:pt x="1842" y="0"/>
                  </a:lnTo>
                  <a:lnTo>
                    <a:pt x="1842" y="144"/>
                  </a:lnTo>
                </a:path>
              </a:pathLst>
            </a:custGeom>
            <a:grpFill/>
            <a:ln w="28575">
              <a:solidFill>
                <a:schemeClr val="tx1"/>
              </a:solidFill>
              <a:miter lim="800000"/>
              <a:headEnd/>
              <a:tailEnd type="stealth" w="med" len="med"/>
            </a:ln>
          </p:spPr>
          <p:txBody>
            <a:bodyPr wrap="none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/>
            </a:p>
          </p:txBody>
        </p:sp>
        <p:sp>
          <p:nvSpPr>
            <p:cNvPr id="273432" name="Freeform 37"/>
            <p:cNvSpPr>
              <a:spLocks/>
            </p:cNvSpPr>
            <p:nvPr/>
          </p:nvSpPr>
          <p:spPr bwMode="auto">
            <a:xfrm>
              <a:off x="1036" y="2296"/>
              <a:ext cx="2856" cy="155"/>
            </a:xfrm>
            <a:custGeom>
              <a:avLst/>
              <a:gdLst>
                <a:gd name="T0" fmla="*/ 0 w 3084"/>
                <a:gd name="T1" fmla="*/ 147 h 147"/>
                <a:gd name="T2" fmla="*/ 0 w 3084"/>
                <a:gd name="T3" fmla="*/ 0 h 147"/>
                <a:gd name="T4" fmla="*/ 3084 w 3084"/>
                <a:gd name="T5" fmla="*/ 0 h 147"/>
                <a:gd name="T6" fmla="*/ 3084 w 3084"/>
                <a:gd name="T7" fmla="*/ 108 h 1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84"/>
                <a:gd name="T13" fmla="*/ 0 h 147"/>
                <a:gd name="T14" fmla="*/ 3084 w 3084"/>
                <a:gd name="T15" fmla="*/ 147 h 1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84" h="147">
                  <a:moveTo>
                    <a:pt x="0" y="147"/>
                  </a:moveTo>
                  <a:lnTo>
                    <a:pt x="0" y="0"/>
                  </a:lnTo>
                  <a:lnTo>
                    <a:pt x="3084" y="0"/>
                  </a:lnTo>
                  <a:lnTo>
                    <a:pt x="3084" y="108"/>
                  </a:lnTo>
                </a:path>
              </a:pathLst>
            </a:custGeom>
            <a:grpFill/>
            <a:ln w="28575">
              <a:solidFill>
                <a:srgbClr val="7030A0"/>
              </a:solidFill>
              <a:miter lim="800000"/>
              <a:headEnd/>
              <a:tailEnd type="stealth" w="med" len="med"/>
            </a:ln>
          </p:spPr>
          <p:txBody>
            <a:bodyPr wrap="none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ln>
                  <a:solidFill>
                    <a:srgbClr val="FFC000"/>
                  </a:solidFill>
                </a:ln>
              </a:endParaRPr>
            </a:p>
          </p:txBody>
        </p:sp>
        <p:sp>
          <p:nvSpPr>
            <p:cNvPr id="273433" name="Freeform 38"/>
            <p:cNvSpPr>
              <a:spLocks/>
            </p:cNvSpPr>
            <p:nvPr/>
          </p:nvSpPr>
          <p:spPr bwMode="auto">
            <a:xfrm>
              <a:off x="1077" y="2835"/>
              <a:ext cx="1774" cy="195"/>
            </a:xfrm>
            <a:custGeom>
              <a:avLst/>
              <a:gdLst>
                <a:gd name="T0" fmla="*/ 0 w 1854"/>
                <a:gd name="T1" fmla="*/ 195 h 195"/>
                <a:gd name="T2" fmla="*/ 3 w 1854"/>
                <a:gd name="T3" fmla="*/ 0 h 195"/>
                <a:gd name="T4" fmla="*/ 1854 w 1854"/>
                <a:gd name="T5" fmla="*/ 0 h 195"/>
                <a:gd name="T6" fmla="*/ 1851 w 1854"/>
                <a:gd name="T7" fmla="*/ 141 h 1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4"/>
                <a:gd name="T13" fmla="*/ 0 h 195"/>
                <a:gd name="T14" fmla="*/ 1854 w 1854"/>
                <a:gd name="T15" fmla="*/ 195 h 1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4" h="195">
                  <a:moveTo>
                    <a:pt x="0" y="195"/>
                  </a:moveTo>
                  <a:lnTo>
                    <a:pt x="3" y="0"/>
                  </a:lnTo>
                  <a:lnTo>
                    <a:pt x="1854" y="0"/>
                  </a:lnTo>
                  <a:lnTo>
                    <a:pt x="1851" y="141"/>
                  </a:lnTo>
                </a:path>
              </a:pathLst>
            </a:custGeom>
            <a:noFill/>
            <a:ln w="28575">
              <a:solidFill>
                <a:schemeClr val="folHlink"/>
              </a:solidFill>
              <a:miter lim="800000"/>
              <a:headEnd/>
              <a:tailEnd type="stealth" w="med" len="med"/>
            </a:ln>
          </p:spPr>
          <p:txBody>
            <a:bodyPr wrap="none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ln>
                  <a:solidFill>
                    <a:srgbClr val="7030A0"/>
                  </a:solidFill>
                </a:ln>
              </a:endParaRPr>
            </a:p>
          </p:txBody>
        </p:sp>
        <p:sp>
          <p:nvSpPr>
            <p:cNvPr id="273434" name="Freeform 39"/>
            <p:cNvSpPr>
              <a:spLocks/>
            </p:cNvSpPr>
            <p:nvPr/>
          </p:nvSpPr>
          <p:spPr bwMode="auto">
            <a:xfrm>
              <a:off x="1034" y="3465"/>
              <a:ext cx="3103" cy="144"/>
            </a:xfrm>
            <a:custGeom>
              <a:avLst/>
              <a:gdLst>
                <a:gd name="T0" fmla="*/ 0 w 1872"/>
                <a:gd name="T1" fmla="*/ 192 h 192"/>
                <a:gd name="T2" fmla="*/ 0 w 1872"/>
                <a:gd name="T3" fmla="*/ 0 h 192"/>
                <a:gd name="T4" fmla="*/ 1872 w 1872"/>
                <a:gd name="T5" fmla="*/ 0 h 192"/>
                <a:gd name="T6" fmla="*/ 1872 w 1872"/>
                <a:gd name="T7" fmla="*/ 144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2"/>
                <a:gd name="T13" fmla="*/ 0 h 192"/>
                <a:gd name="T14" fmla="*/ 1872 w 187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2" h="192">
                  <a:moveTo>
                    <a:pt x="0" y="192"/>
                  </a:moveTo>
                  <a:lnTo>
                    <a:pt x="0" y="0"/>
                  </a:lnTo>
                  <a:lnTo>
                    <a:pt x="1872" y="0"/>
                  </a:lnTo>
                  <a:lnTo>
                    <a:pt x="1872" y="144"/>
                  </a:lnTo>
                </a:path>
              </a:pathLst>
            </a:custGeom>
            <a:grpFill/>
            <a:ln w="28575">
              <a:solidFill>
                <a:schemeClr val="folHlink"/>
              </a:solidFill>
              <a:miter lim="800000"/>
              <a:headEnd/>
              <a:tailEnd type="stealth" w="med" len="med"/>
            </a:ln>
          </p:spPr>
          <p:txBody>
            <a:bodyPr wrap="none"/>
            <a:lstStyle>
              <a:lvl1pPr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ln>
                  <a:solidFill>
                    <a:srgbClr val="7030A0"/>
                  </a:solidFill>
                </a:ln>
              </a:endParaRPr>
            </a:p>
          </p:txBody>
        </p:sp>
      </p:grpSp>
      <p:sp>
        <p:nvSpPr>
          <p:cNvPr id="681001" name="Freeform 41"/>
          <p:cNvSpPr>
            <a:spLocks/>
          </p:cNvSpPr>
          <p:nvPr/>
        </p:nvSpPr>
        <p:spPr bwMode="auto">
          <a:xfrm>
            <a:off x="6704002" y="5010062"/>
            <a:ext cx="1863737" cy="1257476"/>
          </a:xfrm>
          <a:custGeom>
            <a:avLst/>
            <a:gdLst>
              <a:gd name="T0" fmla="*/ 0 w 998"/>
              <a:gd name="T1" fmla="*/ 635 h 817"/>
              <a:gd name="T2" fmla="*/ 0 w 998"/>
              <a:gd name="T3" fmla="*/ 817 h 817"/>
              <a:gd name="T4" fmla="*/ 998 w 998"/>
              <a:gd name="T5" fmla="*/ 817 h 817"/>
              <a:gd name="T6" fmla="*/ 998 w 998"/>
              <a:gd name="T7" fmla="*/ 0 h 817"/>
              <a:gd name="T8" fmla="*/ 907 w 998"/>
              <a:gd name="T9" fmla="*/ 0 h 8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8"/>
              <a:gd name="T16" fmla="*/ 0 h 817"/>
              <a:gd name="T17" fmla="*/ 998 w 998"/>
              <a:gd name="T18" fmla="*/ 817 h 8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8" h="817">
                <a:moveTo>
                  <a:pt x="0" y="635"/>
                </a:moveTo>
                <a:lnTo>
                  <a:pt x="0" y="817"/>
                </a:lnTo>
                <a:lnTo>
                  <a:pt x="998" y="817"/>
                </a:lnTo>
                <a:lnTo>
                  <a:pt x="998" y="0"/>
                </a:lnTo>
                <a:lnTo>
                  <a:pt x="907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/>
          </a:p>
        </p:txBody>
      </p:sp>
      <p:grpSp>
        <p:nvGrpSpPr>
          <p:cNvPr id="10" name="组合 9"/>
          <p:cNvGrpSpPr/>
          <p:nvPr/>
        </p:nvGrpSpPr>
        <p:grpSpPr>
          <a:xfrm>
            <a:off x="4229165" y="1062375"/>
            <a:ext cx="2204973" cy="784404"/>
            <a:chOff x="4229165" y="1062375"/>
            <a:chExt cx="2204973" cy="784404"/>
          </a:xfrm>
        </p:grpSpPr>
        <p:sp>
          <p:nvSpPr>
            <p:cNvPr id="4" name="矩形 3"/>
            <p:cNvSpPr/>
            <p:nvPr/>
          </p:nvSpPr>
          <p:spPr>
            <a:xfrm>
              <a:off x="4239188" y="1062375"/>
              <a:ext cx="2105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即：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 1 - 2</a:t>
              </a:r>
              <a:r>
                <a:rPr lang="en-US" altLang="zh-CN" baseline="30000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-n  </a:t>
              </a:r>
              <a:r>
                <a:rPr lang="en-US" altLang="zh-CN" dirty="0">
                  <a:latin typeface="Times New Roman" panose="02020603050405020304" pitchFamily="18" charset="0"/>
                </a:rPr>
                <a:t>≥  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x </a:t>
              </a:r>
              <a:r>
                <a:rPr lang="en-US" altLang="zh-CN" dirty="0">
                  <a:latin typeface="Times New Roman" panose="02020603050405020304" pitchFamily="18" charset="0"/>
                </a:rPr>
                <a:t>≥  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229165" y="1477447"/>
              <a:ext cx="22049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即：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0  </a:t>
              </a:r>
              <a:r>
                <a:rPr lang="en-US" altLang="zh-CN" dirty="0">
                  <a:latin typeface="Times New Roman" panose="02020603050405020304" pitchFamily="18" charset="0"/>
                </a:rPr>
                <a:t>≥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  x </a:t>
              </a:r>
              <a:r>
                <a:rPr lang="en-US" altLang="zh-CN" dirty="0">
                  <a:latin typeface="Times New Roman" panose="02020603050405020304" pitchFamily="18" charset="0"/>
                </a:rPr>
                <a:t>≥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  - (1-2</a:t>
              </a:r>
              <a:r>
                <a:rPr lang="en-US" altLang="zh-CN" baseline="30000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-n</a:t>
              </a:r>
              <a:r>
                <a:rPr lang="en-US" altLang="zh-CN" dirty="0">
                  <a:latin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44" name="圆角矩形标注 43"/>
          <p:cNvSpPr/>
          <p:nvPr/>
        </p:nvSpPr>
        <p:spPr bwMode="auto">
          <a:xfrm>
            <a:off x="4793972" y="388570"/>
            <a:ext cx="2310091" cy="372116"/>
          </a:xfrm>
          <a:prstGeom prst="wedgeRoundRectCallout">
            <a:avLst>
              <a:gd name="adj1" fmla="val -26881"/>
              <a:gd name="adj2" fmla="val 464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注：正负数中都包括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11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原码</a:t>
            </a:r>
            <a:r>
              <a:rPr lang="zh-CN" altLang="en-US" dirty="0" smtClean="0"/>
              <a:t>真值与机器数的</a:t>
            </a:r>
            <a:r>
              <a:rPr lang="zh-CN" altLang="en-US" dirty="0"/>
              <a:t>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272331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50705"/>
                </a:solidFill>
              </a:rPr>
              <a:t>整数</a:t>
            </a:r>
            <a:endParaRPr lang="en-US" altLang="zh-CN" sz="1800" dirty="0">
              <a:solidFill>
                <a:srgbClr val="050705"/>
              </a:solidFill>
            </a:endParaRPr>
          </a:p>
          <a:p>
            <a:pPr lvl="1"/>
            <a:r>
              <a:rPr lang="zh-CN" altLang="en-US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对于正整数，其原码就是将</a:t>
            </a:r>
            <a:r>
              <a:rPr lang="en-US" altLang="zh-CN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代替，数值位不变，约定小数点在数值的最低位之后</a:t>
            </a:r>
            <a:endParaRPr lang="en-US" altLang="zh-CN" sz="1600" dirty="0">
              <a:solidFill>
                <a:srgbClr val="7D0C00"/>
              </a:solidFill>
              <a:latin typeface="Times New Roman" panose="02020603050405020304" pitchFamily="18" charset="0"/>
            </a:endParaRPr>
          </a:p>
          <a:p>
            <a:pPr lvl="1"/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对于负整数，其原码就是将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- 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代替，数值位不变，约定小数点在数值最低位之后</a:t>
            </a:r>
            <a:endParaRPr lang="en-US" altLang="zh-CN" sz="1600" dirty="0">
              <a:solidFill>
                <a:srgbClr val="050705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50705"/>
                </a:solidFill>
              </a:rPr>
              <a:t>纯小数</a:t>
            </a:r>
            <a:endParaRPr lang="en-US" altLang="zh-CN" sz="1800" dirty="0">
              <a:solidFill>
                <a:srgbClr val="050705"/>
              </a:solidFill>
            </a:endParaRPr>
          </a:p>
          <a:p>
            <a:pPr lvl="1"/>
            <a:r>
              <a:rPr lang="zh-CN" altLang="en-US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对于正小数，其原码就是将</a:t>
            </a:r>
            <a:r>
              <a:rPr lang="en-US" altLang="zh-CN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代替，数值位不变，约定小数点在</a:t>
            </a:r>
            <a:r>
              <a:rPr lang="zh-CN" altLang="en-US" sz="1600" b="1" dirty="0">
                <a:solidFill>
                  <a:srgbClr val="0303DF"/>
                </a:solidFill>
                <a:latin typeface="Times New Roman" panose="02020603050405020304" pitchFamily="18" charset="0"/>
              </a:rPr>
              <a:t>符号位</a:t>
            </a:r>
            <a:r>
              <a:rPr lang="zh-CN" altLang="en-US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之后，最高数值位之前</a:t>
            </a:r>
            <a:endParaRPr lang="en-US" altLang="zh-CN" sz="1600" dirty="0">
              <a:solidFill>
                <a:srgbClr val="7D0C00"/>
              </a:solidFill>
              <a:latin typeface="Times New Roman" panose="02020603050405020304" pitchFamily="18" charset="0"/>
            </a:endParaRPr>
          </a:p>
          <a:p>
            <a:pPr lvl="1"/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对于负小数，其原码就是将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- 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代替，</a:t>
            </a:r>
            <a:r>
              <a:rPr lang="zh-CN" altLang="en-US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数值位不变，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约定小数点在</a:t>
            </a:r>
            <a:r>
              <a:rPr lang="zh-CN" altLang="en-US" sz="1600" b="1" dirty="0">
                <a:solidFill>
                  <a:srgbClr val="0303DF"/>
                </a:solidFill>
                <a:latin typeface="Times New Roman" panose="02020603050405020304" pitchFamily="18" charset="0"/>
              </a:rPr>
              <a:t>符号位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之后，</a:t>
            </a:r>
            <a:r>
              <a:rPr lang="zh-CN" altLang="en-US" sz="1600" dirty="0">
                <a:solidFill>
                  <a:srgbClr val="7D0C00"/>
                </a:solidFill>
                <a:latin typeface="Times New Roman" panose="02020603050405020304" pitchFamily="18" charset="0"/>
              </a:rPr>
              <a:t>最高数值位之前</a:t>
            </a:r>
            <a:endParaRPr lang="en-US" altLang="zh-CN" sz="1600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050705"/>
                </a:solidFill>
              </a:rPr>
              <a:t>特别地</a:t>
            </a:r>
            <a:r>
              <a:rPr lang="zh-CN" altLang="en-US" sz="1800" b="1" dirty="0" smtClean="0">
                <a:solidFill>
                  <a:srgbClr val="050705"/>
                </a:solidFill>
              </a:rPr>
              <a:t>：</a:t>
            </a:r>
            <a:r>
              <a:rPr lang="en-US" altLang="zh-CN" sz="1800" b="1" dirty="0">
                <a:solidFill>
                  <a:srgbClr val="C00000"/>
                </a:solidFill>
              </a:rPr>
              <a:t>[+0]</a:t>
            </a:r>
            <a:r>
              <a:rPr lang="zh-CN" altLang="en-US" sz="1800" b="1" baseline="-25000" dirty="0">
                <a:solidFill>
                  <a:srgbClr val="C00000"/>
                </a:solidFill>
              </a:rPr>
              <a:t>原</a:t>
            </a:r>
            <a:r>
              <a:rPr lang="zh-CN" altLang="en-US" sz="1800" b="1" baseline="-25000" dirty="0" smtClean="0">
                <a:solidFill>
                  <a:srgbClr val="C00000"/>
                </a:solidFill>
              </a:rPr>
              <a:t>码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=0,000</a:t>
            </a:r>
            <a:r>
              <a:rPr lang="zh-CN" altLang="en-US" sz="1800" b="1" dirty="0">
                <a:solidFill>
                  <a:srgbClr val="C00000"/>
                </a:solidFill>
              </a:rPr>
              <a:t>， 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[-0</a:t>
            </a:r>
            <a:r>
              <a:rPr lang="en-US" altLang="zh-CN" sz="1800" b="1" dirty="0">
                <a:solidFill>
                  <a:srgbClr val="C00000"/>
                </a:solidFill>
              </a:rPr>
              <a:t>]</a:t>
            </a:r>
            <a:r>
              <a:rPr lang="zh-CN" altLang="en-US" sz="1800" b="1" baseline="-25000" dirty="0">
                <a:solidFill>
                  <a:srgbClr val="C00000"/>
                </a:solidFill>
              </a:rPr>
              <a:t>原码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=1,000 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，或 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[+0.0]</a:t>
            </a:r>
            <a:r>
              <a:rPr lang="zh-CN" altLang="en-US" sz="1800" b="1" baseline="-25000" dirty="0">
                <a:solidFill>
                  <a:srgbClr val="C00000"/>
                </a:solidFill>
              </a:rPr>
              <a:t>原码</a:t>
            </a:r>
            <a:r>
              <a:rPr lang="en-US" altLang="zh-CN" sz="1800" b="1" dirty="0">
                <a:solidFill>
                  <a:srgbClr val="C00000"/>
                </a:solidFill>
              </a:rPr>
              <a:t>=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0.000</a:t>
            </a:r>
            <a:r>
              <a:rPr lang="zh-CN" altLang="en-US" sz="1800" b="1" dirty="0">
                <a:solidFill>
                  <a:srgbClr val="C00000"/>
                </a:solidFill>
              </a:rPr>
              <a:t>， </a:t>
            </a:r>
            <a:r>
              <a:rPr lang="en-US" altLang="zh-CN" sz="1800" b="1" dirty="0">
                <a:solidFill>
                  <a:srgbClr val="C00000"/>
                </a:solidFill>
              </a:rPr>
              <a:t>[-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0.0]</a:t>
            </a:r>
            <a:r>
              <a:rPr lang="zh-CN" altLang="en-US" sz="1800" b="1" baseline="-25000" dirty="0">
                <a:solidFill>
                  <a:srgbClr val="C00000"/>
                </a:solidFill>
              </a:rPr>
              <a:t>原码</a:t>
            </a:r>
            <a:r>
              <a:rPr lang="en-US" altLang="zh-CN" sz="1800" b="1" dirty="0">
                <a:solidFill>
                  <a:srgbClr val="C00000"/>
                </a:solidFill>
              </a:rPr>
              <a:t>=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1.000  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600" b="1" dirty="0" smtClean="0">
                <a:solidFill>
                  <a:srgbClr val="050705"/>
                </a:solidFill>
              </a:rPr>
              <a:t>即</a:t>
            </a:r>
            <a:r>
              <a:rPr lang="zh-CN" altLang="en-US" sz="1600" b="1" dirty="0">
                <a:solidFill>
                  <a:srgbClr val="050705"/>
                </a:solidFill>
              </a:rPr>
              <a:t>，</a:t>
            </a:r>
            <a:r>
              <a:rPr lang="zh-CN" altLang="en-US" sz="1600" b="1" dirty="0" smtClean="0">
                <a:solidFill>
                  <a:srgbClr val="050705"/>
                </a:solidFill>
              </a:rPr>
              <a:t>对于</a:t>
            </a:r>
            <a:r>
              <a:rPr lang="zh-CN" altLang="en-US" sz="1600" b="1" dirty="0">
                <a:solidFill>
                  <a:srgbClr val="050705"/>
                </a:solidFill>
              </a:rPr>
              <a:t>原码表示，</a:t>
            </a:r>
            <a:r>
              <a:rPr lang="en-US" altLang="zh-CN" sz="1600" b="1" dirty="0">
                <a:solidFill>
                  <a:srgbClr val="050705"/>
                </a:solidFill>
              </a:rPr>
              <a:t>0</a:t>
            </a:r>
            <a:r>
              <a:rPr lang="zh-CN" altLang="en-US" sz="1600" b="1" dirty="0">
                <a:solidFill>
                  <a:srgbClr val="050705"/>
                </a:solidFill>
              </a:rPr>
              <a:t>有两种机内</a:t>
            </a:r>
            <a:r>
              <a:rPr lang="zh-CN" altLang="en-US" sz="1600" b="1" dirty="0" smtClean="0">
                <a:solidFill>
                  <a:srgbClr val="050705"/>
                </a:solidFill>
              </a:rPr>
              <a:t>形式</a:t>
            </a:r>
            <a:endParaRPr lang="en-US" altLang="zh-CN" sz="1600" b="1" dirty="0" smtClean="0">
              <a:solidFill>
                <a:srgbClr val="050705"/>
              </a:solidFill>
            </a:endParaRPr>
          </a:p>
          <a:p>
            <a:pPr marL="971550" lvl="1"/>
            <a:r>
              <a:rPr lang="zh-CN" altLang="en-US" sz="1600" b="1" dirty="0" smtClean="0">
                <a:solidFill>
                  <a:srgbClr val="050705"/>
                </a:solidFill>
              </a:rPr>
              <a:t>参见原码定义</a:t>
            </a:r>
            <a:r>
              <a:rPr lang="zh-CN" altLang="en-US" sz="1600" b="1" dirty="0">
                <a:solidFill>
                  <a:srgbClr val="050705"/>
                </a:solidFill>
              </a:rPr>
              <a:t>，正负数中均包括</a:t>
            </a:r>
            <a:r>
              <a:rPr lang="en-US" altLang="zh-CN" sz="1600" b="1" dirty="0">
                <a:solidFill>
                  <a:srgbClr val="050705"/>
                </a:solidFill>
              </a:rPr>
              <a:t>0</a:t>
            </a:r>
          </a:p>
          <a:p>
            <a:pPr marL="971550" lvl="1"/>
            <a:endParaRPr lang="en-US" altLang="zh-CN" sz="1600" b="1" dirty="0">
              <a:solidFill>
                <a:srgbClr val="050705"/>
              </a:solidFill>
            </a:endParaRPr>
          </a:p>
          <a:p>
            <a:pPr marL="971550" lvl="1"/>
            <a:endParaRPr lang="en-US" altLang="zh-CN" sz="14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800" dirty="0">
              <a:solidFill>
                <a:srgbClr val="0507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讨论：整数原码的表示范围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4" y="1135063"/>
                <a:ext cx="8272331" cy="5345112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50705"/>
                    </a:solidFill>
                  </a:rPr>
                  <a:t>假设一个有符号数占用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字节</a:t>
                </a:r>
                <a:r>
                  <a:rPr lang="zh-CN" altLang="en-US" sz="2000" dirty="0">
                    <a:solidFill>
                      <a:srgbClr val="050705"/>
                    </a:solidFill>
                  </a:rPr>
                  <a:t>的空间（</a:t>
                </a:r>
                <a:r>
                  <a:rPr lang="zh-CN" altLang="en-US" sz="2000" dirty="0">
                    <a:solidFill>
                      <a:srgbClr val="006600"/>
                    </a:solidFill>
                  </a:rPr>
                  <a:t>其中一位是符号位</a:t>
                </a:r>
                <a:r>
                  <a:rPr lang="zh-CN" altLang="en-US" sz="2000" dirty="0">
                    <a:solidFill>
                      <a:srgbClr val="050705"/>
                    </a:solidFill>
                  </a:rPr>
                  <a:t>），采用原码表示，其能表示的数值范围是多少？</a:t>
                </a:r>
                <a:endParaRPr lang="en-US" altLang="zh-CN" sz="2000" dirty="0">
                  <a:solidFill>
                    <a:srgbClr val="050705"/>
                  </a:solidFill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800" dirty="0">
                    <a:solidFill>
                      <a:srgbClr val="0000CC"/>
                    </a:solidFill>
                  </a:rPr>
                  <a:t>一字节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正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整数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：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050705"/>
                    </a:solidFill>
                  </a:rPr>
                  <a:t>，其中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7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位数值位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50705"/>
                    </a:solidFill>
                  </a:rPr>
                  <a:t>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050705"/>
                    </a:solidFill>
                  </a:rPr>
                  <a:t>可以是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0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或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1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，最大正整数的真值是 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+1111111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8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800" dirty="0">
                    <a:solidFill>
                      <a:srgbClr val="050705"/>
                    </a:solidFill>
                  </a:rPr>
                  <a:t>1)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</a:t>
                </a:r>
                <a:r>
                  <a:rPr lang="zh-CN" altLang="en-US" sz="1800" b="1" dirty="0">
                    <a:solidFill>
                      <a:srgbClr val="7030A0"/>
                    </a:solidFill>
                  </a:rPr>
                  <a:t>对应的原码形式是</a:t>
                </a:r>
                <a:r>
                  <a:rPr lang="zh-CN" altLang="en-US" sz="1800" dirty="0" smtClean="0">
                    <a:solidFill>
                      <a:srgbClr val="050705"/>
                    </a:solidFill>
                  </a:rPr>
                  <a:t>：</a:t>
                </a:r>
                <a:endParaRPr lang="en-US" altLang="zh-CN" sz="1800" dirty="0" smtClean="0">
                  <a:solidFill>
                    <a:srgbClr val="050705"/>
                  </a:solidFill>
                </a:endParaRPr>
              </a:p>
              <a:p>
                <a:pPr lvl="1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zh-CN" sz="1800" dirty="0">
                    <a:solidFill>
                      <a:srgbClr val="050705"/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rgbClr val="050705"/>
                    </a:solidFill>
                  </a:rPr>
                  <a:t> </a:t>
                </a:r>
                <a:endParaRPr lang="en-US" altLang="zh-CN" sz="1800" dirty="0">
                  <a:solidFill>
                    <a:srgbClr val="050705"/>
                  </a:solidFill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800" dirty="0">
                    <a:solidFill>
                      <a:srgbClr val="0000CC"/>
                    </a:solidFill>
                  </a:rPr>
                  <a:t>一字节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负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整数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：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050705"/>
                    </a:solidFill>
                  </a:rPr>
                  <a:t>，其中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7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位数值位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50705"/>
                    </a:solidFill>
                  </a:rPr>
                  <a:t>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050705"/>
                    </a:solidFill>
                  </a:rPr>
                  <a:t>可以是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0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或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1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，最小负整数的真值是：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800" dirty="0">
                    <a:solidFill>
                      <a:srgbClr val="050705"/>
                    </a:solidFill>
                  </a:rPr>
                  <a:t>1111111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8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800" dirty="0">
                    <a:solidFill>
                      <a:srgbClr val="050705"/>
                    </a:solidFill>
                  </a:rPr>
                  <a:t>1)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对应的原码形式是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：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 </a:t>
                </a:r>
                <a:endParaRPr lang="en-US" altLang="zh-CN" sz="1800" dirty="0" smtClean="0">
                  <a:solidFill>
                    <a:srgbClr val="050705"/>
                  </a:solidFill>
                </a:endParaRPr>
              </a:p>
              <a:p>
                <a:pPr lvl="1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zh-CN" sz="1800" dirty="0">
                  <a:solidFill>
                    <a:srgbClr val="050705"/>
                  </a:solidFill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800" dirty="0">
                    <a:solidFill>
                      <a:srgbClr val="050705"/>
                    </a:solidFill>
                  </a:rPr>
                  <a:t>因此采用原码表示的一字节有符号数（其中一位是符号位），其表示范围是</a:t>
                </a:r>
                <a:r>
                  <a:rPr lang="zh-CN" altLang="en-US" sz="1800" dirty="0" smtClean="0">
                    <a:solidFill>
                      <a:srgbClr val="050705"/>
                    </a:solidFill>
                  </a:rPr>
                  <a:t>：</a:t>
                </a:r>
                <a:endParaRPr lang="en-US" altLang="zh-CN" sz="1800" dirty="0">
                  <a:solidFill>
                    <a:srgbClr val="050705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800" b="1" dirty="0">
                    <a:solidFill>
                      <a:srgbClr val="050705"/>
                    </a:solidFill>
                  </a:rPr>
                  <a:t>一般地，假设机器字长</a:t>
                </a:r>
                <a:r>
                  <a:rPr lang="en-US" altLang="zh-CN" sz="1800" b="1" dirty="0">
                    <a:solidFill>
                      <a:srgbClr val="050705"/>
                    </a:solidFill>
                  </a:rPr>
                  <a:t>n</a:t>
                </a:r>
                <a:r>
                  <a:rPr lang="zh-CN" altLang="en-US" sz="1800" b="1" dirty="0">
                    <a:solidFill>
                      <a:srgbClr val="050705"/>
                    </a:solidFill>
                  </a:rPr>
                  <a:t>位（</a:t>
                </a:r>
                <a:r>
                  <a:rPr lang="zh-CN" altLang="en-US" sz="1800" b="1" dirty="0">
                    <a:solidFill>
                      <a:srgbClr val="006600"/>
                    </a:solidFill>
                  </a:rPr>
                  <a:t>其中一位是符号位</a:t>
                </a:r>
                <a:r>
                  <a:rPr lang="zh-CN" altLang="en-US" sz="1800" b="1" dirty="0">
                    <a:solidFill>
                      <a:srgbClr val="050705"/>
                    </a:solidFill>
                  </a:rPr>
                  <a:t>），采用原码表示，其能表示的数值范围是：</a:t>
                </a:r>
                <a:r>
                  <a:rPr lang="en-US" altLang="zh-CN" sz="1800" b="1" dirty="0">
                    <a:solidFill>
                      <a:srgbClr val="050705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1800" b="1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1800" b="1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800" b="1" dirty="0">
                    <a:solidFill>
                      <a:srgbClr val="050705"/>
                    </a:solidFill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1" i="1" smtClean="0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1800" b="1" dirty="0">
                    <a:solidFill>
                      <a:srgbClr val="050705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1800" b="1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1800" b="1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800" b="1" dirty="0">
                    <a:solidFill>
                      <a:srgbClr val="050705"/>
                    </a:solidFill>
                  </a:rPr>
                  <a:t>1) 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sz="1800" dirty="0">
                  <a:solidFill>
                    <a:srgbClr val="050705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4" y="1135063"/>
                <a:ext cx="8272331" cy="5345112"/>
              </a:xfrm>
              <a:blipFill>
                <a:blip r:embed="rId2"/>
                <a:stretch>
                  <a:fillRect t="-798" r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标注 3"/>
          <p:cNvSpPr/>
          <p:nvPr/>
        </p:nvSpPr>
        <p:spPr bwMode="auto">
          <a:xfrm>
            <a:off x="1542658" y="2552007"/>
            <a:ext cx="1280160" cy="374073"/>
          </a:xfrm>
          <a:prstGeom prst="wedgeRoundRectCallout">
            <a:avLst>
              <a:gd name="adj1" fmla="val -20184"/>
              <a:gd name="adj2" fmla="val 4923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dirty="0">
                <a:solidFill>
                  <a:srgbClr val="050705"/>
                </a:solidFill>
              </a:rPr>
              <a:t>0,1111111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1542658" y="3703709"/>
            <a:ext cx="1280160" cy="374073"/>
          </a:xfrm>
          <a:prstGeom prst="wedgeRoundRectCallout">
            <a:avLst>
              <a:gd name="adj1" fmla="val -20184"/>
              <a:gd name="adj2" fmla="val 4923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dirty="0" smtClean="0">
                <a:solidFill>
                  <a:srgbClr val="050705"/>
                </a:solidFill>
              </a:rPr>
              <a:t>1,1111111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标注 5"/>
              <p:cNvSpPr/>
              <p:nvPr/>
            </p:nvSpPr>
            <p:spPr bwMode="auto">
              <a:xfrm>
                <a:off x="2182738" y="4485106"/>
                <a:ext cx="2854775" cy="370306"/>
              </a:xfrm>
              <a:prstGeom prst="wedgeRoundRectCallout">
                <a:avLst>
                  <a:gd name="adj1" fmla="val -20184"/>
                  <a:gd name="adj2" fmla="val 49231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600" dirty="0">
                    <a:solidFill>
                      <a:srgbClr val="050705"/>
                    </a:solidFill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6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1600" dirty="0">
                    <a:solidFill>
                      <a:srgbClr val="050705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+(2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600" dirty="0">
                    <a:solidFill>
                      <a:srgbClr val="050705"/>
                    </a:solidFill>
                  </a:rPr>
                  <a:t>1) </a:t>
                </a:r>
              </a:p>
            </p:txBody>
          </p:sp>
        </mc:Choice>
        <mc:Fallback xmlns="">
          <p:sp>
            <p:nvSpPr>
              <p:cNvPr id="6" name="圆角矩形标注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2738" y="4485106"/>
                <a:ext cx="2854775" cy="370306"/>
              </a:xfrm>
              <a:prstGeom prst="wedgeRoundRectCallout">
                <a:avLst>
                  <a:gd name="adj1" fmla="val -20184"/>
                  <a:gd name="adj2" fmla="val 49231"/>
                  <a:gd name="adj3" fmla="val 16667"/>
                </a:avLst>
              </a:prstGeom>
              <a:blipFill>
                <a:blip r:embed="rId3"/>
                <a:stretch>
                  <a:fillRect b="-1612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78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503237" y="321330"/>
            <a:ext cx="64512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原码举例：真值</a:t>
            </a:r>
            <a:r>
              <a:rPr kumimoji="1"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</a:t>
            </a:r>
            <a:r>
              <a:rPr kumimoji="1"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原码</a:t>
            </a:r>
            <a:endParaRPr kumimoji="1"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3400" y="1002537"/>
            <a:ext cx="7697788" cy="2685338"/>
            <a:chOff x="533400" y="904875"/>
            <a:chExt cx="7697788" cy="3093471"/>
          </a:xfrm>
        </p:grpSpPr>
        <p:sp>
          <p:nvSpPr>
            <p:cNvPr id="23561" name="Text Box 9"/>
            <p:cNvSpPr txBox="1">
              <a:spLocks noChangeArrowheads="1"/>
            </p:cNvSpPr>
            <p:nvPr/>
          </p:nvSpPr>
          <p:spPr bwMode="auto">
            <a:xfrm>
              <a:off x="533400" y="2133600"/>
              <a:ext cx="74945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例 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已知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1110     求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原</a:t>
              </a:r>
              <a:endParaRPr lang="en-US" sz="2000" i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62" name="Text Box 10"/>
            <p:cNvSpPr txBox="1">
              <a:spLocks noChangeArrowheads="1"/>
            </p:cNvSpPr>
            <p:nvPr/>
          </p:nvSpPr>
          <p:spPr bwMode="auto">
            <a:xfrm>
              <a:off x="533400" y="904875"/>
              <a:ext cx="7062788" cy="46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例  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已知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sz="200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+</a:t>
              </a:r>
              <a:r>
                <a:rPr lang="zh-CN" altLang="en-US" sz="200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1110    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求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原</a:t>
              </a:r>
              <a:endPara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63" name="Text Box 11"/>
            <p:cNvSpPr txBox="1">
              <a:spLocks noChangeArrowheads="1"/>
            </p:cNvSpPr>
            <p:nvPr/>
          </p:nvSpPr>
          <p:spPr bwMode="auto">
            <a:xfrm>
              <a:off x="930275" y="2638425"/>
              <a:ext cx="697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23564" name="Text Box 12"/>
            <p:cNvSpPr txBox="1">
              <a:spLocks noChangeArrowheads="1"/>
            </p:cNvSpPr>
            <p:nvPr/>
          </p:nvSpPr>
          <p:spPr bwMode="auto">
            <a:xfrm>
              <a:off x="1981200" y="1409700"/>
              <a:ext cx="4895850" cy="46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由定义得     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[x]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原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0,1110</a:t>
              </a:r>
            </a:p>
          </p:txBody>
        </p:sp>
        <p:sp>
          <p:nvSpPr>
            <p:cNvPr id="23565" name="Text Box 13"/>
            <p:cNvSpPr txBox="1">
              <a:spLocks noChangeArrowheads="1"/>
            </p:cNvSpPr>
            <p:nvPr/>
          </p:nvSpPr>
          <p:spPr bwMode="auto">
            <a:xfrm>
              <a:off x="930275" y="1409700"/>
              <a:ext cx="697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23568" name="Text Box 16"/>
            <p:cNvSpPr txBox="1">
              <a:spLocks noChangeArrowheads="1"/>
            </p:cNvSpPr>
            <p:nvPr/>
          </p:nvSpPr>
          <p:spPr bwMode="auto">
            <a:xfrm>
              <a:off x="3515738" y="3137315"/>
              <a:ext cx="32416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10000 +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1110   </a:t>
              </a:r>
              <a:endPara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71" name="Text Box 19"/>
            <p:cNvSpPr txBox="1">
              <a:spLocks noChangeArrowheads="1"/>
            </p:cNvSpPr>
            <p:nvPr/>
          </p:nvSpPr>
          <p:spPr bwMode="auto">
            <a:xfrm>
              <a:off x="3539763" y="3537425"/>
              <a:ext cx="1079398" cy="46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1,11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75" name="Text Box 23"/>
            <p:cNvSpPr txBox="1">
              <a:spLocks noChangeArrowheads="1"/>
            </p:cNvSpPr>
            <p:nvPr/>
          </p:nvSpPr>
          <p:spPr bwMode="auto">
            <a:xfrm>
              <a:off x="1981200" y="2638425"/>
              <a:ext cx="2784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由定义得</a:t>
              </a:r>
            </a:p>
          </p:txBody>
        </p:sp>
        <p:sp>
          <p:nvSpPr>
            <p:cNvPr id="23576" name="Text Box 24"/>
            <p:cNvSpPr txBox="1">
              <a:spLocks noChangeArrowheads="1"/>
            </p:cNvSpPr>
            <p:nvPr/>
          </p:nvSpPr>
          <p:spPr bwMode="auto">
            <a:xfrm>
              <a:off x="3430588" y="2638425"/>
              <a:ext cx="48006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原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2000" baseline="40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    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4466864" y="2863274"/>
              <a:ext cx="1524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41" name="Line 20"/>
            <p:cNvSpPr>
              <a:spLocks noChangeShapeType="1"/>
            </p:cNvSpPr>
            <p:nvPr/>
          </p:nvSpPr>
          <p:spPr bwMode="auto">
            <a:xfrm>
              <a:off x="2309020" y="2372575"/>
              <a:ext cx="1524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03238" y="3714564"/>
            <a:ext cx="7697788" cy="2685338"/>
            <a:chOff x="533400" y="904875"/>
            <a:chExt cx="7697788" cy="3093471"/>
          </a:xfrm>
        </p:grpSpPr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533400" y="2133600"/>
              <a:ext cx="7494588" cy="46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例 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已知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0.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1110     求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原</a:t>
              </a:r>
              <a:endParaRPr lang="en-US" sz="2000" i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Text Box 10"/>
            <p:cNvSpPr txBox="1">
              <a:spLocks noChangeArrowheads="1"/>
            </p:cNvSpPr>
            <p:nvPr/>
          </p:nvSpPr>
          <p:spPr bwMode="auto">
            <a:xfrm>
              <a:off x="533400" y="904875"/>
              <a:ext cx="7062788" cy="46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例  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已知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sz="200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+0.</a:t>
              </a:r>
              <a:r>
                <a:rPr lang="zh-CN" altLang="en-US" sz="200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1110    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求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原</a:t>
              </a:r>
              <a:endPara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Text Box 11"/>
            <p:cNvSpPr txBox="1">
              <a:spLocks noChangeArrowheads="1"/>
            </p:cNvSpPr>
            <p:nvPr/>
          </p:nvSpPr>
          <p:spPr bwMode="auto">
            <a:xfrm>
              <a:off x="930275" y="2638425"/>
              <a:ext cx="697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48" name="Text Box 12"/>
            <p:cNvSpPr txBox="1">
              <a:spLocks noChangeArrowheads="1"/>
            </p:cNvSpPr>
            <p:nvPr/>
          </p:nvSpPr>
          <p:spPr bwMode="auto">
            <a:xfrm>
              <a:off x="1981200" y="1409700"/>
              <a:ext cx="5800580" cy="46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由定义得     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[x]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原 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0.1110</a:t>
              </a:r>
            </a:p>
          </p:txBody>
        </p: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930275" y="1409700"/>
              <a:ext cx="697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50" name="Text Box 16"/>
            <p:cNvSpPr txBox="1">
              <a:spLocks noChangeArrowheads="1"/>
            </p:cNvSpPr>
            <p:nvPr/>
          </p:nvSpPr>
          <p:spPr bwMode="auto">
            <a:xfrm>
              <a:off x="3515738" y="3137315"/>
              <a:ext cx="3241675" cy="46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 + 0.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1110   </a:t>
              </a:r>
              <a:endPara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539763" y="3537425"/>
              <a:ext cx="1079398" cy="46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1.11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 Box 23"/>
            <p:cNvSpPr txBox="1">
              <a:spLocks noChangeArrowheads="1"/>
            </p:cNvSpPr>
            <p:nvPr/>
          </p:nvSpPr>
          <p:spPr bwMode="auto">
            <a:xfrm>
              <a:off x="1981200" y="2638425"/>
              <a:ext cx="2784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由定义得</a:t>
              </a:r>
            </a:p>
          </p:txBody>
        </p:sp>
        <p:sp>
          <p:nvSpPr>
            <p:cNvPr id="53" name="Text Box 24"/>
            <p:cNvSpPr txBox="1">
              <a:spLocks noChangeArrowheads="1"/>
            </p:cNvSpPr>
            <p:nvPr/>
          </p:nvSpPr>
          <p:spPr bwMode="auto">
            <a:xfrm>
              <a:off x="3430588" y="2638425"/>
              <a:ext cx="4800600" cy="46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原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2000" baseline="40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>
              <a:off x="4383736" y="2899185"/>
              <a:ext cx="1524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55" name="Line 20"/>
            <p:cNvSpPr>
              <a:spLocks noChangeShapeType="1"/>
            </p:cNvSpPr>
            <p:nvPr/>
          </p:nvSpPr>
          <p:spPr bwMode="auto">
            <a:xfrm>
              <a:off x="2309020" y="2384545"/>
              <a:ext cx="1524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3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33400" y="304800"/>
            <a:ext cx="58506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原码举例：原码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真值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838200" y="1173163"/>
            <a:ext cx="41394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例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已知 [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原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= 1.0011     求 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x=?</a:t>
            </a:r>
            <a:endParaRPr lang="zh-CN" altLang="en-US" sz="2000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323975" y="1957388"/>
            <a:ext cx="5116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解: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847725" y="3986213"/>
            <a:ext cx="3882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例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已知 [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原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= 1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,1100    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求 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x=?</a:t>
            </a:r>
            <a:endParaRPr lang="zh-CN" altLang="en-US" sz="2000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371600" y="4772025"/>
            <a:ext cx="5116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解:</a:t>
            </a:r>
          </a:p>
        </p:txBody>
      </p:sp>
      <p:grpSp>
        <p:nvGrpSpPr>
          <p:cNvPr id="9223" name="Group 7"/>
          <p:cNvGrpSpPr>
            <a:grpSpLocks/>
          </p:cNvGrpSpPr>
          <p:nvPr/>
        </p:nvGrpSpPr>
        <p:grpSpPr bwMode="auto">
          <a:xfrm>
            <a:off x="2133600" y="2504420"/>
            <a:ext cx="3795713" cy="400050"/>
            <a:chOff x="0" y="0"/>
            <a:chExt cx="2391" cy="252"/>
          </a:xfrm>
        </p:grpSpPr>
        <p:sp>
          <p:nvSpPr>
            <p:cNvPr id="9224" name="Text Box 8"/>
            <p:cNvSpPr txBox="1">
              <a:spLocks noChangeArrowheads="1"/>
            </p:cNvSpPr>
            <p:nvPr/>
          </p:nvSpPr>
          <p:spPr bwMode="auto">
            <a:xfrm>
              <a:off x="0" y="0"/>
              <a:ext cx="239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 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1   [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原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1   1.0011 =    0.0011</a:t>
              </a:r>
            </a:p>
          </p:txBody>
        </p:sp>
        <p:sp>
          <p:nvSpPr>
            <p:cNvPr id="9225" name="Line 9"/>
            <p:cNvSpPr>
              <a:spLocks noChangeShapeType="1"/>
            </p:cNvSpPr>
            <p:nvPr/>
          </p:nvSpPr>
          <p:spPr bwMode="auto">
            <a:xfrm>
              <a:off x="381" y="133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9226" name="Line 10"/>
            <p:cNvSpPr>
              <a:spLocks noChangeShapeType="1"/>
            </p:cNvSpPr>
            <p:nvPr/>
          </p:nvSpPr>
          <p:spPr bwMode="auto">
            <a:xfrm>
              <a:off x="1031" y="136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9227" name="Line 11"/>
            <p:cNvSpPr>
              <a:spLocks noChangeShapeType="1"/>
            </p:cNvSpPr>
            <p:nvPr/>
          </p:nvSpPr>
          <p:spPr bwMode="auto">
            <a:xfrm>
              <a:off x="1743" y="136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9228" name="Group 12"/>
          <p:cNvGrpSpPr>
            <a:grpSpLocks/>
          </p:cNvGrpSpPr>
          <p:nvPr/>
        </p:nvGrpSpPr>
        <p:grpSpPr bwMode="auto">
          <a:xfrm>
            <a:off x="2133600" y="5314689"/>
            <a:ext cx="6910387" cy="400050"/>
            <a:chOff x="0" y="0"/>
            <a:chExt cx="4353" cy="252"/>
          </a:xfrm>
        </p:grpSpPr>
        <p:sp>
          <p:nvSpPr>
            <p:cNvPr id="9229" name="Text Box 13"/>
            <p:cNvSpPr txBox="1">
              <a:spLocks noChangeArrowheads="1"/>
            </p:cNvSpPr>
            <p:nvPr/>
          </p:nvSpPr>
          <p:spPr bwMode="auto">
            <a:xfrm>
              <a:off x="0" y="0"/>
              <a:ext cx="435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2</a:t>
              </a:r>
              <a:r>
                <a:rPr lang="en-US" sz="2000" baseline="30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  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[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原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10000   1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,1100 =    (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,1100  10000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) =   1100</a:t>
              </a:r>
            </a:p>
          </p:txBody>
        </p:sp>
        <p:sp>
          <p:nvSpPr>
            <p:cNvPr id="9230" name="Line 14"/>
            <p:cNvSpPr>
              <a:spLocks noChangeShapeType="1"/>
            </p:cNvSpPr>
            <p:nvPr/>
          </p:nvSpPr>
          <p:spPr bwMode="auto">
            <a:xfrm>
              <a:off x="465" y="133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9231" name="Line 15"/>
            <p:cNvSpPr>
              <a:spLocks noChangeShapeType="1"/>
            </p:cNvSpPr>
            <p:nvPr/>
          </p:nvSpPr>
          <p:spPr bwMode="auto">
            <a:xfrm>
              <a:off x="1467" y="133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9232" name="Line 16"/>
            <p:cNvSpPr>
              <a:spLocks noChangeShapeType="1"/>
            </p:cNvSpPr>
            <p:nvPr/>
          </p:nvSpPr>
          <p:spPr bwMode="auto">
            <a:xfrm>
              <a:off x="2176" y="140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9234" name="Freeform 18"/>
          <p:cNvSpPr>
            <a:spLocks/>
          </p:cNvSpPr>
          <p:nvPr/>
        </p:nvSpPr>
        <p:spPr bwMode="auto">
          <a:xfrm>
            <a:off x="3091545" y="1058898"/>
            <a:ext cx="2743200" cy="160302"/>
          </a:xfrm>
          <a:custGeom>
            <a:avLst/>
            <a:gdLst>
              <a:gd name="T0" fmla="*/ 0 w 1728"/>
              <a:gd name="T1" fmla="*/ 144 h 144"/>
              <a:gd name="T2" fmla="*/ 0 w 1728"/>
              <a:gd name="T3" fmla="*/ 0 h 144"/>
              <a:gd name="T4" fmla="*/ 1728 w 1728"/>
              <a:gd name="T5" fmla="*/ 0 h 144"/>
              <a:gd name="T6" fmla="*/ 1728 w 1728"/>
              <a:gd name="T7" fmla="*/ 144 h 144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144"/>
              <a:gd name="T14" fmla="*/ 1728 w 1728"/>
              <a:gd name="T15" fmla="*/ 144 h 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144">
                <a:moveTo>
                  <a:pt x="0" y="144"/>
                </a:moveTo>
                <a:lnTo>
                  <a:pt x="0" y="0"/>
                </a:lnTo>
                <a:lnTo>
                  <a:pt x="1728" y="0"/>
                </a:lnTo>
                <a:lnTo>
                  <a:pt x="1728" y="144"/>
                </a:lnTo>
              </a:path>
            </a:pathLst>
          </a:custGeom>
          <a:noFill/>
          <a:ln w="28575" cmpd="sng">
            <a:solidFill>
              <a:schemeClr val="folHlink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9235" name="Group 19"/>
          <p:cNvGrpSpPr>
            <a:grpSpLocks/>
          </p:cNvGrpSpPr>
          <p:nvPr/>
        </p:nvGrpSpPr>
        <p:grpSpPr bwMode="auto">
          <a:xfrm>
            <a:off x="3233059" y="1545768"/>
            <a:ext cx="3080655" cy="302143"/>
            <a:chOff x="0" y="0"/>
            <a:chExt cx="2160" cy="288"/>
          </a:xfrm>
        </p:grpSpPr>
        <p:sp>
          <p:nvSpPr>
            <p:cNvPr id="9236" name="Freeform 20"/>
            <p:cNvSpPr>
              <a:spLocks/>
            </p:cNvSpPr>
            <p:nvPr/>
          </p:nvSpPr>
          <p:spPr bwMode="auto">
            <a:xfrm>
              <a:off x="144" y="0"/>
              <a:ext cx="2016" cy="288"/>
            </a:xfrm>
            <a:custGeom>
              <a:avLst/>
              <a:gdLst>
                <a:gd name="T0" fmla="*/ 0 w 1920"/>
                <a:gd name="T1" fmla="*/ 0 h 288"/>
                <a:gd name="T2" fmla="*/ 0 w 1920"/>
                <a:gd name="T3" fmla="*/ 288 h 288"/>
                <a:gd name="T4" fmla="*/ 1920 w 1920"/>
                <a:gd name="T5" fmla="*/ 288 h 288"/>
                <a:gd name="T6" fmla="*/ 1920 w 1920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0"/>
                <a:gd name="T13" fmla="*/ 0 h 288"/>
                <a:gd name="T14" fmla="*/ 1920 w 192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0" h="288">
                  <a:moveTo>
                    <a:pt x="0" y="0"/>
                  </a:moveTo>
                  <a:lnTo>
                    <a:pt x="0" y="288"/>
                  </a:lnTo>
                  <a:lnTo>
                    <a:pt x="1920" y="288"/>
                  </a:lnTo>
                  <a:lnTo>
                    <a:pt x="1920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9237" name="Line 21"/>
            <p:cNvSpPr>
              <a:spLocks noChangeShapeType="1"/>
            </p:cNvSpPr>
            <p:nvPr/>
          </p:nvSpPr>
          <p:spPr bwMode="auto">
            <a:xfrm>
              <a:off x="0" y="0"/>
              <a:ext cx="305" cy="8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9239" name="Freeform 23"/>
          <p:cNvSpPr>
            <a:spLocks/>
          </p:cNvSpPr>
          <p:nvPr/>
        </p:nvSpPr>
        <p:spPr bwMode="auto">
          <a:xfrm>
            <a:off x="2862717" y="3859534"/>
            <a:ext cx="2895600" cy="232814"/>
          </a:xfrm>
          <a:custGeom>
            <a:avLst/>
            <a:gdLst>
              <a:gd name="T0" fmla="*/ 0 w 1728"/>
              <a:gd name="T1" fmla="*/ 144 h 144"/>
              <a:gd name="T2" fmla="*/ 0 w 1728"/>
              <a:gd name="T3" fmla="*/ 0 h 144"/>
              <a:gd name="T4" fmla="*/ 1728 w 1728"/>
              <a:gd name="T5" fmla="*/ 0 h 144"/>
              <a:gd name="T6" fmla="*/ 1728 w 1728"/>
              <a:gd name="T7" fmla="*/ 144 h 144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144"/>
              <a:gd name="T14" fmla="*/ 1728 w 1728"/>
              <a:gd name="T15" fmla="*/ 144 h 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144">
                <a:moveTo>
                  <a:pt x="0" y="144"/>
                </a:moveTo>
                <a:lnTo>
                  <a:pt x="0" y="0"/>
                </a:lnTo>
                <a:lnTo>
                  <a:pt x="1728" y="0"/>
                </a:lnTo>
                <a:lnTo>
                  <a:pt x="1728" y="144"/>
                </a:lnTo>
              </a:path>
            </a:pathLst>
          </a:custGeom>
          <a:noFill/>
          <a:ln w="28575" cmpd="sng">
            <a:solidFill>
              <a:schemeClr val="folHlink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000000"/>
              </a:solidFill>
            </a:endParaRPr>
          </a:p>
        </p:txBody>
      </p:sp>
      <p:grpSp>
        <p:nvGrpSpPr>
          <p:cNvPr id="9240" name="Group 24"/>
          <p:cNvGrpSpPr>
            <a:grpSpLocks/>
          </p:cNvGrpSpPr>
          <p:nvPr/>
        </p:nvGrpSpPr>
        <p:grpSpPr bwMode="auto">
          <a:xfrm>
            <a:off x="2966718" y="4365626"/>
            <a:ext cx="3107511" cy="258822"/>
            <a:chOff x="0" y="0"/>
            <a:chExt cx="2039" cy="288"/>
          </a:xfrm>
        </p:grpSpPr>
        <p:sp>
          <p:nvSpPr>
            <p:cNvPr id="9241" name="Freeform 25"/>
            <p:cNvSpPr>
              <a:spLocks/>
            </p:cNvSpPr>
            <p:nvPr/>
          </p:nvSpPr>
          <p:spPr bwMode="auto">
            <a:xfrm>
              <a:off x="167" y="0"/>
              <a:ext cx="1872" cy="288"/>
            </a:xfrm>
            <a:custGeom>
              <a:avLst/>
              <a:gdLst>
                <a:gd name="T0" fmla="*/ 0 w 1920"/>
                <a:gd name="T1" fmla="*/ 0 h 288"/>
                <a:gd name="T2" fmla="*/ 0 w 1920"/>
                <a:gd name="T3" fmla="*/ 288 h 288"/>
                <a:gd name="T4" fmla="*/ 1920 w 1920"/>
                <a:gd name="T5" fmla="*/ 288 h 288"/>
                <a:gd name="T6" fmla="*/ 1920 w 1920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0"/>
                <a:gd name="T13" fmla="*/ 0 h 288"/>
                <a:gd name="T14" fmla="*/ 1920 w 192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0" h="288">
                  <a:moveTo>
                    <a:pt x="0" y="0"/>
                  </a:moveTo>
                  <a:lnTo>
                    <a:pt x="0" y="288"/>
                  </a:lnTo>
                  <a:lnTo>
                    <a:pt x="1920" y="288"/>
                  </a:lnTo>
                  <a:lnTo>
                    <a:pt x="1920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9242" name="Line 26"/>
            <p:cNvSpPr>
              <a:spLocks noChangeShapeType="1"/>
            </p:cNvSpPr>
            <p:nvPr/>
          </p:nvSpPr>
          <p:spPr bwMode="auto">
            <a:xfrm>
              <a:off x="0" y="0"/>
              <a:ext cx="310" cy="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9243" name="Text Box 27"/>
          <p:cNvSpPr txBox="1">
            <a:spLocks noChangeArrowheads="1"/>
          </p:cNvSpPr>
          <p:nvPr/>
        </p:nvSpPr>
        <p:spPr bwMode="auto">
          <a:xfrm>
            <a:off x="5688806" y="1205820"/>
            <a:ext cx="1072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0.0011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>
            <a:off x="5653246" y="4002088"/>
            <a:ext cx="1062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–1100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2133600" y="195738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由定义得</a:t>
            </a:r>
          </a:p>
        </p:txBody>
      </p:sp>
      <p:sp>
        <p:nvSpPr>
          <p:cNvPr id="9246" name="Text Box 30"/>
          <p:cNvSpPr txBox="1">
            <a:spLocks noChangeArrowheads="1"/>
          </p:cNvSpPr>
          <p:nvPr/>
        </p:nvSpPr>
        <p:spPr bwMode="auto">
          <a:xfrm>
            <a:off x="2133600" y="4772025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由定义得</a:t>
            </a: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6542328" y="5536939"/>
            <a:ext cx="1524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7624109" y="5522996"/>
            <a:ext cx="1524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举例：十进制数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原码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59214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 smtClean="0"/>
              <a:t>假设机器字长为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/>
              <a:t>个</a:t>
            </a:r>
            <a:r>
              <a:rPr lang="zh-CN" altLang="en-US" dirty="0" smtClean="0">
                <a:solidFill>
                  <a:srgbClr val="7030A0"/>
                </a:solidFill>
              </a:rPr>
              <a:t>字节</a:t>
            </a:r>
            <a:r>
              <a:rPr lang="zh-CN" altLang="en-US" dirty="0" smtClean="0"/>
              <a:t>，</a:t>
            </a:r>
            <a:r>
              <a:rPr lang="en-US" altLang="zh-CN" dirty="0" smtClean="0">
                <a:solidFill>
                  <a:srgbClr val="C00000"/>
                </a:solidFill>
              </a:rPr>
              <a:t>+9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原码表示</a:t>
            </a:r>
            <a:endParaRPr lang="en-US" altLang="zh-CN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首先</a:t>
            </a:r>
            <a:r>
              <a:rPr lang="zh-CN" altLang="en-US" dirty="0"/>
              <a:t>将</a:t>
            </a:r>
            <a:r>
              <a:rPr lang="en-US" altLang="zh-CN" dirty="0"/>
              <a:t>+9</a:t>
            </a:r>
            <a:r>
              <a:rPr lang="zh-CN" altLang="en-US" dirty="0"/>
              <a:t>转换</a:t>
            </a:r>
            <a:r>
              <a:rPr lang="zh-CN" altLang="en-US" dirty="0" smtClean="0"/>
              <a:t>成对应的二进制数</a:t>
            </a:r>
            <a:r>
              <a:rPr lang="en-US" altLang="zh-CN" dirty="0" smtClean="0"/>
              <a:t>+1001</a:t>
            </a: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前面</a:t>
            </a:r>
            <a:r>
              <a:rPr lang="zh-CN" altLang="en-US" dirty="0"/>
              <a:t>补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，凑足</a:t>
            </a:r>
            <a:r>
              <a:rPr lang="zh-CN" altLang="en-US" dirty="0"/>
              <a:t>位数（</a:t>
            </a:r>
            <a:r>
              <a:rPr lang="en-US" altLang="zh-CN" dirty="0"/>
              <a:t>7</a:t>
            </a:r>
            <a:r>
              <a:rPr lang="zh-CN" altLang="en-US" dirty="0"/>
              <a:t>位，留一个符号位），即</a:t>
            </a:r>
            <a:r>
              <a:rPr lang="en-US" altLang="zh-CN" dirty="0"/>
              <a:t>+</a:t>
            </a:r>
            <a:r>
              <a:rPr lang="en-US" altLang="zh-CN" dirty="0" smtClean="0"/>
              <a:t>0001001</a:t>
            </a: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将</a:t>
            </a:r>
            <a:r>
              <a:rPr lang="zh-CN" altLang="en-US" dirty="0"/>
              <a:t>真值</a:t>
            </a:r>
            <a:r>
              <a:rPr lang="en-US" altLang="zh-CN" dirty="0"/>
              <a:t>+0001001</a:t>
            </a:r>
            <a:r>
              <a:rPr lang="zh-CN" altLang="en-US" dirty="0"/>
              <a:t>转换成相应的机器</a:t>
            </a:r>
            <a:r>
              <a:rPr lang="zh-CN" altLang="en-US" dirty="0" smtClean="0"/>
              <a:t>数</a:t>
            </a:r>
            <a:endParaRPr lang="en-US" altLang="zh-CN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[+9]</a:t>
            </a:r>
            <a:r>
              <a:rPr lang="zh-CN" altLang="en-US" baseline="-25000" dirty="0" smtClean="0"/>
              <a:t>原码</a:t>
            </a:r>
            <a:r>
              <a:rPr lang="en-US" altLang="zh-CN" dirty="0" smtClean="0"/>
              <a:t>=00001001</a:t>
            </a:r>
            <a:r>
              <a:rPr lang="zh-CN" altLang="en-US" dirty="0" smtClean="0"/>
              <a:t>，或</a:t>
            </a:r>
            <a:r>
              <a:rPr lang="en-US" altLang="zh-CN" dirty="0"/>
              <a:t>0,0001001 </a:t>
            </a:r>
            <a:r>
              <a:rPr lang="zh-CN" altLang="en-US" dirty="0" smtClean="0"/>
              <a:t>（最高位</a:t>
            </a:r>
            <a:r>
              <a:rPr lang="zh-CN" altLang="en-US" dirty="0"/>
              <a:t>是</a:t>
            </a:r>
            <a:r>
              <a:rPr lang="zh-CN" altLang="en-US" dirty="0" smtClean="0"/>
              <a:t>符号位）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/>
              <a:t>假设</a:t>
            </a:r>
            <a:r>
              <a:rPr lang="zh-CN" altLang="en-US" smtClean="0"/>
              <a:t>机器字长</a:t>
            </a:r>
            <a:r>
              <a:rPr lang="zh-CN" altLang="en-US" dirty="0" smtClean="0"/>
              <a:t>为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/>
              <a:t>个</a:t>
            </a:r>
            <a:r>
              <a:rPr lang="zh-CN" altLang="en-US" dirty="0">
                <a:solidFill>
                  <a:srgbClr val="7030A0"/>
                </a:solidFill>
              </a:rPr>
              <a:t>字节</a:t>
            </a:r>
            <a:r>
              <a:rPr lang="zh-CN" altLang="en-US" dirty="0" smtClean="0"/>
              <a:t>，</a:t>
            </a:r>
            <a:r>
              <a:rPr lang="en-US" altLang="zh-CN" dirty="0" smtClean="0">
                <a:solidFill>
                  <a:srgbClr val="C00000"/>
                </a:solidFill>
              </a:rPr>
              <a:t>-9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原码表示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/>
              <a:t>首先</a:t>
            </a:r>
            <a:r>
              <a:rPr lang="zh-CN" altLang="en-US" dirty="0" smtClean="0"/>
              <a:t>将</a:t>
            </a:r>
            <a:r>
              <a:rPr lang="en-US" altLang="zh-CN" dirty="0" smtClean="0"/>
              <a:t>-9</a:t>
            </a:r>
            <a:r>
              <a:rPr lang="zh-CN" altLang="en-US" dirty="0"/>
              <a:t>转换</a:t>
            </a:r>
            <a:r>
              <a:rPr lang="zh-CN" altLang="en-US" dirty="0" smtClean="0"/>
              <a:t>成对应的二进制数</a:t>
            </a:r>
            <a:r>
              <a:rPr lang="en-US" altLang="zh-CN" dirty="0" smtClean="0"/>
              <a:t>-1001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/>
              <a:t>前面补</a:t>
            </a:r>
            <a:r>
              <a:rPr lang="en-US" altLang="zh-CN" dirty="0"/>
              <a:t>0</a:t>
            </a:r>
            <a:r>
              <a:rPr lang="zh-CN" altLang="en-US" dirty="0"/>
              <a:t>，凑足</a:t>
            </a:r>
            <a:r>
              <a:rPr lang="zh-CN" altLang="en-US" dirty="0" smtClean="0"/>
              <a:t>位数</a:t>
            </a:r>
            <a:r>
              <a:rPr lang="en-US" altLang="zh-CN" dirty="0" smtClean="0"/>
              <a:t>(15</a:t>
            </a:r>
            <a:r>
              <a:rPr lang="zh-CN" altLang="en-US" dirty="0" smtClean="0"/>
              <a:t>位</a:t>
            </a:r>
            <a:r>
              <a:rPr lang="zh-CN" altLang="en-US" dirty="0"/>
              <a:t>，留一个</a:t>
            </a:r>
            <a:r>
              <a:rPr lang="zh-CN" altLang="en-US" dirty="0" smtClean="0"/>
              <a:t>符号位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-000000000001001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/>
              <a:t>将</a:t>
            </a:r>
            <a:r>
              <a:rPr lang="zh-CN" altLang="en-US" dirty="0" smtClean="0"/>
              <a:t>真值</a:t>
            </a:r>
            <a:r>
              <a:rPr lang="en-US" altLang="zh-CN" dirty="0" smtClean="0"/>
              <a:t>-000000000001001</a:t>
            </a:r>
            <a:r>
              <a:rPr lang="zh-CN" altLang="en-US" dirty="0"/>
              <a:t>转换成相应的机器数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[-9</a:t>
            </a:r>
            <a:r>
              <a:rPr lang="en-US" altLang="zh-CN" dirty="0"/>
              <a:t>]</a:t>
            </a:r>
            <a:r>
              <a:rPr lang="zh-CN" altLang="en-US" baseline="-25000" dirty="0"/>
              <a:t>原码</a:t>
            </a:r>
            <a:r>
              <a:rPr lang="en-US" altLang="zh-CN" dirty="0" smtClean="0"/>
              <a:t>=1000000000001001</a:t>
            </a:r>
            <a:r>
              <a:rPr lang="zh-CN" altLang="en-US" dirty="0"/>
              <a:t>，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1,000000000001001 </a:t>
            </a:r>
            <a:r>
              <a:rPr lang="zh-CN" altLang="en-US" dirty="0"/>
              <a:t>（最高位是符号位）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1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582613" y="242313"/>
            <a:ext cx="76323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原码的特点：</a:t>
            </a:r>
            <a:r>
              <a:rPr kumimoji="1" lang="zh-CN" altLang="en-US" sz="2800" dirty="0">
                <a:solidFill>
                  <a:srgbClr val="1A93C8"/>
                </a:solidFill>
              </a:rPr>
              <a:t>简单</a:t>
            </a:r>
            <a:r>
              <a:rPr lang="zh-CN" altLang="en-US" sz="3200" dirty="0">
                <a:latin typeface="Times New Roman" panose="02020603050405020304" pitchFamily="18" charset="0"/>
              </a:rPr>
              <a:t>、</a:t>
            </a:r>
            <a:r>
              <a:rPr kumimoji="1" lang="zh-CN" altLang="en-US" sz="2800" dirty="0">
                <a:solidFill>
                  <a:srgbClr val="1A93C8"/>
                </a:solidFill>
              </a:rPr>
              <a:t>直观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609600" y="1053297"/>
            <a:ext cx="57534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solidFill>
                  <a:srgbClr val="1A93C8"/>
                </a:solidFill>
                <a:latin typeface="+mn-lt"/>
                <a:ea typeface="+mn-ea"/>
              </a:rPr>
              <a:t>但是用原码作加法时，会出现如下问题：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755650" y="4510243"/>
            <a:ext cx="7962323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目前计算机中</a:t>
            </a: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只设加法</a:t>
            </a: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器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只作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加法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运算 ，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用加法运算代替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减法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运算？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marL="108585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理论上可以分别实现加法器、减法器、乘法器、除法器及其它运算部件；</a:t>
            </a:r>
            <a:endParaRPr lang="en-US" altLang="zh-CN" sz="1600" dirty="0">
              <a:solidFill>
                <a:srgbClr val="7030A0"/>
              </a:solidFill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找到一个与负数等价的正数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来代替这个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负数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就可使</a:t>
            </a:r>
            <a:r>
              <a:rPr lang="zh-CN" altLang="en-US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减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加；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如 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x-y=x+(-y)=</a:t>
            </a:r>
            <a:r>
              <a:rPr lang="en-US" altLang="zh-CN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x+z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，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如何寻找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z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，使其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–y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等价？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755650" y="5857971"/>
            <a:ext cx="7733347" cy="39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5650" y="1691980"/>
            <a:ext cx="8382000" cy="2543778"/>
            <a:chOff x="762000" y="1681590"/>
            <a:chExt cx="8382000" cy="3042748"/>
          </a:xfrm>
        </p:grpSpPr>
        <p:sp>
          <p:nvSpPr>
            <p:cNvPr id="11273" name="Text Box 10"/>
            <p:cNvSpPr txBox="1">
              <a:spLocks noChangeArrowheads="1"/>
            </p:cNvSpPr>
            <p:nvPr/>
          </p:nvSpPr>
          <p:spPr bwMode="auto">
            <a:xfrm>
              <a:off x="990600" y="2438400"/>
              <a:ext cx="2031325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加法       正         正</a:t>
              </a:r>
            </a:p>
          </p:txBody>
        </p:sp>
        <p:sp>
          <p:nvSpPr>
            <p:cNvPr id="11274" name="Text Box 11"/>
            <p:cNvSpPr txBox="1">
              <a:spLocks noChangeArrowheads="1"/>
            </p:cNvSpPr>
            <p:nvPr/>
          </p:nvSpPr>
          <p:spPr bwMode="auto">
            <a:xfrm>
              <a:off x="4953000" y="2416175"/>
              <a:ext cx="415498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加</a:t>
              </a:r>
            </a:p>
          </p:txBody>
        </p:sp>
        <p:sp>
          <p:nvSpPr>
            <p:cNvPr id="11275" name="Text Box 12"/>
            <p:cNvSpPr txBox="1">
              <a:spLocks noChangeArrowheads="1"/>
            </p:cNvSpPr>
            <p:nvPr/>
          </p:nvSpPr>
          <p:spPr bwMode="auto">
            <a:xfrm>
              <a:off x="990600" y="3059113"/>
              <a:ext cx="2031325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加法       正         负</a:t>
              </a:r>
            </a:p>
          </p:txBody>
        </p:sp>
        <p:sp>
          <p:nvSpPr>
            <p:cNvPr id="11276" name="Text Box 13"/>
            <p:cNvSpPr txBox="1">
              <a:spLocks noChangeArrowheads="1"/>
            </p:cNvSpPr>
            <p:nvPr/>
          </p:nvSpPr>
          <p:spPr bwMode="auto">
            <a:xfrm>
              <a:off x="990600" y="3592513"/>
              <a:ext cx="2031325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加法       负         正</a:t>
              </a:r>
            </a:p>
          </p:txBody>
        </p:sp>
        <p:sp>
          <p:nvSpPr>
            <p:cNvPr id="11277" name="Text Box 14"/>
            <p:cNvSpPr txBox="1">
              <a:spLocks noChangeArrowheads="1"/>
            </p:cNvSpPr>
            <p:nvPr/>
          </p:nvSpPr>
          <p:spPr bwMode="auto">
            <a:xfrm>
              <a:off x="990600" y="4202113"/>
              <a:ext cx="2031325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加法       负         负</a:t>
              </a:r>
            </a:p>
          </p:txBody>
        </p:sp>
        <p:sp>
          <p:nvSpPr>
            <p:cNvPr id="11278" name="Text Box 15"/>
            <p:cNvSpPr txBox="1">
              <a:spLocks noChangeArrowheads="1"/>
            </p:cNvSpPr>
            <p:nvPr/>
          </p:nvSpPr>
          <p:spPr bwMode="auto">
            <a:xfrm>
              <a:off x="4953000" y="3036888"/>
              <a:ext cx="415498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减</a:t>
              </a:r>
            </a:p>
          </p:txBody>
        </p:sp>
        <p:sp>
          <p:nvSpPr>
            <p:cNvPr id="11279" name="Text Box 16"/>
            <p:cNvSpPr txBox="1">
              <a:spLocks noChangeArrowheads="1"/>
            </p:cNvSpPr>
            <p:nvPr/>
          </p:nvSpPr>
          <p:spPr bwMode="auto">
            <a:xfrm>
              <a:off x="4953000" y="3570288"/>
              <a:ext cx="415498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减</a:t>
              </a:r>
            </a:p>
          </p:txBody>
        </p:sp>
        <p:sp>
          <p:nvSpPr>
            <p:cNvPr id="11280" name="Text Box 17"/>
            <p:cNvSpPr txBox="1">
              <a:spLocks noChangeArrowheads="1"/>
            </p:cNvSpPr>
            <p:nvPr/>
          </p:nvSpPr>
          <p:spPr bwMode="auto">
            <a:xfrm>
              <a:off x="4953000" y="4179889"/>
              <a:ext cx="415498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303DF"/>
                  </a:solidFill>
                  <a:latin typeface="Times New Roman" panose="02020603050405020304" pitchFamily="18" charset="0"/>
                </a:rPr>
                <a:t>加</a:t>
              </a:r>
            </a:p>
          </p:txBody>
        </p:sp>
        <p:grpSp>
          <p:nvGrpSpPr>
            <p:cNvPr id="11281" name="Group 18"/>
            <p:cNvGrpSpPr>
              <a:grpSpLocks/>
            </p:cNvGrpSpPr>
            <p:nvPr/>
          </p:nvGrpSpPr>
          <p:grpSpPr bwMode="auto">
            <a:xfrm>
              <a:off x="762000" y="1681590"/>
              <a:ext cx="8382000" cy="3042748"/>
              <a:chOff x="0" y="0"/>
              <a:chExt cx="5280" cy="2016"/>
            </a:xfrm>
          </p:grpSpPr>
          <p:grpSp>
            <p:nvGrpSpPr>
              <p:cNvPr id="11282" name="Group 19"/>
              <p:cNvGrpSpPr>
                <a:grpSpLocks/>
              </p:cNvGrpSpPr>
              <p:nvPr/>
            </p:nvGrpSpPr>
            <p:grpSpPr bwMode="auto">
              <a:xfrm>
                <a:off x="0" y="0"/>
                <a:ext cx="5280" cy="2016"/>
                <a:chOff x="0" y="0"/>
                <a:chExt cx="5280" cy="2016"/>
              </a:xfrm>
            </p:grpSpPr>
            <p:sp>
              <p:nvSpPr>
                <p:cNvPr id="1128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8" y="19"/>
                  <a:ext cx="5232" cy="2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</a:rPr>
                    <a:t>  </a:t>
                  </a:r>
                  <a:r>
                    <a:rPr lang="zh-CN" altLang="en-US" dirty="0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操作       数1       数2                                实际操作                  结果符号</a:t>
                  </a:r>
                </a:p>
              </p:txBody>
            </p:sp>
            <p:sp>
              <p:nvSpPr>
                <p:cNvPr id="11284" name="Rectangle 2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944" cy="2016"/>
                </a:xfrm>
                <a:prstGeom prst="rect">
                  <a:avLst/>
                </a:prstGeom>
                <a:noFill/>
                <a:ln w="28575" cmpd="sng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11285" name="Line 22"/>
              <p:cNvSpPr>
                <a:spLocks noChangeShapeType="1"/>
              </p:cNvSpPr>
              <p:nvPr/>
            </p:nvSpPr>
            <p:spPr bwMode="auto">
              <a:xfrm>
                <a:off x="0" y="432"/>
                <a:ext cx="4944" cy="0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286" name="Line 23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2016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1287" name="Text Box 24"/>
            <p:cNvSpPr txBox="1">
              <a:spLocks noChangeArrowheads="1"/>
            </p:cNvSpPr>
            <p:nvPr/>
          </p:nvSpPr>
          <p:spPr bwMode="auto">
            <a:xfrm>
              <a:off x="7052540" y="2416175"/>
              <a:ext cx="415498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正</a:t>
              </a:r>
            </a:p>
          </p:txBody>
        </p:sp>
        <p:sp>
          <p:nvSpPr>
            <p:cNvPr id="11288" name="Text Box 25"/>
            <p:cNvSpPr txBox="1">
              <a:spLocks noChangeArrowheads="1"/>
            </p:cNvSpPr>
            <p:nvPr/>
          </p:nvSpPr>
          <p:spPr bwMode="auto">
            <a:xfrm>
              <a:off x="6705600" y="3036888"/>
              <a:ext cx="1107996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可正可负</a:t>
              </a:r>
            </a:p>
          </p:txBody>
        </p:sp>
        <p:sp>
          <p:nvSpPr>
            <p:cNvPr id="11289" name="Text Box 26"/>
            <p:cNvSpPr txBox="1">
              <a:spLocks noChangeArrowheads="1"/>
            </p:cNvSpPr>
            <p:nvPr/>
          </p:nvSpPr>
          <p:spPr bwMode="auto">
            <a:xfrm>
              <a:off x="6705600" y="3570288"/>
              <a:ext cx="1107996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可正可负</a:t>
              </a:r>
            </a:p>
          </p:txBody>
        </p:sp>
        <p:sp>
          <p:nvSpPr>
            <p:cNvPr id="11290" name="Text Box 27"/>
            <p:cNvSpPr txBox="1">
              <a:spLocks noChangeArrowheads="1"/>
            </p:cNvSpPr>
            <p:nvPr/>
          </p:nvSpPr>
          <p:spPr bwMode="auto">
            <a:xfrm>
              <a:off x="7073322" y="4179889"/>
              <a:ext cx="415498" cy="44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91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47A80-C844-4469-8F7F-AE0B31E2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不是脑筋急转弯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BED3FB-909F-4817-BB83-3A2934CC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C</a:t>
            </a:r>
            <a:r>
              <a:rPr lang="zh-CN" altLang="en-US" sz="2000" dirty="0"/>
              <a:t>语言中有两个变量 </a:t>
            </a:r>
            <a:r>
              <a:rPr lang="en-US" altLang="zh-CN" sz="2000" dirty="0">
                <a:solidFill>
                  <a:srgbClr val="7030A0"/>
                </a:solidFill>
              </a:rPr>
              <a:t>a= -1</a:t>
            </a:r>
            <a:r>
              <a:rPr lang="zh-CN" altLang="en-US" sz="2000" dirty="0">
                <a:solidFill>
                  <a:srgbClr val="7030A0"/>
                </a:solidFill>
              </a:rPr>
              <a:t>，</a:t>
            </a:r>
            <a:r>
              <a:rPr lang="en-US" altLang="zh-CN" sz="2000" dirty="0">
                <a:solidFill>
                  <a:srgbClr val="7030A0"/>
                </a:solidFill>
              </a:rPr>
              <a:t>b=3</a:t>
            </a:r>
            <a:r>
              <a:rPr lang="zh-CN" altLang="en-US" sz="2000" dirty="0"/>
              <a:t>，我们需要比较其大小以进行进一步的处理；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971550" lvl="1"/>
            <a:r>
              <a:rPr lang="en-US" altLang="zh-CN" sz="1800" u="sng" dirty="0">
                <a:solidFill>
                  <a:srgbClr val="7030A0"/>
                </a:solidFill>
              </a:rPr>
              <a:t>C</a:t>
            </a:r>
            <a:r>
              <a:rPr lang="zh-CN" altLang="en-US" sz="1800" u="sng" dirty="0">
                <a:solidFill>
                  <a:srgbClr val="7030A0"/>
                </a:solidFill>
              </a:rPr>
              <a:t>语言中如果</a:t>
            </a:r>
            <a:r>
              <a:rPr lang="zh-CN" altLang="en-US" sz="1800" u="sng" dirty="0" smtClean="0">
                <a:solidFill>
                  <a:srgbClr val="7030A0"/>
                </a:solidFill>
              </a:rPr>
              <a:t>数据类型定义不适当</a:t>
            </a:r>
            <a:r>
              <a:rPr lang="zh-CN" altLang="en-US" sz="1800" dirty="0" smtClean="0"/>
              <a:t>，条件  </a:t>
            </a:r>
            <a:r>
              <a:rPr lang="en-US" altLang="zh-CN" sz="1800" dirty="0">
                <a:solidFill>
                  <a:srgbClr val="FF0000"/>
                </a:solidFill>
              </a:rPr>
              <a:t>a&gt;b</a:t>
            </a:r>
            <a:r>
              <a:rPr lang="zh-CN" altLang="en-US" sz="1800" dirty="0"/>
              <a:t>，即</a:t>
            </a:r>
            <a:r>
              <a:rPr lang="en-US" altLang="zh-CN" sz="1800" dirty="0">
                <a:solidFill>
                  <a:srgbClr val="FF0000"/>
                </a:solidFill>
              </a:rPr>
              <a:t>-1&gt;3 </a:t>
            </a:r>
            <a:r>
              <a:rPr lang="zh-CN" altLang="en-US" sz="1800" dirty="0"/>
              <a:t>会成立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marL="1200150" lvl="2"/>
            <a:r>
              <a:rPr lang="zh-CN" altLang="en-US" sz="1600" dirty="0" smtClean="0">
                <a:solidFill>
                  <a:srgbClr val="0303DF"/>
                </a:solidFill>
              </a:rPr>
              <a:t>问</a:t>
            </a:r>
            <a:r>
              <a:rPr lang="zh-CN" altLang="en-US" sz="1600" dirty="0">
                <a:solidFill>
                  <a:srgbClr val="0303DF"/>
                </a:solidFill>
              </a:rPr>
              <a:t>：何时会成立？</a:t>
            </a:r>
            <a:endParaRPr lang="en-US" altLang="zh-CN" sz="1600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sz="1800" dirty="0"/>
              <a:t>需要了解计算机内部对</a:t>
            </a:r>
            <a:r>
              <a:rPr lang="en-US" altLang="zh-CN" sz="1800" dirty="0">
                <a:solidFill>
                  <a:srgbClr val="006600"/>
                </a:solidFill>
              </a:rPr>
              <a:t>-</a:t>
            </a:r>
            <a:r>
              <a:rPr lang="en-US" altLang="zh-CN" sz="1800" dirty="0">
                <a:solidFill>
                  <a:srgbClr val="7030A0"/>
                </a:solidFill>
              </a:rPr>
              <a:t>1</a:t>
            </a:r>
            <a:r>
              <a:rPr lang="zh-CN" altLang="en-US" sz="1800" dirty="0">
                <a:solidFill>
                  <a:srgbClr val="7030A0"/>
                </a:solidFill>
              </a:rPr>
              <a:t>与</a:t>
            </a:r>
            <a:r>
              <a:rPr lang="en-US" altLang="zh-CN" sz="1800" dirty="0">
                <a:solidFill>
                  <a:srgbClr val="7030A0"/>
                </a:solidFill>
              </a:rPr>
              <a:t>3</a:t>
            </a:r>
            <a:r>
              <a:rPr lang="zh-CN" altLang="en-US" sz="1800" dirty="0"/>
              <a:t>的表达与存储方式</a:t>
            </a:r>
            <a:r>
              <a:rPr lang="en-US" altLang="zh-CN" sz="1800" dirty="0"/>
              <a:t>;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C</a:t>
            </a:r>
            <a:r>
              <a:rPr lang="zh-CN" altLang="en-US" sz="2000" dirty="0"/>
              <a:t>语言中，两个</a:t>
            </a:r>
            <a:r>
              <a:rPr lang="zh-CN" altLang="en-US" sz="2000" dirty="0">
                <a:solidFill>
                  <a:srgbClr val="7030A0"/>
                </a:solidFill>
              </a:rPr>
              <a:t>不同类型变量</a:t>
            </a:r>
            <a:r>
              <a:rPr lang="zh-CN" altLang="en-US" sz="2000" dirty="0"/>
              <a:t>之间的赋值是如何进行的？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如：</a:t>
            </a:r>
            <a:r>
              <a:rPr lang="en-US" altLang="zh-CN" sz="1800" dirty="0"/>
              <a:t>short a= -3;  int b;  b=a; </a:t>
            </a:r>
            <a:r>
              <a:rPr lang="en-US" altLang="zh-CN" sz="1800" dirty="0" smtClean="0"/>
              <a:t>                    </a:t>
            </a:r>
          </a:p>
          <a:p>
            <a:pPr marL="1200150" lvl="2"/>
            <a:r>
              <a:rPr lang="en-US" altLang="zh-CN" sz="1600" dirty="0">
                <a:solidFill>
                  <a:srgbClr val="030DCD"/>
                </a:solidFill>
              </a:rPr>
              <a:t>short</a:t>
            </a:r>
            <a:r>
              <a:rPr lang="zh-CN" altLang="en-US" sz="1600" dirty="0">
                <a:solidFill>
                  <a:srgbClr val="030DCD"/>
                </a:solidFill>
              </a:rPr>
              <a:t>：</a:t>
            </a:r>
            <a:r>
              <a:rPr lang="en-US" altLang="zh-CN" sz="1600" dirty="0">
                <a:solidFill>
                  <a:srgbClr val="030DCD"/>
                </a:solidFill>
              </a:rPr>
              <a:t>2</a:t>
            </a:r>
            <a:r>
              <a:rPr lang="zh-CN" altLang="en-US" sz="1600" dirty="0">
                <a:solidFill>
                  <a:srgbClr val="030DCD"/>
                </a:solidFill>
              </a:rPr>
              <a:t>字节存储</a:t>
            </a:r>
            <a:endParaRPr lang="en-US" altLang="zh-CN" sz="1600" dirty="0">
              <a:solidFill>
                <a:srgbClr val="030DCD"/>
              </a:solidFill>
            </a:endParaRPr>
          </a:p>
          <a:p>
            <a:pPr marL="1200150" lvl="2"/>
            <a:r>
              <a:rPr lang="en-US" altLang="zh-CN" sz="1600" dirty="0" err="1" smtClean="0">
                <a:solidFill>
                  <a:srgbClr val="030DCD"/>
                </a:solidFill>
              </a:rPr>
              <a:t>int</a:t>
            </a:r>
            <a:r>
              <a:rPr lang="zh-CN" altLang="en-US" sz="1600" dirty="0" smtClean="0">
                <a:solidFill>
                  <a:srgbClr val="030DCD"/>
                </a:solidFill>
              </a:rPr>
              <a:t>：</a:t>
            </a:r>
            <a:r>
              <a:rPr lang="en-US" altLang="zh-CN" sz="1600" dirty="0">
                <a:solidFill>
                  <a:srgbClr val="030DCD"/>
                </a:solidFill>
              </a:rPr>
              <a:t>4</a:t>
            </a:r>
            <a:r>
              <a:rPr lang="zh-CN" altLang="en-US" sz="1600" dirty="0">
                <a:solidFill>
                  <a:srgbClr val="030DCD"/>
                </a:solidFill>
              </a:rPr>
              <a:t>字节存储</a:t>
            </a:r>
            <a:endParaRPr lang="en-US" altLang="zh-CN" sz="1600" dirty="0">
              <a:solidFill>
                <a:srgbClr val="030DCD"/>
              </a:solidFill>
            </a:endParaRPr>
          </a:p>
          <a:p>
            <a:pPr marL="1200150" lvl="2"/>
            <a:r>
              <a:rPr lang="zh-CN" altLang="en-US" sz="1600" dirty="0"/>
              <a:t>将一个</a:t>
            </a:r>
            <a:r>
              <a:rPr lang="en-US" altLang="zh-CN" sz="1600" dirty="0"/>
              <a:t>2</a:t>
            </a:r>
            <a:r>
              <a:rPr lang="zh-CN" altLang="en-US" sz="1600" dirty="0" smtClean="0"/>
              <a:t>字节有符号数存储</a:t>
            </a:r>
            <a:r>
              <a:rPr lang="zh-CN" altLang="en-US" sz="1600" dirty="0"/>
              <a:t>到</a:t>
            </a:r>
            <a:r>
              <a:rPr lang="en-US" altLang="zh-CN" sz="1600" dirty="0"/>
              <a:t>4</a:t>
            </a:r>
            <a:r>
              <a:rPr lang="zh-CN" altLang="en-US" sz="1600" dirty="0"/>
              <a:t>字节空间中，</a:t>
            </a:r>
            <a:r>
              <a:rPr lang="zh-CN" altLang="en-US" sz="1600" b="1" dirty="0">
                <a:solidFill>
                  <a:srgbClr val="7030A0"/>
                </a:solidFill>
              </a:rPr>
              <a:t>高位</a:t>
            </a:r>
            <a:r>
              <a:rPr lang="en-US" altLang="zh-CN" sz="1600" b="1" dirty="0">
                <a:solidFill>
                  <a:srgbClr val="7030A0"/>
                </a:solidFill>
              </a:rPr>
              <a:t>2</a:t>
            </a:r>
            <a:r>
              <a:rPr lang="zh-CN" altLang="en-US" sz="1600" b="1" dirty="0">
                <a:solidFill>
                  <a:srgbClr val="7030A0"/>
                </a:solidFill>
              </a:rPr>
              <a:t>字节如何补位</a:t>
            </a:r>
            <a:r>
              <a:rPr lang="zh-CN" altLang="en-US" sz="1600" dirty="0"/>
              <a:t>？</a:t>
            </a:r>
            <a:endParaRPr lang="en-US" altLang="zh-CN" sz="1600" dirty="0"/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int b=65536; short a; a=b;  a</a:t>
            </a:r>
            <a:r>
              <a:rPr lang="zh-CN" altLang="en-US" sz="1800" dirty="0"/>
              <a:t>中的值是多少？ 是</a:t>
            </a:r>
            <a:r>
              <a:rPr lang="en-US" altLang="zh-CN" sz="1800" dirty="0"/>
              <a:t>65536</a:t>
            </a:r>
            <a:r>
              <a:rPr lang="zh-CN" altLang="en-US" sz="1800" dirty="0"/>
              <a:t>吗</a:t>
            </a:r>
            <a:r>
              <a:rPr lang="zh-CN" altLang="en-US" sz="1800" dirty="0" smtClean="0"/>
              <a:t>？</a:t>
            </a:r>
            <a:endParaRPr lang="en-US" altLang="zh-CN" sz="1800" dirty="0" smtClean="0"/>
          </a:p>
          <a:p>
            <a:pPr marL="1200150" lvl="2"/>
            <a:r>
              <a:rPr lang="zh-CN" altLang="en-US" sz="1600" dirty="0" smtClean="0"/>
              <a:t>将一个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字节有符号数，存储到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字节空间中，会出现什么情况？</a:t>
            </a:r>
            <a:endParaRPr lang="en-US" altLang="zh-CN" sz="1600" dirty="0" smtClean="0"/>
          </a:p>
          <a:p>
            <a:pPr marL="1200150" lvl="2"/>
            <a:r>
              <a:rPr lang="zh-CN" altLang="en-US" sz="1600" dirty="0" smtClean="0"/>
              <a:t>如果不清楚机器内的数据编码方法， </a:t>
            </a:r>
            <a:r>
              <a:rPr lang="zh-CN" altLang="en-US" sz="1600" b="1" u="sng" dirty="0" smtClean="0">
                <a:solidFill>
                  <a:srgbClr val="7030A0"/>
                </a:solidFill>
              </a:rPr>
              <a:t>编程时可能会出现问题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FF0000"/>
                </a:solidFill>
              </a:rPr>
              <a:t>需要</a:t>
            </a:r>
            <a:r>
              <a:rPr lang="zh-CN" altLang="en-US" dirty="0">
                <a:solidFill>
                  <a:srgbClr val="FF0000"/>
                </a:solidFill>
              </a:rPr>
              <a:t>了解计算机内部对数据的表达与存储格式；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5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548123" y="284364"/>
            <a:ext cx="48052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. 反码表示（</a:t>
            </a:r>
            <a:r>
              <a:rPr kumimoji="1"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1’s complement</a:t>
            </a:r>
            <a:r>
              <a:rPr kumimoji="1"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781050" y="933450"/>
            <a:ext cx="2530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solidFill>
                  <a:srgbClr val="1A93C8"/>
                </a:solidFill>
                <a:latin typeface="+mn-lt"/>
                <a:ea typeface="+mn-ea"/>
              </a:rPr>
              <a:t>(1) 定义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270000" y="1524000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303DF"/>
                </a:solidFill>
                <a:latin typeface="Times New Roman" panose="02020603050405020304" pitchFamily="18" charset="0"/>
              </a:rPr>
              <a:t>整数</a:t>
            </a:r>
          </a:p>
        </p:txBody>
      </p:sp>
      <p:grpSp>
        <p:nvGrpSpPr>
          <p:cNvPr id="21509" name="Group 5"/>
          <p:cNvGrpSpPr>
            <a:grpSpLocks/>
          </p:cNvGrpSpPr>
          <p:nvPr/>
        </p:nvGrpSpPr>
        <p:grpSpPr bwMode="auto">
          <a:xfrm>
            <a:off x="1968840" y="1651555"/>
            <a:ext cx="6651458" cy="1344387"/>
            <a:chOff x="0" y="0"/>
            <a:chExt cx="5264" cy="952"/>
          </a:xfrm>
        </p:grpSpPr>
        <p:sp>
          <p:nvSpPr>
            <p:cNvPr id="21510" name="Text Box 6"/>
            <p:cNvSpPr txBox="1">
              <a:spLocks noChangeArrowheads="1"/>
            </p:cNvSpPr>
            <p:nvPr/>
          </p:nvSpPr>
          <p:spPr bwMode="auto">
            <a:xfrm>
              <a:off x="0" y="240"/>
              <a:ext cx="8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反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</a:p>
          </p:txBody>
        </p:sp>
        <p:sp>
          <p:nvSpPr>
            <p:cNvPr id="21511" name="Text Box 7"/>
            <p:cNvSpPr txBox="1">
              <a:spLocks noChangeArrowheads="1"/>
            </p:cNvSpPr>
            <p:nvPr/>
          </p:nvSpPr>
          <p:spPr bwMode="auto">
            <a:xfrm>
              <a:off x="847" y="0"/>
              <a:ext cx="2950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          </a:t>
              </a:r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sz="2000" i="1" baseline="450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2000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-1</a:t>
              </a:r>
              <a:r>
                <a:rPr lang="en-US" sz="2000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≥</a:t>
              </a:r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≥ 0</a:t>
              </a:r>
            </a:p>
          </p:txBody>
        </p:sp>
        <p:sp>
          <p:nvSpPr>
            <p:cNvPr id="21512" name="Text Box 8"/>
            <p:cNvSpPr txBox="1">
              <a:spLocks noChangeArrowheads="1"/>
            </p:cNvSpPr>
            <p:nvPr/>
          </p:nvSpPr>
          <p:spPr bwMode="auto">
            <a:xfrm>
              <a:off x="857" y="451"/>
              <a:ext cx="4407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( 2</a:t>
              </a:r>
              <a:r>
                <a:rPr lang="en-US" sz="2000" i="1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sz="2000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+1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– 1) +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0  ≥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</a:rPr>
                <a:t>≥  </a:t>
              </a:r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(2</a:t>
              </a:r>
              <a:r>
                <a:rPr lang="en-US" sz="2000" i="1" baseline="450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2000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-1)</a:t>
              </a:r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（mod 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sz="2000" i="1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sz="2000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+1</a:t>
              </a:r>
              <a:r>
                <a:rPr lang="en-US" sz="2000" baseline="30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1）</a:t>
              </a:r>
              <a:endParaRPr lang="en-US" sz="2000" baseline="30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13" name="AutoShape 9"/>
            <p:cNvSpPr>
              <a:spLocks/>
            </p:cNvSpPr>
            <p:nvPr/>
          </p:nvSpPr>
          <p:spPr bwMode="auto">
            <a:xfrm>
              <a:off x="713" y="106"/>
              <a:ext cx="103" cy="632"/>
            </a:xfrm>
            <a:prstGeom prst="leftBrace">
              <a:avLst>
                <a:gd name="adj1" fmla="val 51133"/>
                <a:gd name="adj2" fmla="val 50000"/>
              </a:avLst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514" name="Line 10"/>
            <p:cNvSpPr>
              <a:spLocks noChangeShapeType="1"/>
            </p:cNvSpPr>
            <p:nvPr/>
          </p:nvSpPr>
          <p:spPr bwMode="auto">
            <a:xfrm>
              <a:off x="2904" y="617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515" name="Line 11"/>
            <p:cNvSpPr>
              <a:spLocks noChangeShapeType="1"/>
            </p:cNvSpPr>
            <p:nvPr/>
          </p:nvSpPr>
          <p:spPr bwMode="auto">
            <a:xfrm>
              <a:off x="4479" y="589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1017677" y="3839309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如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1787525" y="3886200"/>
            <a:ext cx="2438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= +1101</a:t>
            </a: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1561357" y="4465807"/>
            <a:ext cx="16723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反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= 0,1101 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4975223" y="5170938"/>
            <a:ext cx="10983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= 1,0010</a:t>
            </a:r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4948238" y="3886200"/>
            <a:ext cx="12027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–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1101</a:t>
            </a:r>
          </a:p>
        </p:txBody>
      </p:sp>
      <p:grpSp>
        <p:nvGrpSpPr>
          <p:cNvPr id="21523" name="Group 19"/>
          <p:cNvGrpSpPr>
            <a:grpSpLocks/>
          </p:cNvGrpSpPr>
          <p:nvPr/>
        </p:nvGrpSpPr>
        <p:grpSpPr bwMode="auto">
          <a:xfrm>
            <a:off x="4448175" y="4495800"/>
            <a:ext cx="2557463" cy="400050"/>
            <a:chOff x="0" y="0"/>
            <a:chExt cx="1611" cy="252"/>
          </a:xfrm>
        </p:grpSpPr>
        <p:sp>
          <p:nvSpPr>
            <p:cNvPr id="21524" name="Text Box 20"/>
            <p:cNvSpPr txBox="1">
              <a:spLocks noChangeArrowheads="1"/>
            </p:cNvSpPr>
            <p:nvPr/>
          </p:nvSpPr>
          <p:spPr bwMode="auto">
            <a:xfrm>
              <a:off x="0" y="0"/>
              <a:ext cx="16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反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 = (2</a:t>
              </a:r>
              <a:r>
                <a:rPr lang="zh-CN" altLang="en-US" sz="2000" baseline="45000">
                  <a:solidFill>
                    <a:srgbClr val="000000"/>
                  </a:solidFill>
                  <a:latin typeface="Times New Roman" panose="02020603050405020304" pitchFamily="18" charset="0"/>
                </a:rPr>
                <a:t>4+1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   1)   1101 </a:t>
              </a:r>
            </a:p>
          </p:txBody>
        </p:sp>
        <p:sp>
          <p:nvSpPr>
            <p:cNvPr id="21525" name="Line 21"/>
            <p:cNvSpPr>
              <a:spLocks noChangeShapeType="1"/>
            </p:cNvSpPr>
            <p:nvPr/>
          </p:nvSpPr>
          <p:spPr bwMode="auto">
            <a:xfrm>
              <a:off x="826" y="136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21526" name="Line 22"/>
            <p:cNvSpPr>
              <a:spLocks noChangeShapeType="1"/>
            </p:cNvSpPr>
            <p:nvPr/>
          </p:nvSpPr>
          <p:spPr bwMode="auto">
            <a:xfrm>
              <a:off x="1095" y="143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21527" name="Group 23"/>
          <p:cNvGrpSpPr>
            <a:grpSpLocks/>
          </p:cNvGrpSpPr>
          <p:nvPr/>
        </p:nvGrpSpPr>
        <p:grpSpPr bwMode="auto">
          <a:xfrm>
            <a:off x="4953451" y="4811486"/>
            <a:ext cx="1692275" cy="400050"/>
            <a:chOff x="0" y="0"/>
            <a:chExt cx="1066" cy="252"/>
          </a:xfrm>
        </p:grpSpPr>
        <p:sp>
          <p:nvSpPr>
            <p:cNvPr id="21528" name="Text Box 24"/>
            <p:cNvSpPr txBox="1">
              <a:spLocks noChangeArrowheads="1"/>
            </p:cNvSpPr>
            <p:nvPr/>
          </p:nvSpPr>
          <p:spPr bwMode="auto">
            <a:xfrm>
              <a:off x="0" y="0"/>
              <a:ext cx="10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11111   1101</a:t>
              </a:r>
            </a:p>
          </p:txBody>
        </p:sp>
        <p:sp>
          <p:nvSpPr>
            <p:cNvPr id="21529" name="Line 25"/>
            <p:cNvSpPr>
              <a:spLocks noChangeShapeType="1"/>
            </p:cNvSpPr>
            <p:nvPr/>
          </p:nvSpPr>
          <p:spPr bwMode="auto">
            <a:xfrm>
              <a:off x="555" y="150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21531" name="Text Box 27"/>
          <p:cNvSpPr txBox="1">
            <a:spLocks noChangeArrowheads="1"/>
          </p:cNvSpPr>
          <p:nvPr/>
        </p:nvSpPr>
        <p:spPr bwMode="auto">
          <a:xfrm>
            <a:off x="1254125" y="5494338"/>
            <a:ext cx="210826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用 逗号 将符号位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和数值部分隔开</a:t>
            </a:r>
          </a:p>
        </p:txBody>
      </p:sp>
      <p:sp>
        <p:nvSpPr>
          <p:cNvPr id="21533" name="Line 29"/>
          <p:cNvSpPr>
            <a:spLocks noChangeShapeType="1"/>
          </p:cNvSpPr>
          <p:nvPr/>
        </p:nvSpPr>
        <p:spPr bwMode="auto">
          <a:xfrm flipV="1">
            <a:off x="2504794" y="4811713"/>
            <a:ext cx="0" cy="53340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21534" name="Freeform 30"/>
          <p:cNvSpPr>
            <a:spLocks/>
          </p:cNvSpPr>
          <p:nvPr/>
        </p:nvSpPr>
        <p:spPr bwMode="auto">
          <a:xfrm>
            <a:off x="3250676" y="5624572"/>
            <a:ext cx="2171700" cy="265112"/>
          </a:xfrm>
          <a:custGeom>
            <a:avLst/>
            <a:gdLst>
              <a:gd name="T0" fmla="*/ 0 w 1536"/>
              <a:gd name="T1" fmla="*/ 144 h 144"/>
              <a:gd name="T2" fmla="*/ 1536 w 1536"/>
              <a:gd name="T3" fmla="*/ 144 h 144"/>
              <a:gd name="T4" fmla="*/ 1536 w 1536"/>
              <a:gd name="T5" fmla="*/ 0 h 144"/>
              <a:gd name="T6" fmla="*/ 0 60000 65536"/>
              <a:gd name="T7" fmla="*/ 0 60000 65536"/>
              <a:gd name="T8" fmla="*/ 0 60000 65536"/>
              <a:gd name="T9" fmla="*/ 0 w 1536"/>
              <a:gd name="T10" fmla="*/ 0 h 144"/>
              <a:gd name="T11" fmla="*/ 1536 w 1536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36" h="144">
                <a:moveTo>
                  <a:pt x="0" y="144"/>
                </a:moveTo>
                <a:lnTo>
                  <a:pt x="1536" y="144"/>
                </a:lnTo>
                <a:lnTo>
                  <a:pt x="1536" y="0"/>
                </a:lnTo>
              </a:path>
            </a:pathLst>
          </a:custGeom>
          <a:noFill/>
          <a:ln w="28575" cmpd="sng">
            <a:solidFill>
              <a:schemeClr val="tx1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21535" name="Text Box 31"/>
          <p:cNvSpPr txBox="1">
            <a:spLocks noChangeArrowheads="1"/>
          </p:cNvSpPr>
          <p:nvPr/>
        </p:nvSpPr>
        <p:spPr bwMode="auto">
          <a:xfrm>
            <a:off x="1791154" y="2968824"/>
            <a:ext cx="53668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i="1" dirty="0">
                <a:solidFill>
                  <a:srgbClr val="006600"/>
                </a:solidFill>
                <a:latin typeface="Times New Roman" panose="02020603050405020304" pitchFamily="18" charset="0"/>
              </a:rPr>
              <a:t>其中，</a:t>
            </a:r>
            <a:r>
              <a:rPr lang="en-US" sz="2000" i="1" dirty="0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为真值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2000" i="1" dirty="0">
                <a:solidFill>
                  <a:srgbClr val="0066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66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为整数的位数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79439" y="5064179"/>
            <a:ext cx="172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303DF"/>
                </a:solidFill>
              </a:rPr>
              <a:t>正整数：</a:t>
            </a:r>
            <a:r>
              <a:rPr lang="zh-CN" altLang="en-US" sz="1600" dirty="0">
                <a:solidFill>
                  <a:srgbClr val="7D0C00"/>
                </a:solidFill>
              </a:rPr>
              <a:t>同原码</a:t>
            </a:r>
            <a:endParaRPr lang="en-US" altLang="zh-CN" sz="1600" dirty="0">
              <a:solidFill>
                <a:srgbClr val="7D0C00"/>
              </a:solidFill>
            </a:endParaRPr>
          </a:p>
          <a:p>
            <a:r>
              <a:rPr lang="zh-CN" altLang="en-US" sz="1600" dirty="0">
                <a:solidFill>
                  <a:srgbClr val="0303DF"/>
                </a:solidFill>
              </a:rPr>
              <a:t>负整数：</a:t>
            </a:r>
            <a:r>
              <a:rPr lang="zh-CN" altLang="en-US" sz="1600" dirty="0">
                <a:solidFill>
                  <a:srgbClr val="7D0C00"/>
                </a:solidFill>
              </a:rPr>
              <a:t>数值位各位变反</a:t>
            </a:r>
          </a:p>
        </p:txBody>
      </p:sp>
      <p:sp>
        <p:nvSpPr>
          <p:cNvPr id="29" name="圆角矩形标注 28"/>
          <p:cNvSpPr/>
          <p:nvPr/>
        </p:nvSpPr>
        <p:spPr bwMode="auto">
          <a:xfrm>
            <a:off x="5650369" y="1079189"/>
            <a:ext cx="2418111" cy="372116"/>
          </a:xfrm>
          <a:prstGeom prst="wedgeRoundRectCallout">
            <a:avLst>
              <a:gd name="adj1" fmla="val -26881"/>
              <a:gd name="adj2" fmla="val 464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注：正负数中都包括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929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77043" y="293914"/>
            <a:ext cx="19415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反码小数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427145" y="3597040"/>
            <a:ext cx="16173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= + 0.1101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078593" y="4089460"/>
            <a:ext cx="19659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反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=     0.1101</a:t>
            </a:r>
          </a:p>
        </p:txBody>
      </p:sp>
      <p:grpSp>
        <p:nvGrpSpPr>
          <p:cNvPr id="22533" name="Group 5"/>
          <p:cNvGrpSpPr>
            <a:grpSpLocks/>
          </p:cNvGrpSpPr>
          <p:nvPr/>
        </p:nvGrpSpPr>
        <p:grpSpPr bwMode="auto">
          <a:xfrm>
            <a:off x="4757058" y="3546475"/>
            <a:ext cx="1404938" cy="400050"/>
            <a:chOff x="0" y="0"/>
            <a:chExt cx="885" cy="252"/>
          </a:xfrm>
        </p:grpSpPr>
        <p:sp>
          <p:nvSpPr>
            <p:cNvPr id="22534" name="Text Box 6"/>
            <p:cNvSpPr txBox="1">
              <a:spLocks noChangeArrowheads="1"/>
            </p:cNvSpPr>
            <p:nvPr/>
          </p:nvSpPr>
          <p:spPr bwMode="auto">
            <a:xfrm>
              <a:off x="0" y="0"/>
              <a:ext cx="88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  0.1010</a:t>
              </a:r>
            </a:p>
          </p:txBody>
        </p:sp>
        <p:sp>
          <p:nvSpPr>
            <p:cNvPr id="22535" name="Line 7"/>
            <p:cNvSpPr>
              <a:spLocks noChangeShapeType="1"/>
            </p:cNvSpPr>
            <p:nvPr/>
          </p:nvSpPr>
          <p:spPr bwMode="auto">
            <a:xfrm>
              <a:off x="261" y="137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22536" name="Group 8"/>
          <p:cNvGrpSpPr>
            <a:grpSpLocks/>
          </p:cNvGrpSpPr>
          <p:nvPr/>
        </p:nvGrpSpPr>
        <p:grpSpPr bwMode="auto">
          <a:xfrm>
            <a:off x="4585212" y="4141833"/>
            <a:ext cx="4572000" cy="400050"/>
            <a:chOff x="0" y="0"/>
            <a:chExt cx="2880" cy="252"/>
          </a:xfrm>
        </p:grpSpPr>
        <p:sp>
          <p:nvSpPr>
            <p:cNvPr id="22537" name="Text Box 9"/>
            <p:cNvSpPr txBox="1">
              <a:spLocks noChangeArrowheads="1"/>
            </p:cNvSpPr>
            <p:nvPr/>
          </p:nvSpPr>
          <p:spPr bwMode="auto">
            <a:xfrm>
              <a:off x="0" y="0"/>
              <a:ext cx="288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反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 = (2  2</a:t>
              </a:r>
              <a:r>
                <a:rPr lang="zh-CN" altLang="en-US" sz="2000" baseline="40000">
                  <a:solidFill>
                    <a:srgbClr val="000000"/>
                  </a:solidFill>
                  <a:latin typeface="Times New Roman" panose="02020603050405020304" pitchFamily="18" charset="0"/>
                </a:rPr>
                <a:t>-4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)      0.1010</a:t>
              </a:r>
            </a:p>
          </p:txBody>
        </p:sp>
        <p:sp>
          <p:nvSpPr>
            <p:cNvPr id="22538" name="Line 10"/>
            <p:cNvSpPr>
              <a:spLocks noChangeShapeType="1"/>
            </p:cNvSpPr>
            <p:nvPr/>
          </p:nvSpPr>
          <p:spPr bwMode="auto">
            <a:xfrm>
              <a:off x="637" y="147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>
              <a:off x="991" y="150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22540" name="Group 12"/>
          <p:cNvGrpSpPr>
            <a:grpSpLocks/>
          </p:cNvGrpSpPr>
          <p:nvPr/>
        </p:nvGrpSpPr>
        <p:grpSpPr bwMode="auto">
          <a:xfrm>
            <a:off x="5162837" y="4692710"/>
            <a:ext cx="3733800" cy="400050"/>
            <a:chOff x="0" y="0"/>
            <a:chExt cx="2352" cy="252"/>
          </a:xfrm>
        </p:grpSpPr>
        <p:sp>
          <p:nvSpPr>
            <p:cNvPr id="22541" name="Text Box 13"/>
            <p:cNvSpPr txBox="1">
              <a:spLocks noChangeArrowheads="1"/>
            </p:cNvSpPr>
            <p:nvPr/>
          </p:nvSpPr>
          <p:spPr bwMode="auto">
            <a:xfrm>
              <a:off x="0" y="0"/>
              <a:ext cx="23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1.1111    0.1010</a:t>
              </a:r>
            </a:p>
          </p:txBody>
        </p:sp>
        <p:sp>
          <p:nvSpPr>
            <p:cNvPr id="22542" name="Line 14"/>
            <p:cNvSpPr>
              <a:spLocks noChangeShapeType="1"/>
            </p:cNvSpPr>
            <p:nvPr/>
          </p:nvSpPr>
          <p:spPr bwMode="auto">
            <a:xfrm>
              <a:off x="619" y="152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5154900" y="5132442"/>
            <a:ext cx="2286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= 1.0101</a:t>
            </a:r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762000" y="3152775"/>
            <a:ext cx="1143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7D0C00"/>
                </a:solidFill>
                <a:latin typeface="Times New Roman" panose="02020603050405020304" pitchFamily="18" charset="0"/>
              </a:rPr>
              <a:t>如：</a:t>
            </a:r>
          </a:p>
        </p:txBody>
      </p:sp>
      <p:grpSp>
        <p:nvGrpSpPr>
          <p:cNvPr id="22545" name="Group 17"/>
          <p:cNvGrpSpPr>
            <a:grpSpLocks/>
          </p:cNvGrpSpPr>
          <p:nvPr/>
        </p:nvGrpSpPr>
        <p:grpSpPr bwMode="auto">
          <a:xfrm>
            <a:off x="858982" y="1278882"/>
            <a:ext cx="7010400" cy="971979"/>
            <a:chOff x="0" y="0"/>
            <a:chExt cx="5280" cy="778"/>
          </a:xfrm>
        </p:grpSpPr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0" y="240"/>
              <a:ext cx="68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反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</a:p>
          </p:txBody>
        </p:sp>
        <p:sp>
          <p:nvSpPr>
            <p:cNvPr id="22547" name="Text Box 19"/>
            <p:cNvSpPr txBox="1">
              <a:spLocks noChangeArrowheads="1"/>
            </p:cNvSpPr>
            <p:nvPr/>
          </p:nvSpPr>
          <p:spPr bwMode="auto">
            <a:xfrm>
              <a:off x="864" y="0"/>
              <a:ext cx="237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                1 </a:t>
              </a:r>
              <a:r>
                <a: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＞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≥  0</a:t>
              </a:r>
            </a:p>
          </p:txBody>
        </p:sp>
        <p:sp>
          <p:nvSpPr>
            <p:cNvPr id="22548" name="Text Box 20"/>
            <p:cNvSpPr txBox="1">
              <a:spLocks noChangeArrowheads="1"/>
            </p:cNvSpPr>
            <p:nvPr/>
          </p:nvSpPr>
          <p:spPr bwMode="auto">
            <a:xfrm>
              <a:off x="874" y="451"/>
              <a:ext cx="440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( 2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– 2</a:t>
              </a:r>
              <a:r>
                <a:rPr lang="en-US" sz="2000" baseline="40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-</a:t>
              </a:r>
              <a:r>
                <a:rPr lang="en-US" sz="2000" i="1" baseline="40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) +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0 ≥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＞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1（mod 2   2</a:t>
              </a:r>
              <a:r>
                <a:rPr lang="en-US" sz="2000" baseline="40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-</a:t>
              </a:r>
              <a:r>
                <a:rPr lang="en-US" sz="2000" i="1" baseline="40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）</a:t>
              </a:r>
              <a:endParaRPr lang="en-US" sz="2000" baseline="30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549" name="AutoShape 21"/>
            <p:cNvSpPr>
              <a:spLocks/>
            </p:cNvSpPr>
            <p:nvPr/>
          </p:nvSpPr>
          <p:spPr bwMode="auto">
            <a:xfrm>
              <a:off x="720" y="106"/>
              <a:ext cx="151" cy="632"/>
            </a:xfrm>
            <a:prstGeom prst="leftBrace">
              <a:avLst>
                <a:gd name="adj1" fmla="val 34879"/>
                <a:gd name="adj2" fmla="val 50000"/>
              </a:avLst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22550" name="Line 22"/>
            <p:cNvSpPr>
              <a:spLocks noChangeShapeType="1"/>
            </p:cNvSpPr>
            <p:nvPr/>
          </p:nvSpPr>
          <p:spPr bwMode="auto">
            <a:xfrm>
              <a:off x="3691" y="625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22551" name="Line 23"/>
            <p:cNvSpPr>
              <a:spLocks noChangeShapeType="1"/>
            </p:cNvSpPr>
            <p:nvPr/>
          </p:nvSpPr>
          <p:spPr bwMode="auto">
            <a:xfrm>
              <a:off x="2802" y="625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22552" name="Group 24"/>
          <p:cNvGrpSpPr>
            <a:grpSpLocks/>
          </p:cNvGrpSpPr>
          <p:nvPr/>
        </p:nvGrpSpPr>
        <p:grpSpPr bwMode="auto">
          <a:xfrm>
            <a:off x="1427144" y="5245214"/>
            <a:ext cx="2619375" cy="800100"/>
            <a:chOff x="0" y="0"/>
            <a:chExt cx="1650" cy="504"/>
          </a:xfrm>
        </p:grpSpPr>
        <p:sp>
          <p:nvSpPr>
            <p:cNvPr id="22553" name="Text Box 25"/>
            <p:cNvSpPr txBox="1">
              <a:spLocks noChangeArrowheads="1"/>
            </p:cNvSpPr>
            <p:nvPr/>
          </p:nvSpPr>
          <p:spPr bwMode="auto">
            <a:xfrm>
              <a:off x="0" y="0"/>
              <a:ext cx="14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用 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小数点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将符号位</a:t>
              </a:r>
            </a:p>
          </p:txBody>
        </p:sp>
        <p:sp>
          <p:nvSpPr>
            <p:cNvPr id="22554" name="Text Box 26"/>
            <p:cNvSpPr txBox="1">
              <a:spLocks noChangeArrowheads="1"/>
            </p:cNvSpPr>
            <p:nvPr/>
          </p:nvSpPr>
          <p:spPr bwMode="auto">
            <a:xfrm>
              <a:off x="0" y="252"/>
              <a:ext cx="165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和数值部分隔开</a:t>
              </a:r>
            </a:p>
          </p:txBody>
        </p:sp>
      </p:grpSp>
      <p:sp>
        <p:nvSpPr>
          <p:cNvPr id="22555" name="Line 27"/>
          <p:cNvSpPr>
            <a:spLocks noChangeShapeType="1"/>
          </p:cNvSpPr>
          <p:nvPr/>
        </p:nvSpPr>
        <p:spPr bwMode="auto">
          <a:xfrm flipV="1">
            <a:off x="2296886" y="4511651"/>
            <a:ext cx="0" cy="581109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22556" name="Freeform 28"/>
          <p:cNvSpPr>
            <a:spLocks/>
          </p:cNvSpPr>
          <p:nvPr/>
        </p:nvSpPr>
        <p:spPr bwMode="auto">
          <a:xfrm>
            <a:off x="3592285" y="5492810"/>
            <a:ext cx="2013612" cy="212725"/>
          </a:xfrm>
          <a:custGeom>
            <a:avLst/>
            <a:gdLst>
              <a:gd name="T0" fmla="*/ 0 w 1536"/>
              <a:gd name="T1" fmla="*/ 144 h 144"/>
              <a:gd name="T2" fmla="*/ 1536 w 1536"/>
              <a:gd name="T3" fmla="*/ 144 h 144"/>
              <a:gd name="T4" fmla="*/ 1536 w 1536"/>
              <a:gd name="T5" fmla="*/ 0 h 144"/>
              <a:gd name="T6" fmla="*/ 0 60000 65536"/>
              <a:gd name="T7" fmla="*/ 0 60000 65536"/>
              <a:gd name="T8" fmla="*/ 0 60000 65536"/>
              <a:gd name="T9" fmla="*/ 0 w 1536"/>
              <a:gd name="T10" fmla="*/ 0 h 144"/>
              <a:gd name="T11" fmla="*/ 1536 w 1536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36" h="144">
                <a:moveTo>
                  <a:pt x="0" y="144"/>
                </a:moveTo>
                <a:lnTo>
                  <a:pt x="1536" y="144"/>
                </a:lnTo>
                <a:lnTo>
                  <a:pt x="1536" y="0"/>
                </a:lnTo>
              </a:path>
            </a:pathLst>
          </a:custGeom>
          <a:noFill/>
          <a:ln w="28575" cmpd="sng">
            <a:solidFill>
              <a:schemeClr val="tx1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950458" y="2516128"/>
            <a:ext cx="36140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 dirty="0">
                <a:solidFill>
                  <a:srgbClr val="0303DF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为真值，</a:t>
            </a:r>
            <a:r>
              <a:rPr lang="en-US" altLang="zh-CN" sz="2000" i="1" dirty="0">
                <a:solidFill>
                  <a:srgbClr val="0303DF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为小数的位数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334002" y="4601848"/>
            <a:ext cx="172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</a:rPr>
              <a:t>正小数</a:t>
            </a:r>
            <a:r>
              <a:rPr lang="zh-CN" altLang="en-US" sz="1600" dirty="0">
                <a:solidFill>
                  <a:srgbClr val="000000"/>
                </a:solidFill>
              </a:rPr>
              <a:t>：</a:t>
            </a:r>
            <a:r>
              <a:rPr lang="zh-CN" altLang="en-US" sz="1600" dirty="0">
                <a:solidFill>
                  <a:srgbClr val="0000CC"/>
                </a:solidFill>
              </a:rPr>
              <a:t>同原码</a:t>
            </a:r>
            <a:endParaRPr lang="en-US" altLang="zh-CN" sz="1600" dirty="0">
              <a:solidFill>
                <a:srgbClr val="0000CC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</a:rPr>
              <a:t>负小数</a:t>
            </a:r>
            <a:r>
              <a:rPr lang="zh-CN" altLang="en-US" sz="1600" dirty="0">
                <a:solidFill>
                  <a:srgbClr val="000000"/>
                </a:solidFill>
              </a:rPr>
              <a:t>：</a:t>
            </a:r>
            <a:r>
              <a:rPr lang="zh-CN" altLang="en-US" sz="1600" dirty="0">
                <a:solidFill>
                  <a:srgbClr val="0000CC"/>
                </a:solidFill>
              </a:rPr>
              <a:t>数值位各位变反</a:t>
            </a:r>
          </a:p>
        </p:txBody>
      </p:sp>
      <p:sp>
        <p:nvSpPr>
          <p:cNvPr id="31" name="圆角矩形标注 30"/>
          <p:cNvSpPr/>
          <p:nvPr/>
        </p:nvSpPr>
        <p:spPr bwMode="auto">
          <a:xfrm>
            <a:off x="5596450" y="861335"/>
            <a:ext cx="2418111" cy="372116"/>
          </a:xfrm>
          <a:prstGeom prst="wedgeRoundRectCallout">
            <a:avLst>
              <a:gd name="adj1" fmla="val -26881"/>
              <a:gd name="adj2" fmla="val 464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注：正负数中都包括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35106" y="1342020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30DCD"/>
                </a:solidFill>
                <a:latin typeface="Times New Roman" panose="02020603050405020304" pitchFamily="18" charset="0"/>
              </a:rPr>
              <a:t>即：</a:t>
            </a:r>
            <a:r>
              <a:rPr lang="en-US" altLang="zh-CN" dirty="0">
                <a:solidFill>
                  <a:srgbClr val="030DCD"/>
                </a:solidFill>
                <a:latin typeface="Times New Roman" panose="02020603050405020304" pitchFamily="18" charset="0"/>
              </a:rPr>
              <a:t> 1 - 2</a:t>
            </a:r>
            <a:r>
              <a:rPr lang="en-US" altLang="zh-CN" baseline="30000" dirty="0">
                <a:solidFill>
                  <a:srgbClr val="030DCD"/>
                </a:solidFill>
                <a:latin typeface="Times New Roman" panose="02020603050405020304" pitchFamily="18" charset="0"/>
              </a:rPr>
              <a:t>-n  </a:t>
            </a:r>
            <a:r>
              <a:rPr lang="en-US" altLang="zh-CN" dirty="0">
                <a:latin typeface="Times New Roman" panose="02020603050405020304" pitchFamily="18" charset="0"/>
              </a:rPr>
              <a:t>≥  </a:t>
            </a:r>
            <a:r>
              <a:rPr lang="en-US" altLang="zh-CN" dirty="0">
                <a:solidFill>
                  <a:srgbClr val="030DCD"/>
                </a:solidFill>
                <a:latin typeface="Times New Roman" panose="02020603050405020304" pitchFamily="18" charset="0"/>
              </a:rPr>
              <a:t>x </a:t>
            </a:r>
            <a:r>
              <a:rPr lang="en-US" altLang="zh-CN" dirty="0">
                <a:latin typeface="Times New Roman" panose="02020603050405020304" pitchFamily="18" charset="0"/>
              </a:rPr>
              <a:t>≥  </a:t>
            </a:r>
            <a:r>
              <a:rPr lang="en-US" altLang="zh-CN" dirty="0">
                <a:solidFill>
                  <a:srgbClr val="030DCD"/>
                </a:solidFill>
                <a:latin typeface="Times New Roman" panose="02020603050405020304" pitchFamily="18" charset="0"/>
              </a:rPr>
              <a:t>0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35106" y="1831556"/>
            <a:ext cx="2258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30DCD"/>
                </a:solidFill>
                <a:latin typeface="Times New Roman" panose="02020603050405020304" pitchFamily="18" charset="0"/>
              </a:rPr>
              <a:t>即：</a:t>
            </a:r>
            <a:r>
              <a:rPr lang="en-US" altLang="zh-CN" dirty="0">
                <a:solidFill>
                  <a:srgbClr val="030DCD"/>
                </a:solidFill>
                <a:latin typeface="Times New Roman" panose="02020603050405020304" pitchFamily="18" charset="0"/>
              </a:rPr>
              <a:t>0  </a:t>
            </a:r>
            <a:r>
              <a:rPr lang="en-US" altLang="zh-CN" dirty="0">
                <a:latin typeface="Times New Roman" panose="02020603050405020304" pitchFamily="18" charset="0"/>
              </a:rPr>
              <a:t>≥</a:t>
            </a:r>
            <a:r>
              <a:rPr lang="en-US" altLang="zh-CN" dirty="0">
                <a:solidFill>
                  <a:srgbClr val="030DCD"/>
                </a:solidFill>
                <a:latin typeface="Times New Roman" panose="02020603050405020304" pitchFamily="18" charset="0"/>
              </a:rPr>
              <a:t>  x </a:t>
            </a:r>
            <a:r>
              <a:rPr lang="en-US" altLang="zh-CN" dirty="0">
                <a:latin typeface="Times New Roman" panose="02020603050405020304" pitchFamily="18" charset="0"/>
              </a:rPr>
              <a:t>≥</a:t>
            </a:r>
            <a:r>
              <a:rPr lang="en-US" altLang="zh-CN" dirty="0">
                <a:solidFill>
                  <a:srgbClr val="030DCD"/>
                </a:solidFill>
                <a:latin typeface="Times New Roman" panose="02020603050405020304" pitchFamily="18" charset="0"/>
              </a:rPr>
              <a:t>  - (1-2</a:t>
            </a:r>
            <a:r>
              <a:rPr lang="en-US" altLang="zh-CN" baseline="30000" dirty="0">
                <a:solidFill>
                  <a:srgbClr val="030DCD"/>
                </a:solidFill>
                <a:latin typeface="Times New Roman" panose="02020603050405020304" pitchFamily="18" charset="0"/>
              </a:rPr>
              <a:t>-n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469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503237" y="321330"/>
            <a:ext cx="67196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反码举例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533400" y="2133600"/>
            <a:ext cx="7494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例 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已知 [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反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= 1,1110     求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x=?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579438" y="1070144"/>
            <a:ext cx="7062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例  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已知 [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反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= 0,1110     求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？</a:t>
            </a:r>
            <a:endParaRPr lang="en-US" sz="2000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930275" y="2638425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解：</a:t>
            </a:r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930275" y="1557275"/>
            <a:ext cx="57510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解：由定义得     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= + 1110</a:t>
            </a:r>
          </a:p>
        </p:txBody>
      </p:sp>
      <p:grpSp>
        <p:nvGrpSpPr>
          <p:cNvPr id="23567" name="Group 15"/>
          <p:cNvGrpSpPr>
            <a:grpSpLocks/>
          </p:cNvGrpSpPr>
          <p:nvPr/>
        </p:nvGrpSpPr>
        <p:grpSpPr bwMode="auto">
          <a:xfrm>
            <a:off x="4210050" y="3141663"/>
            <a:ext cx="3241675" cy="400050"/>
            <a:chOff x="0" y="0"/>
            <a:chExt cx="2042" cy="252"/>
          </a:xfrm>
        </p:grpSpPr>
        <p:sp>
          <p:nvSpPr>
            <p:cNvPr id="23568" name="Text Box 16"/>
            <p:cNvSpPr txBox="1">
              <a:spLocks noChangeArrowheads="1"/>
            </p:cNvSpPr>
            <p:nvPr/>
          </p:nvSpPr>
          <p:spPr bwMode="auto">
            <a:xfrm>
              <a:off x="0" y="0"/>
              <a:ext cx="204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1,1110  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11111</a:t>
              </a:r>
            </a:p>
          </p:txBody>
        </p:sp>
        <p:sp>
          <p:nvSpPr>
            <p:cNvPr id="23569" name="Line 17"/>
            <p:cNvSpPr>
              <a:spLocks noChangeShapeType="1"/>
            </p:cNvSpPr>
            <p:nvPr/>
          </p:nvSpPr>
          <p:spPr bwMode="auto">
            <a:xfrm>
              <a:off x="643" y="125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23570" name="Group 18"/>
          <p:cNvGrpSpPr>
            <a:grpSpLocks/>
          </p:cNvGrpSpPr>
          <p:nvPr/>
        </p:nvGrpSpPr>
        <p:grpSpPr bwMode="auto">
          <a:xfrm>
            <a:off x="4210050" y="3646488"/>
            <a:ext cx="1098550" cy="400050"/>
            <a:chOff x="0" y="0"/>
            <a:chExt cx="692" cy="252"/>
          </a:xfrm>
        </p:grpSpPr>
        <p:sp>
          <p:nvSpPr>
            <p:cNvPr id="23571" name="Text Box 19"/>
            <p:cNvSpPr txBox="1">
              <a:spLocks noChangeArrowheads="1"/>
            </p:cNvSpPr>
            <p:nvPr/>
          </p:nvSpPr>
          <p:spPr bwMode="auto">
            <a:xfrm>
              <a:off x="0" y="0"/>
              <a:ext cx="6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0001</a:t>
              </a:r>
            </a:p>
          </p:txBody>
        </p:sp>
        <p:sp>
          <p:nvSpPr>
            <p:cNvPr id="23572" name="Line 20"/>
            <p:cNvSpPr>
              <a:spLocks noChangeShapeType="1"/>
            </p:cNvSpPr>
            <p:nvPr/>
          </p:nvSpPr>
          <p:spPr bwMode="auto">
            <a:xfrm>
              <a:off x="184" y="127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23573" name="Group 21"/>
          <p:cNvGrpSpPr>
            <a:grpSpLocks/>
          </p:cNvGrpSpPr>
          <p:nvPr/>
        </p:nvGrpSpPr>
        <p:grpSpPr bwMode="auto">
          <a:xfrm>
            <a:off x="1981200" y="2638425"/>
            <a:ext cx="6781800" cy="400050"/>
            <a:chOff x="0" y="0"/>
            <a:chExt cx="4272" cy="252"/>
          </a:xfrm>
        </p:grpSpPr>
        <p:grpSp>
          <p:nvGrpSpPr>
            <p:cNvPr id="23574" name="Group 22"/>
            <p:cNvGrpSpPr>
              <a:grpSpLocks/>
            </p:cNvGrpSpPr>
            <p:nvPr/>
          </p:nvGrpSpPr>
          <p:grpSpPr bwMode="auto">
            <a:xfrm>
              <a:off x="0" y="0"/>
              <a:ext cx="4272" cy="252"/>
              <a:chOff x="0" y="0"/>
              <a:chExt cx="4272" cy="252"/>
            </a:xfrm>
          </p:grpSpPr>
          <p:sp>
            <p:nvSpPr>
              <p:cNvPr id="23575" name="Text Box 23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75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由定义得</a:t>
                </a:r>
              </a:p>
            </p:txBody>
          </p:sp>
          <p:sp>
            <p:nvSpPr>
              <p:cNvPr id="23576" name="Text Box 24"/>
              <p:cNvSpPr txBox="1">
                <a:spLocks noChangeArrowheads="1"/>
              </p:cNvSpPr>
              <p:nvPr/>
            </p:nvSpPr>
            <p:spPr bwMode="auto">
              <a:xfrm>
                <a:off x="1248" y="0"/>
                <a:ext cx="302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sz="20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[</a:t>
                </a:r>
                <a:r>
                  <a:rPr lang="en-US" sz="20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]</a:t>
                </a:r>
                <a:r>
                  <a:rPr lang="zh-CN" altLang="en-US" sz="2000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反 </a:t>
                </a:r>
                <a:r>
                  <a: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(2</a:t>
                </a:r>
                <a:r>
                  <a:rPr lang="zh-CN" altLang="en-US" sz="2000" baseline="40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4+1</a:t>
                </a:r>
                <a:r>
                  <a: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1)</a:t>
                </a:r>
              </a:p>
            </p:txBody>
          </p:sp>
        </p:grpSp>
        <p:sp>
          <p:nvSpPr>
            <p:cNvPr id="23577" name="Line 25"/>
            <p:cNvSpPr>
              <a:spLocks noChangeShapeType="1"/>
            </p:cNvSpPr>
            <p:nvPr/>
          </p:nvSpPr>
          <p:spPr bwMode="auto">
            <a:xfrm>
              <a:off x="2328" y="152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23578" name="Line 26"/>
            <p:cNvSpPr>
              <a:spLocks noChangeShapeType="1"/>
            </p:cNvSpPr>
            <p:nvPr/>
          </p:nvSpPr>
          <p:spPr bwMode="auto">
            <a:xfrm>
              <a:off x="1840" y="152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383213" y="3630424"/>
            <a:ext cx="245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303DF"/>
                </a:solidFill>
              </a:rPr>
              <a:t>将符号位</a:t>
            </a:r>
            <a:r>
              <a:rPr lang="en-US" altLang="zh-CN" dirty="0">
                <a:solidFill>
                  <a:srgbClr val="0303DF"/>
                </a:solidFill>
              </a:rPr>
              <a:t>1</a:t>
            </a:r>
            <a:r>
              <a:rPr lang="zh-CN" altLang="en-US" dirty="0">
                <a:solidFill>
                  <a:srgbClr val="0303DF"/>
                </a:solidFill>
              </a:rPr>
              <a:t>变为</a:t>
            </a:r>
            <a:r>
              <a:rPr lang="en-US" altLang="zh-CN" dirty="0">
                <a:solidFill>
                  <a:srgbClr val="0303DF"/>
                </a:solidFill>
              </a:rPr>
              <a:t>-</a:t>
            </a:r>
            <a:r>
              <a:rPr lang="zh-CN" altLang="en-US" dirty="0">
                <a:solidFill>
                  <a:srgbClr val="0303DF"/>
                </a:solidFill>
              </a:rPr>
              <a:t>号，数值位各位变反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9432" y="4436918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  <a:latin typeface="+mn-ea"/>
                <a:ea typeface="+mn-ea"/>
              </a:rPr>
              <a:t>例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x=+0.1010,   [x]</a:t>
            </a:r>
            <a:r>
              <a:rPr lang="zh-CN" altLang="en-US" baseline="-25000" dirty="0">
                <a:solidFill>
                  <a:srgbClr val="000000"/>
                </a:solidFill>
                <a:latin typeface="+mn-ea"/>
                <a:ea typeface="+mn-ea"/>
              </a:rPr>
              <a:t>反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=0.1010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 x=-0.1010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， 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[x]</a:t>
            </a:r>
            <a:r>
              <a:rPr lang="zh-CN" altLang="en-US" baseline="-25000" dirty="0">
                <a:solidFill>
                  <a:srgbClr val="000000"/>
                </a:solidFill>
                <a:latin typeface="+mn-ea"/>
              </a:rPr>
              <a:t>反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=1.0101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 [x]</a:t>
            </a:r>
            <a:r>
              <a:rPr lang="zh-CN" altLang="en-US" baseline="-25000" dirty="0">
                <a:solidFill>
                  <a:srgbClr val="000000"/>
                </a:solidFill>
                <a:latin typeface="+mn-ea"/>
              </a:rPr>
              <a:t>反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=0.1011, x=+0.1011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 [x]</a:t>
            </a:r>
            <a:r>
              <a:rPr lang="zh-CN" altLang="en-US" baseline="-25000" dirty="0">
                <a:solidFill>
                  <a:srgbClr val="000000"/>
                </a:solidFill>
                <a:latin typeface="+mn-ea"/>
                <a:ea typeface="+mn-ea"/>
              </a:rPr>
              <a:t>反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=1.1011,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x=-0.0100  </a:t>
            </a:r>
            <a:endParaRPr lang="zh-CN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54600" y="4478368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  <a:latin typeface="+mn-ea"/>
                <a:ea typeface="+mn-ea"/>
              </a:rPr>
              <a:t>例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x=+1010,   [x]</a:t>
            </a:r>
            <a:r>
              <a:rPr lang="zh-CN" altLang="en-US" baseline="-25000" dirty="0">
                <a:solidFill>
                  <a:srgbClr val="000000"/>
                </a:solidFill>
                <a:latin typeface="+mn-ea"/>
                <a:ea typeface="+mn-ea"/>
              </a:rPr>
              <a:t>反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=01010</a:t>
            </a:r>
          </a:p>
          <a:p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 x=-1010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， 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[x]</a:t>
            </a:r>
            <a:r>
              <a:rPr lang="zh-CN" altLang="en-US" baseline="-25000" dirty="0">
                <a:solidFill>
                  <a:srgbClr val="000000"/>
                </a:solidFill>
                <a:latin typeface="+mn-ea"/>
              </a:rPr>
              <a:t>反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=10101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 [x]</a:t>
            </a:r>
            <a:r>
              <a:rPr lang="zh-CN" altLang="en-US" baseline="-25000" dirty="0">
                <a:solidFill>
                  <a:srgbClr val="000000"/>
                </a:solidFill>
                <a:latin typeface="+mn-ea"/>
              </a:rPr>
              <a:t>反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=01011, x=+1011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 [x]</a:t>
            </a:r>
            <a:r>
              <a:rPr lang="zh-CN" altLang="en-US" baseline="-25000" dirty="0">
                <a:solidFill>
                  <a:srgbClr val="000000"/>
                </a:solidFill>
                <a:latin typeface="+mn-ea"/>
                <a:ea typeface="+mn-ea"/>
              </a:rPr>
              <a:t>反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=11011,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x=-0100</a:t>
            </a:r>
          </a:p>
        </p:txBody>
      </p:sp>
    </p:spTree>
    <p:extLst>
      <p:ext uri="{BB962C8B-B14F-4D97-AF65-F5344CB8AC3E}">
        <p14:creationId xmlns:p14="http://schemas.microsoft.com/office/powerpoint/2010/main" val="3009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举例：十进制数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反码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59214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 smtClean="0"/>
              <a:t>假设机器子长为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/>
              <a:t>个</a:t>
            </a:r>
            <a:r>
              <a:rPr lang="zh-CN" altLang="en-US" dirty="0" smtClean="0">
                <a:solidFill>
                  <a:srgbClr val="7030A0"/>
                </a:solidFill>
              </a:rPr>
              <a:t>字节</a:t>
            </a:r>
            <a:r>
              <a:rPr lang="zh-CN" altLang="en-US" dirty="0" smtClean="0"/>
              <a:t>，</a:t>
            </a:r>
            <a:r>
              <a:rPr lang="en-US" altLang="zh-CN" dirty="0" smtClean="0">
                <a:solidFill>
                  <a:srgbClr val="C00000"/>
                </a:solidFill>
              </a:rPr>
              <a:t>+9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反</a:t>
            </a:r>
            <a:r>
              <a:rPr lang="zh-CN" altLang="en-US" dirty="0" smtClean="0"/>
              <a:t>码表示</a:t>
            </a:r>
            <a:endParaRPr lang="en-US" altLang="zh-CN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首先</a:t>
            </a:r>
            <a:r>
              <a:rPr lang="zh-CN" altLang="en-US" dirty="0"/>
              <a:t>将</a:t>
            </a:r>
            <a:r>
              <a:rPr lang="en-US" altLang="zh-CN" dirty="0"/>
              <a:t>+9</a:t>
            </a:r>
            <a:r>
              <a:rPr lang="zh-CN" altLang="en-US" dirty="0"/>
              <a:t>转换</a:t>
            </a:r>
            <a:r>
              <a:rPr lang="zh-CN" altLang="en-US" dirty="0" smtClean="0"/>
              <a:t>成对应的二进制数</a:t>
            </a:r>
            <a:r>
              <a:rPr lang="en-US" altLang="zh-CN" dirty="0" smtClean="0"/>
              <a:t>+1001</a:t>
            </a: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前面</a:t>
            </a:r>
            <a:r>
              <a:rPr lang="zh-CN" altLang="en-US" dirty="0"/>
              <a:t>补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，凑足</a:t>
            </a:r>
            <a:r>
              <a:rPr lang="zh-CN" altLang="en-US" dirty="0"/>
              <a:t>位数（</a:t>
            </a:r>
            <a:r>
              <a:rPr lang="en-US" altLang="zh-CN" dirty="0"/>
              <a:t>7</a:t>
            </a:r>
            <a:r>
              <a:rPr lang="zh-CN" altLang="en-US" dirty="0"/>
              <a:t>位，留一个符号位），即</a:t>
            </a:r>
            <a:r>
              <a:rPr lang="en-US" altLang="zh-CN" dirty="0"/>
              <a:t>+</a:t>
            </a:r>
            <a:r>
              <a:rPr lang="en-US" altLang="zh-CN" dirty="0" smtClean="0"/>
              <a:t>0001001</a:t>
            </a: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将</a:t>
            </a:r>
            <a:r>
              <a:rPr lang="zh-CN" altLang="en-US" dirty="0"/>
              <a:t>真值</a:t>
            </a:r>
            <a:r>
              <a:rPr lang="en-US" altLang="zh-CN" dirty="0"/>
              <a:t>+0001001</a:t>
            </a:r>
            <a:r>
              <a:rPr lang="zh-CN" altLang="en-US" dirty="0"/>
              <a:t>转换成相应的机器</a:t>
            </a:r>
            <a:r>
              <a:rPr lang="zh-CN" altLang="en-US" dirty="0" smtClean="0"/>
              <a:t>数</a:t>
            </a:r>
            <a:endParaRPr lang="en-US" altLang="zh-CN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[+9]</a:t>
            </a:r>
            <a:r>
              <a:rPr lang="zh-CN" altLang="en-US" baseline="-25000" dirty="0" smtClean="0"/>
              <a:t>反码</a:t>
            </a:r>
            <a:r>
              <a:rPr lang="en-US" altLang="zh-CN" dirty="0" smtClean="0"/>
              <a:t>=00001001</a:t>
            </a:r>
            <a:r>
              <a:rPr lang="zh-CN" altLang="en-US" dirty="0" smtClean="0"/>
              <a:t>，或</a:t>
            </a:r>
            <a:r>
              <a:rPr lang="en-US" altLang="zh-CN" dirty="0"/>
              <a:t>0,0001001 </a:t>
            </a:r>
            <a:r>
              <a:rPr lang="zh-CN" altLang="en-US" dirty="0" smtClean="0"/>
              <a:t>（最高位</a:t>
            </a:r>
            <a:r>
              <a:rPr lang="zh-CN" altLang="en-US" dirty="0"/>
              <a:t>是</a:t>
            </a:r>
            <a:r>
              <a:rPr lang="zh-CN" altLang="en-US" dirty="0" smtClean="0"/>
              <a:t>符号位）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假设机器子长</a:t>
            </a:r>
            <a:r>
              <a:rPr lang="zh-CN" altLang="en-US" dirty="0" smtClean="0"/>
              <a:t>为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/>
              <a:t>个</a:t>
            </a:r>
            <a:r>
              <a:rPr lang="zh-CN" altLang="en-US" dirty="0">
                <a:solidFill>
                  <a:srgbClr val="7030A0"/>
                </a:solidFill>
              </a:rPr>
              <a:t>字节</a:t>
            </a:r>
            <a:r>
              <a:rPr lang="zh-CN" altLang="en-US" dirty="0" smtClean="0"/>
              <a:t>，</a:t>
            </a:r>
            <a:r>
              <a:rPr lang="en-US" altLang="zh-CN" dirty="0" smtClean="0">
                <a:solidFill>
                  <a:srgbClr val="C00000"/>
                </a:solidFill>
              </a:rPr>
              <a:t>-9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反</a:t>
            </a:r>
            <a:r>
              <a:rPr lang="zh-CN" altLang="en-US" dirty="0" smtClean="0"/>
              <a:t>码</a:t>
            </a:r>
            <a:r>
              <a:rPr lang="zh-CN" altLang="en-US" dirty="0"/>
              <a:t>表示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/>
              <a:t>首先</a:t>
            </a:r>
            <a:r>
              <a:rPr lang="zh-CN" altLang="en-US" dirty="0" smtClean="0"/>
              <a:t>将</a:t>
            </a:r>
            <a:r>
              <a:rPr lang="en-US" altLang="zh-CN" dirty="0" smtClean="0"/>
              <a:t>-9</a:t>
            </a:r>
            <a:r>
              <a:rPr lang="zh-CN" altLang="en-US" dirty="0"/>
              <a:t>转换</a:t>
            </a:r>
            <a:r>
              <a:rPr lang="zh-CN" altLang="en-US" dirty="0" smtClean="0"/>
              <a:t>成对应的二进制数</a:t>
            </a:r>
            <a:r>
              <a:rPr lang="en-US" altLang="zh-CN" dirty="0" smtClean="0"/>
              <a:t>-1001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/>
              <a:t>前面补</a:t>
            </a:r>
            <a:r>
              <a:rPr lang="en-US" altLang="zh-CN" dirty="0"/>
              <a:t>0</a:t>
            </a:r>
            <a:r>
              <a:rPr lang="zh-CN" altLang="en-US" dirty="0"/>
              <a:t>，凑足</a:t>
            </a:r>
            <a:r>
              <a:rPr lang="zh-CN" altLang="en-US" dirty="0" smtClean="0"/>
              <a:t>位数</a:t>
            </a:r>
            <a:r>
              <a:rPr lang="en-US" altLang="zh-CN" dirty="0" smtClean="0"/>
              <a:t>(15</a:t>
            </a:r>
            <a:r>
              <a:rPr lang="zh-CN" altLang="en-US" dirty="0" smtClean="0"/>
              <a:t>位</a:t>
            </a:r>
            <a:r>
              <a:rPr lang="zh-CN" altLang="en-US" dirty="0"/>
              <a:t>，留一个</a:t>
            </a:r>
            <a:r>
              <a:rPr lang="zh-CN" altLang="en-US" dirty="0" smtClean="0"/>
              <a:t>符号位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-000000000001001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/>
              <a:t>将</a:t>
            </a:r>
            <a:r>
              <a:rPr lang="zh-CN" altLang="en-US" dirty="0" smtClean="0"/>
              <a:t>真值</a:t>
            </a:r>
            <a:r>
              <a:rPr lang="en-US" altLang="zh-CN" dirty="0" smtClean="0"/>
              <a:t>-000000000001001</a:t>
            </a:r>
            <a:r>
              <a:rPr lang="zh-CN" altLang="en-US" dirty="0"/>
              <a:t>转换成相应的机器数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[-9]</a:t>
            </a:r>
            <a:r>
              <a:rPr lang="zh-CN" altLang="en-US" baseline="-25000" dirty="0" smtClean="0"/>
              <a:t>反码</a:t>
            </a:r>
            <a:r>
              <a:rPr lang="en-US" altLang="zh-CN" dirty="0" smtClean="0"/>
              <a:t>=1111111111110110</a:t>
            </a:r>
            <a:r>
              <a:rPr lang="zh-CN" altLang="en-US" dirty="0" smtClean="0"/>
              <a:t>，或</a:t>
            </a:r>
            <a:r>
              <a:rPr lang="en-US" altLang="zh-CN" dirty="0" smtClean="0"/>
              <a:t>1</a:t>
            </a:r>
            <a:r>
              <a:rPr lang="en-US" altLang="zh-CN" dirty="0"/>
              <a:t>, </a:t>
            </a:r>
            <a:r>
              <a:rPr lang="en-US" altLang="zh-CN" dirty="0" smtClean="0"/>
              <a:t>111111111110110  </a:t>
            </a:r>
            <a:r>
              <a:rPr lang="zh-CN" altLang="en-US" dirty="0"/>
              <a:t>（最高位是符号位）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81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反码</a:t>
            </a:r>
            <a:r>
              <a:rPr lang="zh-CN" altLang="en-US" dirty="0">
                <a:solidFill>
                  <a:srgbClr val="FF0000"/>
                </a:solidFill>
              </a:rPr>
              <a:t>机器数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真值</a:t>
            </a:r>
            <a:r>
              <a:rPr lang="zh-CN" altLang="en-US" dirty="0"/>
              <a:t>的关系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7D0C00"/>
                </a:solidFill>
              </a:rPr>
              <a:t>整数</a:t>
            </a:r>
            <a:endParaRPr lang="en-US" altLang="zh-CN" dirty="0">
              <a:solidFill>
                <a:srgbClr val="7D0C00"/>
              </a:solidFill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对于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</a:rPr>
              <a:t>正整数</a:t>
            </a:r>
            <a:r>
              <a:rPr lang="zh-CN" altLang="en-US" dirty="0">
                <a:latin typeface="Times New Roman" panose="02020603050405020304" pitchFamily="18" charset="0"/>
              </a:rPr>
              <a:t>，其反码就是</a:t>
            </a:r>
            <a:r>
              <a:rPr lang="zh-CN" altLang="en-US" dirty="0" smtClean="0">
                <a:latin typeface="Times New Roman" panose="02020603050405020304" pitchFamily="18" charset="0"/>
              </a:rPr>
              <a:t>将“</a:t>
            </a:r>
            <a:r>
              <a:rPr lang="en-US" altLang="zh-CN" dirty="0" smtClean="0">
                <a:solidFill>
                  <a:srgbClr val="0303DF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</a:rPr>
              <a:t>”</a:t>
            </a:r>
            <a:r>
              <a:rPr lang="zh-CN" altLang="en-US" dirty="0" smtClean="0">
                <a:latin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</a:rPr>
              <a:t>代替，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数值位不变</a:t>
            </a:r>
            <a:r>
              <a:rPr lang="zh-CN" altLang="en-US" dirty="0">
                <a:latin typeface="Times New Roman" panose="02020603050405020304" pitchFamily="18" charset="0"/>
              </a:rPr>
              <a:t>，约定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小数点</a:t>
            </a:r>
            <a:r>
              <a:rPr lang="zh-CN" altLang="en-US" dirty="0">
                <a:latin typeface="Times New Roman" panose="02020603050405020304" pitchFamily="18" charset="0"/>
              </a:rPr>
              <a:t>在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数值的最低位之后</a:t>
            </a:r>
            <a:endParaRPr lang="en-US" altLang="zh-CN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对于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</a:rPr>
              <a:t>负整数</a:t>
            </a:r>
            <a:r>
              <a:rPr lang="zh-CN" altLang="en-US" dirty="0">
                <a:latin typeface="Times New Roman" panose="02020603050405020304" pitchFamily="18" charset="0"/>
              </a:rPr>
              <a:t>，其反码就是</a:t>
            </a:r>
            <a:r>
              <a:rPr lang="zh-CN" altLang="en-US" dirty="0" smtClean="0">
                <a:latin typeface="Times New Roman" panose="02020603050405020304" pitchFamily="18" charset="0"/>
              </a:rPr>
              <a:t>将“</a:t>
            </a:r>
            <a:r>
              <a:rPr lang="en-US" altLang="zh-CN" dirty="0" smtClean="0">
                <a:solidFill>
                  <a:srgbClr val="0303DF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</a:rPr>
              <a:t>”</a:t>
            </a:r>
            <a:r>
              <a:rPr lang="en-US" altLang="zh-CN" dirty="0" smtClean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代替，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数值位各位变反</a:t>
            </a:r>
            <a:r>
              <a:rPr lang="zh-CN" altLang="en-US" dirty="0">
                <a:latin typeface="Times New Roman" panose="02020603050405020304" pitchFamily="18" charset="0"/>
              </a:rPr>
              <a:t>，约定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小数点</a:t>
            </a:r>
            <a:r>
              <a:rPr lang="zh-CN" altLang="en-US" dirty="0">
                <a:latin typeface="Times New Roman" panose="02020603050405020304" pitchFamily="18" charset="0"/>
              </a:rPr>
              <a:t>在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数值最低位之后</a:t>
            </a:r>
            <a:endParaRPr lang="en-US" altLang="zh-CN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7D0C00"/>
                </a:solidFill>
              </a:rPr>
              <a:t>小数</a:t>
            </a:r>
            <a:endParaRPr lang="en-US" altLang="zh-CN" dirty="0">
              <a:solidFill>
                <a:srgbClr val="7D0C00"/>
              </a:solidFill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对于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</a:rPr>
              <a:t>正小数</a:t>
            </a:r>
            <a:r>
              <a:rPr lang="zh-CN" altLang="en-US" dirty="0">
                <a:latin typeface="Times New Roman" panose="02020603050405020304" pitchFamily="18" charset="0"/>
              </a:rPr>
              <a:t>，其反码就是</a:t>
            </a:r>
            <a:r>
              <a:rPr lang="zh-CN" altLang="en-US" dirty="0" smtClean="0">
                <a:latin typeface="Times New Roman" panose="02020603050405020304" pitchFamily="18" charset="0"/>
              </a:rPr>
              <a:t>将“</a:t>
            </a:r>
            <a:r>
              <a:rPr lang="en-US" altLang="zh-CN" dirty="0" smtClean="0">
                <a:solidFill>
                  <a:srgbClr val="0303DF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dirty="0">
                <a:latin typeface="Times New Roman" panose="02020603050405020304" pitchFamily="18" charset="0"/>
              </a:rPr>
              <a:t>”</a:t>
            </a:r>
            <a:r>
              <a:rPr lang="zh-CN" altLang="en-US" dirty="0" smtClean="0">
                <a:latin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</a:rPr>
              <a:t>代替，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数值位不变</a:t>
            </a:r>
            <a:r>
              <a:rPr lang="zh-CN" altLang="en-US" dirty="0">
                <a:latin typeface="Times New Roman" panose="02020603050405020304" pitchFamily="18" charset="0"/>
              </a:rPr>
              <a:t>，约定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小数点</a:t>
            </a:r>
            <a:r>
              <a:rPr lang="zh-CN" altLang="en-US" dirty="0">
                <a:latin typeface="Times New Roman" panose="02020603050405020304" pitchFamily="18" charset="0"/>
              </a:rPr>
              <a:t>在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符号位之后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最高数值位之前</a:t>
            </a:r>
            <a:endParaRPr lang="en-US" altLang="zh-CN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对于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</a:rPr>
              <a:t>负小数</a:t>
            </a:r>
            <a:r>
              <a:rPr lang="zh-CN" altLang="en-US" dirty="0">
                <a:latin typeface="Times New Roman" panose="02020603050405020304" pitchFamily="18" charset="0"/>
              </a:rPr>
              <a:t>，其反码就是</a:t>
            </a:r>
            <a:r>
              <a:rPr lang="zh-CN" altLang="en-US" dirty="0" smtClean="0">
                <a:latin typeface="Times New Roman" panose="02020603050405020304" pitchFamily="18" charset="0"/>
              </a:rPr>
              <a:t>将“</a:t>
            </a:r>
            <a:r>
              <a:rPr lang="en-US" altLang="zh-CN" dirty="0" smtClean="0">
                <a:solidFill>
                  <a:srgbClr val="0303DF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</a:rPr>
              <a:t>”</a:t>
            </a:r>
            <a:r>
              <a:rPr lang="en-US" altLang="zh-CN" dirty="0" smtClean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代替，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数值位各位变反</a:t>
            </a:r>
            <a:r>
              <a:rPr lang="zh-CN" altLang="en-US" dirty="0">
                <a:latin typeface="Times New Roman" panose="02020603050405020304" pitchFamily="18" charset="0"/>
              </a:rPr>
              <a:t>，约定小数点在</a:t>
            </a:r>
            <a:r>
              <a:rPr lang="zh-CN" altLang="en-US" b="1" dirty="0">
                <a:solidFill>
                  <a:srgbClr val="0303DF"/>
                </a:solidFill>
                <a:latin typeface="Times New Roman" panose="02020603050405020304" pitchFamily="18" charset="0"/>
              </a:rPr>
              <a:t>符号位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之后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最高数值位之前</a:t>
            </a:r>
            <a:endParaRPr lang="en-US" altLang="zh-CN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7D0C00"/>
                </a:solidFill>
              </a:rPr>
              <a:t>特别地</a:t>
            </a:r>
            <a:r>
              <a:rPr lang="zh-CN" altLang="en-US" b="1" dirty="0" smtClean="0">
                <a:solidFill>
                  <a:srgbClr val="7D0C00"/>
                </a:solidFill>
              </a:rPr>
              <a:t>：</a:t>
            </a:r>
            <a:r>
              <a:rPr lang="zh-CN" altLang="en-US" b="1" dirty="0" smtClean="0">
                <a:solidFill>
                  <a:srgbClr val="C00000"/>
                </a:solidFill>
              </a:rPr>
              <a:t>反码</a:t>
            </a:r>
            <a:r>
              <a:rPr lang="zh-CN" altLang="en-US" b="1" dirty="0">
                <a:solidFill>
                  <a:srgbClr val="000000"/>
                </a:solidFill>
              </a:rPr>
              <a:t>表示</a:t>
            </a:r>
            <a:r>
              <a:rPr lang="en-US" altLang="zh-CN" b="1" dirty="0">
                <a:solidFill>
                  <a:srgbClr val="000000"/>
                </a:solidFill>
              </a:rPr>
              <a:t>0</a:t>
            </a:r>
            <a:r>
              <a:rPr lang="zh-CN" altLang="en-US" b="1" dirty="0" smtClean="0">
                <a:solidFill>
                  <a:srgbClr val="000000"/>
                </a:solidFill>
              </a:rPr>
              <a:t>，有</a:t>
            </a:r>
            <a:r>
              <a:rPr lang="zh-CN" altLang="en-US" b="1" dirty="0" smtClean="0">
                <a:solidFill>
                  <a:srgbClr val="FF0000"/>
                </a:solidFill>
              </a:rPr>
              <a:t>两种</a:t>
            </a:r>
            <a:r>
              <a:rPr lang="zh-CN" altLang="en-US" b="1" dirty="0" smtClean="0">
                <a:solidFill>
                  <a:srgbClr val="000000"/>
                </a:solidFill>
              </a:rPr>
              <a:t>表示形式（参见反码定义）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 marL="971550" lvl="1"/>
            <a:r>
              <a:rPr lang="en-US" altLang="zh-CN" sz="1800" b="1" dirty="0" smtClean="0">
                <a:solidFill>
                  <a:srgbClr val="7D0C00"/>
                </a:solidFill>
              </a:rPr>
              <a:t>[+</a:t>
            </a:r>
            <a:r>
              <a:rPr lang="en-US" altLang="zh-CN" sz="1800" b="1" dirty="0">
                <a:solidFill>
                  <a:srgbClr val="7D0C00"/>
                </a:solidFill>
              </a:rPr>
              <a:t>0]</a:t>
            </a:r>
            <a:r>
              <a:rPr lang="zh-CN" altLang="en-US" sz="1800" b="1" baseline="-25000" dirty="0">
                <a:solidFill>
                  <a:srgbClr val="7D0C00"/>
                </a:solidFill>
              </a:rPr>
              <a:t>反</a:t>
            </a:r>
            <a:r>
              <a:rPr lang="en-US" altLang="zh-CN" sz="1800" b="1" dirty="0">
                <a:solidFill>
                  <a:srgbClr val="7D0C00"/>
                </a:solidFill>
              </a:rPr>
              <a:t>=0,0000</a:t>
            </a:r>
            <a:r>
              <a:rPr lang="zh-CN" altLang="en-US" sz="1800" b="1" dirty="0">
                <a:solidFill>
                  <a:srgbClr val="7D0C00"/>
                </a:solidFill>
              </a:rPr>
              <a:t>，</a:t>
            </a:r>
            <a:r>
              <a:rPr lang="en-US" altLang="zh-CN" sz="1800" b="1" dirty="0">
                <a:solidFill>
                  <a:srgbClr val="7D0C00"/>
                </a:solidFill>
              </a:rPr>
              <a:t>[-0]</a:t>
            </a:r>
            <a:r>
              <a:rPr lang="zh-CN" altLang="en-US" sz="1800" b="1" baseline="-25000" dirty="0">
                <a:solidFill>
                  <a:srgbClr val="7D0C00"/>
                </a:solidFill>
              </a:rPr>
              <a:t>反</a:t>
            </a:r>
            <a:r>
              <a:rPr lang="en-US" altLang="zh-CN" sz="1800" b="1" dirty="0">
                <a:solidFill>
                  <a:srgbClr val="7D0C00"/>
                </a:solidFill>
              </a:rPr>
              <a:t>=</a:t>
            </a:r>
            <a:r>
              <a:rPr lang="en-US" altLang="zh-CN" sz="1800" b="1" dirty="0" smtClean="0">
                <a:solidFill>
                  <a:srgbClr val="7D0C00"/>
                </a:solidFill>
              </a:rPr>
              <a:t>1,1111</a:t>
            </a:r>
            <a:r>
              <a:rPr lang="zh-CN" altLang="en-US" sz="1800" b="1" dirty="0" smtClean="0">
                <a:solidFill>
                  <a:srgbClr val="7D0C00"/>
                </a:solidFill>
              </a:rPr>
              <a:t>，或 </a:t>
            </a:r>
            <a:r>
              <a:rPr lang="en-US" altLang="zh-CN" sz="1800" b="1" dirty="0" smtClean="0">
                <a:solidFill>
                  <a:srgbClr val="7D0C00"/>
                </a:solidFill>
              </a:rPr>
              <a:t>[+0.0]</a:t>
            </a:r>
            <a:r>
              <a:rPr lang="zh-CN" altLang="en-US" sz="1800" b="1" baseline="-25000" dirty="0">
                <a:solidFill>
                  <a:srgbClr val="7D0C00"/>
                </a:solidFill>
              </a:rPr>
              <a:t>反</a:t>
            </a:r>
            <a:r>
              <a:rPr lang="en-US" altLang="zh-CN" sz="1800" b="1" dirty="0">
                <a:solidFill>
                  <a:srgbClr val="7D0C00"/>
                </a:solidFill>
              </a:rPr>
              <a:t>=</a:t>
            </a:r>
            <a:r>
              <a:rPr lang="en-US" altLang="zh-CN" sz="1800" b="1" dirty="0" smtClean="0">
                <a:solidFill>
                  <a:srgbClr val="7D0C00"/>
                </a:solidFill>
              </a:rPr>
              <a:t>0.0000</a:t>
            </a:r>
            <a:r>
              <a:rPr lang="zh-CN" altLang="en-US" sz="1800" b="1" dirty="0">
                <a:solidFill>
                  <a:srgbClr val="7D0C00"/>
                </a:solidFill>
              </a:rPr>
              <a:t>，</a:t>
            </a:r>
            <a:r>
              <a:rPr lang="en-US" altLang="zh-CN" sz="1800" b="1" dirty="0">
                <a:solidFill>
                  <a:srgbClr val="7D0C00"/>
                </a:solidFill>
              </a:rPr>
              <a:t>[-</a:t>
            </a:r>
            <a:r>
              <a:rPr lang="en-US" altLang="zh-CN" sz="1800" b="1" dirty="0" smtClean="0">
                <a:solidFill>
                  <a:srgbClr val="7D0C00"/>
                </a:solidFill>
              </a:rPr>
              <a:t>0.0]</a:t>
            </a:r>
            <a:r>
              <a:rPr lang="zh-CN" altLang="en-US" sz="1800" b="1" baseline="-25000" dirty="0">
                <a:solidFill>
                  <a:srgbClr val="7D0C00"/>
                </a:solidFill>
              </a:rPr>
              <a:t>反</a:t>
            </a:r>
            <a:r>
              <a:rPr lang="en-US" altLang="zh-CN" sz="1800" b="1" dirty="0">
                <a:solidFill>
                  <a:srgbClr val="7D0C00"/>
                </a:solidFill>
              </a:rPr>
              <a:t>=</a:t>
            </a:r>
            <a:r>
              <a:rPr lang="en-US" altLang="zh-CN" sz="1800" b="1" dirty="0" smtClean="0">
                <a:solidFill>
                  <a:srgbClr val="7D0C00"/>
                </a:solidFill>
              </a:rPr>
              <a:t>1.1111</a:t>
            </a:r>
            <a:endParaRPr lang="zh-CN" altLang="en-US" sz="1800" b="1" dirty="0">
              <a:solidFill>
                <a:srgbClr val="7D0C00"/>
              </a:solidFill>
            </a:endParaRPr>
          </a:p>
          <a:p>
            <a:pPr marL="971550" lvl="1"/>
            <a:endParaRPr lang="zh-CN" altLang="en-US" b="1" dirty="0">
              <a:solidFill>
                <a:srgbClr val="7D0C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7D0C00"/>
              </a:solidFill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讨论：整数反码的表示范围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4" y="1135063"/>
                <a:ext cx="8272331" cy="5345112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50705"/>
                    </a:solidFill>
                  </a:rPr>
                  <a:t>假设一个有符号数占用</a:t>
                </a:r>
                <a:r>
                  <a:rPr lang="en-US" altLang="zh-CN" sz="2000" dirty="0">
                    <a:solidFill>
                      <a:srgbClr val="050705"/>
                    </a:solidFill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字节</a:t>
                </a:r>
                <a:r>
                  <a:rPr lang="zh-CN" altLang="en-US" sz="2000" dirty="0">
                    <a:solidFill>
                      <a:srgbClr val="050705"/>
                    </a:solidFill>
                  </a:rPr>
                  <a:t>的空间（</a:t>
                </a:r>
                <a:r>
                  <a:rPr lang="zh-CN" altLang="en-US" sz="2000" dirty="0">
                    <a:solidFill>
                      <a:srgbClr val="006600"/>
                    </a:solidFill>
                  </a:rPr>
                  <a:t>其中一位是符号位</a:t>
                </a:r>
                <a:r>
                  <a:rPr lang="zh-CN" altLang="en-US" sz="2000" dirty="0">
                    <a:solidFill>
                      <a:srgbClr val="050705"/>
                    </a:solidFill>
                  </a:rPr>
                  <a:t>），采用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反码</a:t>
                </a:r>
                <a:r>
                  <a:rPr lang="zh-CN" altLang="en-US" sz="2000" dirty="0">
                    <a:solidFill>
                      <a:srgbClr val="050705"/>
                    </a:solidFill>
                  </a:rPr>
                  <a:t>表示，其能表示的数值范围是多少？</a:t>
                </a:r>
                <a:endParaRPr lang="en-US" altLang="zh-CN" sz="2000" dirty="0">
                  <a:solidFill>
                    <a:srgbClr val="050705"/>
                  </a:solidFill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800" dirty="0">
                    <a:solidFill>
                      <a:srgbClr val="0000CC"/>
                    </a:solidFill>
                  </a:rPr>
                  <a:t>一字节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正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整数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：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050705"/>
                    </a:solidFill>
                  </a:rPr>
                  <a:t>，其中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7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位数值位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50705"/>
                    </a:solidFill>
                  </a:rPr>
                  <a:t>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050705"/>
                    </a:solidFill>
                  </a:rPr>
                  <a:t>可以是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0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或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1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，最大正整数的真值是 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+1111111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8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800" dirty="0">
                    <a:solidFill>
                      <a:srgbClr val="050705"/>
                    </a:solidFill>
                  </a:rPr>
                  <a:t>1)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</a:t>
                </a:r>
                <a:r>
                  <a:rPr lang="zh-CN" altLang="en-US" sz="1800" b="1" dirty="0">
                    <a:solidFill>
                      <a:srgbClr val="7030A0"/>
                    </a:solidFill>
                  </a:rPr>
                  <a:t>对应的反码形式是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：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 </a:t>
                </a:r>
                <a:endParaRPr lang="en-US" altLang="zh-CN" sz="1800" dirty="0" smtClean="0">
                  <a:solidFill>
                    <a:srgbClr val="050705"/>
                  </a:solidFill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zh-CN" sz="1800" dirty="0">
                  <a:solidFill>
                    <a:srgbClr val="050705"/>
                  </a:solidFill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一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字节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负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整数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：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050705"/>
                    </a:solidFill>
                  </a:rPr>
                  <a:t>，其中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7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位数值位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50705"/>
                    </a:solidFill>
                  </a:rPr>
                  <a:t>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050705"/>
                    </a:solidFill>
                  </a:rPr>
                  <a:t>可以是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0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或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1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，最小负整数的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真值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是：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800" dirty="0">
                    <a:solidFill>
                      <a:srgbClr val="050705"/>
                    </a:solidFill>
                  </a:rPr>
                  <a:t>1111111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8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800" dirty="0">
                    <a:solidFill>
                      <a:srgbClr val="050705"/>
                    </a:solidFill>
                  </a:rPr>
                  <a:t>1)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，</a:t>
                </a:r>
                <a:r>
                  <a:rPr lang="zh-CN" altLang="en-US" sz="1800" b="1" dirty="0">
                    <a:solidFill>
                      <a:srgbClr val="7030A0"/>
                    </a:solidFill>
                  </a:rPr>
                  <a:t>对应的反码形式是</a:t>
                </a:r>
                <a:r>
                  <a:rPr lang="zh-CN" altLang="en-US" sz="1800" dirty="0">
                    <a:solidFill>
                      <a:srgbClr val="050705"/>
                    </a:solidFill>
                  </a:rPr>
                  <a:t>：</a:t>
                </a:r>
                <a:r>
                  <a:rPr lang="en-US" altLang="zh-CN" sz="1800" dirty="0">
                    <a:solidFill>
                      <a:srgbClr val="050705"/>
                    </a:solidFill>
                  </a:rPr>
                  <a:t> </a:t>
                </a:r>
              </a:p>
              <a:p>
                <a:pPr lvl="1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zh-CN" sz="1800" dirty="0" smtClean="0">
                    <a:solidFill>
                      <a:srgbClr val="050705"/>
                    </a:solidFill>
                  </a:rPr>
                  <a:t>    </a:t>
                </a:r>
                <a:endParaRPr lang="en-US" altLang="zh-CN" sz="1800" dirty="0">
                  <a:solidFill>
                    <a:srgbClr val="050705"/>
                  </a:solidFill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800" dirty="0">
                    <a:solidFill>
                      <a:srgbClr val="050705"/>
                    </a:solidFill>
                  </a:rPr>
                  <a:t>因此采用反码表示的一字节有符号数（其中一位是符号位），其表示范围</a:t>
                </a:r>
                <a:r>
                  <a:rPr lang="zh-CN" altLang="en-US" sz="1800" dirty="0" smtClean="0">
                    <a:solidFill>
                      <a:srgbClr val="050705"/>
                    </a:solidFill>
                  </a:rPr>
                  <a:t>是：</a:t>
                </a:r>
                <a:endParaRPr lang="en-US" altLang="zh-CN" sz="1800" dirty="0">
                  <a:solidFill>
                    <a:srgbClr val="050705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b="1" dirty="0" smtClean="0">
                    <a:solidFill>
                      <a:srgbClr val="050705"/>
                    </a:solidFill>
                  </a:rPr>
                  <a:t>一般</a:t>
                </a:r>
                <a:r>
                  <a:rPr lang="zh-CN" altLang="en-US" sz="1800" b="1" dirty="0">
                    <a:solidFill>
                      <a:srgbClr val="050705"/>
                    </a:solidFill>
                  </a:rPr>
                  <a:t>地，假设</a:t>
                </a:r>
                <a:r>
                  <a:rPr lang="zh-CN" altLang="en-US" sz="1800" b="1" dirty="0">
                    <a:solidFill>
                      <a:srgbClr val="C00000"/>
                    </a:solidFill>
                  </a:rPr>
                  <a:t>机器字长</a:t>
                </a:r>
                <a:r>
                  <a:rPr lang="en-US" altLang="zh-CN" sz="1800" b="1" dirty="0">
                    <a:solidFill>
                      <a:srgbClr val="C00000"/>
                    </a:solidFill>
                  </a:rPr>
                  <a:t>n</a:t>
                </a:r>
                <a:r>
                  <a:rPr lang="zh-CN" altLang="en-US" sz="1800" b="1" dirty="0">
                    <a:solidFill>
                      <a:srgbClr val="C00000"/>
                    </a:solidFill>
                  </a:rPr>
                  <a:t>位</a:t>
                </a:r>
                <a:r>
                  <a:rPr lang="zh-CN" altLang="en-US" sz="1800" b="1" dirty="0">
                    <a:solidFill>
                      <a:srgbClr val="050705"/>
                    </a:solidFill>
                  </a:rPr>
                  <a:t>（</a:t>
                </a:r>
                <a:r>
                  <a:rPr lang="zh-CN" altLang="en-US" sz="1800" b="1" dirty="0">
                    <a:solidFill>
                      <a:srgbClr val="006600"/>
                    </a:solidFill>
                  </a:rPr>
                  <a:t>其中一位是符号位</a:t>
                </a:r>
                <a:r>
                  <a:rPr lang="zh-CN" altLang="en-US" sz="1800" b="1" dirty="0">
                    <a:solidFill>
                      <a:srgbClr val="050705"/>
                    </a:solidFill>
                  </a:rPr>
                  <a:t>），采用反码表示，其能表示的数值范围是：</a:t>
                </a:r>
                <a:r>
                  <a:rPr lang="en-US" altLang="zh-CN" sz="1800" b="1" dirty="0">
                    <a:solidFill>
                      <a:srgbClr val="050705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1800" b="1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1800" b="1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800" b="1" dirty="0">
                    <a:solidFill>
                      <a:srgbClr val="050705"/>
                    </a:solidFill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1" i="1" smtClean="0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1800" b="1" dirty="0">
                    <a:solidFill>
                      <a:srgbClr val="050705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1800" b="1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800" b="1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1800" b="1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800" b="1" dirty="0">
                    <a:solidFill>
                      <a:srgbClr val="050705"/>
                    </a:solidFill>
                  </a:rPr>
                  <a:t>1</a:t>
                </a:r>
                <a:r>
                  <a:rPr lang="en-US" altLang="zh-CN" sz="1800" b="1" dirty="0" smtClean="0">
                    <a:solidFill>
                      <a:srgbClr val="050705"/>
                    </a:solidFill>
                  </a:rPr>
                  <a:t>)</a:t>
                </a:r>
                <a:r>
                  <a:rPr lang="zh-CN" altLang="en-US" sz="1800" b="1" dirty="0" smtClean="0">
                    <a:solidFill>
                      <a:srgbClr val="050705"/>
                    </a:solidFill>
                  </a:rPr>
                  <a:t>（同原码的表示范围）</a:t>
                </a:r>
                <a:endParaRPr lang="en-US" altLang="zh-CN" sz="1800" b="1" dirty="0">
                  <a:solidFill>
                    <a:srgbClr val="050705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1800" b="1" dirty="0" smtClean="0">
                  <a:solidFill>
                    <a:srgbClr val="050705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sz="1800" dirty="0">
                  <a:solidFill>
                    <a:srgbClr val="050705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4" y="1135063"/>
                <a:ext cx="8272331" cy="5345112"/>
              </a:xfrm>
              <a:blipFill>
                <a:blip r:embed="rId2"/>
                <a:stretch>
                  <a:fillRect t="-798" r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标注 3"/>
          <p:cNvSpPr/>
          <p:nvPr/>
        </p:nvSpPr>
        <p:spPr bwMode="auto">
          <a:xfrm>
            <a:off x="1492782" y="2527847"/>
            <a:ext cx="1383422" cy="374073"/>
          </a:xfrm>
          <a:prstGeom prst="wedgeRoundRectCallout">
            <a:avLst>
              <a:gd name="adj1" fmla="val -20184"/>
              <a:gd name="adj2" fmla="val 4923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1"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 smtClean="0">
                <a:solidFill>
                  <a:srgbClr val="050705"/>
                </a:solidFill>
              </a:rPr>
              <a:t>0,</a:t>
            </a:r>
            <a:r>
              <a:rPr lang="en-US" altLang="zh-CN" dirty="0">
                <a:solidFill>
                  <a:srgbClr val="050705"/>
                </a:solidFill>
              </a:rPr>
              <a:t> 1111111</a:t>
            </a:r>
          </a:p>
        </p:txBody>
      </p:sp>
      <p:sp>
        <p:nvSpPr>
          <p:cNvPr id="5" name="圆角矩形标注 4"/>
          <p:cNvSpPr/>
          <p:nvPr/>
        </p:nvSpPr>
        <p:spPr bwMode="auto">
          <a:xfrm>
            <a:off x="1584510" y="3703710"/>
            <a:ext cx="1383422" cy="374073"/>
          </a:xfrm>
          <a:prstGeom prst="wedgeRoundRectCallout">
            <a:avLst>
              <a:gd name="adj1" fmla="val -20184"/>
              <a:gd name="adj2" fmla="val 4923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1"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>
                <a:solidFill>
                  <a:srgbClr val="050705"/>
                </a:solidFill>
              </a:rPr>
              <a:t>1,0000000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标注 5"/>
              <p:cNvSpPr/>
              <p:nvPr/>
            </p:nvSpPr>
            <p:spPr bwMode="auto">
              <a:xfrm>
                <a:off x="2276221" y="4509267"/>
                <a:ext cx="2854775" cy="370306"/>
              </a:xfrm>
              <a:prstGeom prst="wedgeRoundRectCallout">
                <a:avLst>
                  <a:gd name="adj1" fmla="val -20184"/>
                  <a:gd name="adj2" fmla="val 49231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600" dirty="0">
                    <a:solidFill>
                      <a:srgbClr val="050705"/>
                    </a:solidFill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6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1600" dirty="0">
                    <a:solidFill>
                      <a:srgbClr val="050705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+(2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50705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05070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600" dirty="0">
                    <a:solidFill>
                      <a:srgbClr val="050705"/>
                    </a:solidFill>
                  </a:rPr>
                  <a:t>1) </a:t>
                </a:r>
              </a:p>
            </p:txBody>
          </p:sp>
        </mc:Choice>
        <mc:Fallback xmlns="">
          <p:sp>
            <p:nvSpPr>
              <p:cNvPr id="6" name="圆角矩形标注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6221" y="4509267"/>
                <a:ext cx="2854775" cy="370306"/>
              </a:xfrm>
              <a:prstGeom prst="wedgeRoundRectCallout">
                <a:avLst>
                  <a:gd name="adj1" fmla="val -20184"/>
                  <a:gd name="adj2" fmla="val 49231"/>
                  <a:gd name="adj3" fmla="val 16667"/>
                </a:avLst>
              </a:prstGeom>
              <a:blipFill>
                <a:blip r:embed="rId3"/>
                <a:stretch>
                  <a:fillRect b="-1612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64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80999" y="304800"/>
            <a:ext cx="66952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4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  补码定义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(2‘s complement)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990599" y="1028700"/>
            <a:ext cx="6498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整数        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sz="20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注意补码的表示范围，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0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语言将来要用到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030287" y="2774893"/>
            <a:ext cx="33172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为真值，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为整数的位数  </a:t>
            </a:r>
            <a:endParaRPr lang="zh-CN" altLang="en-US" sz="2000" b="1" dirty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5366" name="Group 6"/>
          <p:cNvGrpSpPr>
            <a:grpSpLocks/>
          </p:cNvGrpSpPr>
          <p:nvPr/>
        </p:nvGrpSpPr>
        <p:grpSpPr bwMode="auto">
          <a:xfrm>
            <a:off x="1208314" y="1608138"/>
            <a:ext cx="5791200" cy="1011284"/>
            <a:chOff x="0" y="0"/>
            <a:chExt cx="3648" cy="825"/>
          </a:xfrm>
        </p:grpSpPr>
        <p:sp>
          <p:nvSpPr>
            <p:cNvPr id="15367" name="Text Box 7"/>
            <p:cNvSpPr txBox="1">
              <a:spLocks noChangeArrowheads="1"/>
            </p:cNvSpPr>
            <p:nvPr/>
          </p:nvSpPr>
          <p:spPr bwMode="auto">
            <a:xfrm>
              <a:off x="0" y="240"/>
              <a:ext cx="57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</a:p>
          </p:txBody>
        </p:sp>
        <p:sp>
          <p:nvSpPr>
            <p:cNvPr id="15368" name="Text Box 8"/>
            <p:cNvSpPr txBox="1">
              <a:spLocks noChangeArrowheads="1"/>
            </p:cNvSpPr>
            <p:nvPr/>
          </p:nvSpPr>
          <p:spPr bwMode="auto">
            <a:xfrm>
              <a:off x="943" y="0"/>
              <a:ext cx="270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   2</a:t>
              </a:r>
              <a:r>
                <a:rPr lang="en-US" sz="2000" i="1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＞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≥  0</a:t>
              </a:r>
            </a:p>
          </p:txBody>
        </p:sp>
        <p:sp>
          <p:nvSpPr>
            <p:cNvPr id="15369" name="Text Box 9"/>
            <p:cNvSpPr txBox="1">
              <a:spLocks noChangeArrowheads="1"/>
            </p:cNvSpPr>
            <p:nvPr/>
          </p:nvSpPr>
          <p:spPr bwMode="auto">
            <a:xfrm>
              <a:off x="953" y="499"/>
              <a:ext cx="269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sz="2000" i="1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sz="2000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+1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0  ＞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≥ 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2</a:t>
              </a:r>
              <a:r>
                <a:rPr lang="en-US" sz="2000" i="1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mod 2</a:t>
              </a:r>
              <a:r>
                <a:rPr lang="en-US" sz="2000" i="1" baseline="4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sz="2000" baseline="4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+1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15370" name="AutoShape 10"/>
            <p:cNvSpPr>
              <a:spLocks/>
            </p:cNvSpPr>
            <p:nvPr/>
          </p:nvSpPr>
          <p:spPr bwMode="auto">
            <a:xfrm>
              <a:off x="768" y="114"/>
              <a:ext cx="144" cy="616"/>
            </a:xfrm>
            <a:prstGeom prst="leftBrace">
              <a:avLst>
                <a:gd name="adj1" fmla="val 35648"/>
                <a:gd name="adj2" fmla="val 50000"/>
              </a:avLst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15371" name="Line 11"/>
            <p:cNvSpPr>
              <a:spLocks noChangeShapeType="1"/>
            </p:cNvSpPr>
            <p:nvPr/>
          </p:nvSpPr>
          <p:spPr bwMode="auto">
            <a:xfrm>
              <a:off x="2403" y="672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798802" y="3330474"/>
            <a:ext cx="9712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真值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补码</a:t>
            </a:r>
            <a:endParaRPr lang="zh-CN" altLang="en-US" sz="2000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2362200" y="3309258"/>
            <a:ext cx="1228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= +1010</a:t>
            </a:r>
            <a:endParaRPr lang="zh-CN" altLang="en-US" sz="2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5374" name="Group 14"/>
          <p:cNvGrpSpPr>
            <a:grpSpLocks/>
          </p:cNvGrpSpPr>
          <p:nvPr/>
        </p:nvGrpSpPr>
        <p:grpSpPr bwMode="auto">
          <a:xfrm>
            <a:off x="4775200" y="3775302"/>
            <a:ext cx="2894013" cy="399756"/>
            <a:chOff x="0" y="0"/>
            <a:chExt cx="1823" cy="317"/>
          </a:xfrm>
        </p:grpSpPr>
        <p:sp>
          <p:nvSpPr>
            <p:cNvPr id="15375" name="Text Box 15"/>
            <p:cNvSpPr txBox="1">
              <a:spLocks noChangeArrowheads="1"/>
            </p:cNvSpPr>
            <p:nvPr/>
          </p:nvSpPr>
          <p:spPr bwMode="auto">
            <a:xfrm>
              <a:off x="0" y="0"/>
              <a:ext cx="1823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2</a:t>
              </a:r>
              <a:r>
                <a:rPr lang="zh-CN" altLang="en-US" sz="2000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7+1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+ (   1011000 )</a:t>
              </a:r>
            </a:p>
          </p:txBody>
        </p:sp>
        <p:sp>
          <p:nvSpPr>
            <p:cNvPr id="15376" name="Line 16"/>
            <p:cNvSpPr>
              <a:spLocks noChangeShapeType="1"/>
            </p:cNvSpPr>
            <p:nvPr/>
          </p:nvSpPr>
          <p:spPr bwMode="auto">
            <a:xfrm>
              <a:off x="986" y="170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5546725" y="4180114"/>
            <a:ext cx="328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1905000" y="3799114"/>
            <a:ext cx="309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补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= 0,1010</a:t>
            </a:r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>
            <a:off x="5153819" y="3487541"/>
            <a:ext cx="1524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4701494" y="3309258"/>
            <a:ext cx="1587501" cy="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=   1011000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82" name="Text Box 22"/>
          <p:cNvSpPr txBox="1">
            <a:spLocks noChangeArrowheads="1"/>
          </p:cNvSpPr>
          <p:nvPr/>
        </p:nvSpPr>
        <p:spPr bwMode="auto">
          <a:xfrm>
            <a:off x="5924550" y="5094514"/>
            <a:ext cx="12747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1,0101000</a:t>
            </a:r>
          </a:p>
        </p:txBody>
      </p:sp>
      <p:sp>
        <p:nvSpPr>
          <p:cNvPr id="15383" name="Freeform 23"/>
          <p:cNvSpPr>
            <a:spLocks/>
          </p:cNvSpPr>
          <p:nvPr/>
        </p:nvSpPr>
        <p:spPr bwMode="auto">
          <a:xfrm>
            <a:off x="3853543" y="5319880"/>
            <a:ext cx="2318657" cy="492149"/>
          </a:xfrm>
          <a:custGeom>
            <a:avLst/>
            <a:gdLst>
              <a:gd name="T0" fmla="*/ 0 w 1314"/>
              <a:gd name="T1" fmla="*/ 0 h 300"/>
              <a:gd name="T2" fmla="*/ 156 w 1314"/>
              <a:gd name="T3" fmla="*/ 3 h 300"/>
              <a:gd name="T4" fmla="*/ 157 w 1314"/>
              <a:gd name="T5" fmla="*/ 300 h 300"/>
              <a:gd name="T6" fmla="*/ 1314 w 1314"/>
              <a:gd name="T7" fmla="*/ 300 h 300"/>
              <a:gd name="T8" fmla="*/ 1314 w 1314"/>
              <a:gd name="T9" fmla="*/ 48 h 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14"/>
              <a:gd name="T16" fmla="*/ 0 h 300"/>
              <a:gd name="T17" fmla="*/ 1314 w 1314"/>
              <a:gd name="T18" fmla="*/ 300 h 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14" h="300">
                <a:moveTo>
                  <a:pt x="0" y="0"/>
                </a:moveTo>
                <a:lnTo>
                  <a:pt x="156" y="3"/>
                </a:lnTo>
                <a:lnTo>
                  <a:pt x="157" y="300"/>
                </a:lnTo>
                <a:lnTo>
                  <a:pt x="1314" y="300"/>
                </a:lnTo>
                <a:lnTo>
                  <a:pt x="1314" y="48"/>
                </a:lnTo>
              </a:path>
            </a:pathLst>
          </a:custGeom>
          <a:noFill/>
          <a:ln w="28575" cmpd="sng">
            <a:solidFill>
              <a:schemeClr val="tx1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15384" name="Text Box 24"/>
          <p:cNvSpPr txBox="1">
            <a:spLocks noChangeArrowheads="1"/>
          </p:cNvSpPr>
          <p:nvPr/>
        </p:nvSpPr>
        <p:spPr bwMode="auto">
          <a:xfrm>
            <a:off x="1924050" y="4740571"/>
            <a:ext cx="210826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用 逗号 将符号位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和数值部分隔开</a:t>
            </a:r>
          </a:p>
        </p:txBody>
      </p:sp>
      <p:sp>
        <p:nvSpPr>
          <p:cNvPr id="15385" name="Line 25"/>
          <p:cNvSpPr>
            <a:spLocks noChangeShapeType="1"/>
          </p:cNvSpPr>
          <p:nvPr/>
        </p:nvSpPr>
        <p:spPr bwMode="auto">
          <a:xfrm flipV="1">
            <a:off x="2862942" y="4199224"/>
            <a:ext cx="0" cy="484247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>
            <a:off x="5546725" y="5050970"/>
            <a:ext cx="1942646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15388" name="Text Box 28"/>
          <p:cNvSpPr txBox="1">
            <a:spLocks noChangeArrowheads="1"/>
          </p:cNvSpPr>
          <p:nvPr/>
        </p:nvSpPr>
        <p:spPr bwMode="auto">
          <a:xfrm>
            <a:off x="6097731" y="4561114"/>
            <a:ext cx="1072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1011000</a:t>
            </a:r>
          </a:p>
        </p:txBody>
      </p:sp>
      <p:sp>
        <p:nvSpPr>
          <p:cNvPr id="15389" name="Line 29"/>
          <p:cNvSpPr>
            <a:spLocks noChangeShapeType="1"/>
          </p:cNvSpPr>
          <p:nvPr/>
        </p:nvSpPr>
        <p:spPr bwMode="auto">
          <a:xfrm>
            <a:off x="5945417" y="4805589"/>
            <a:ext cx="1524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15390" name="Text Box 30"/>
          <p:cNvSpPr txBox="1">
            <a:spLocks noChangeArrowheads="1"/>
          </p:cNvSpPr>
          <p:nvPr/>
        </p:nvSpPr>
        <p:spPr bwMode="auto">
          <a:xfrm>
            <a:off x="5811838" y="4180114"/>
            <a:ext cx="13874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0000000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7516" y="5766799"/>
            <a:ext cx="7950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6600"/>
                </a:solidFill>
              </a:rPr>
              <a:t>对于正整数，同原码；</a:t>
            </a:r>
            <a:endParaRPr lang="en-US" altLang="zh-CN" b="1" dirty="0">
              <a:solidFill>
                <a:srgbClr val="006600"/>
              </a:solidFill>
            </a:endParaRPr>
          </a:p>
          <a:p>
            <a:r>
              <a:rPr lang="zh-CN" altLang="en-US" b="1" dirty="0">
                <a:solidFill>
                  <a:srgbClr val="006600"/>
                </a:solidFill>
              </a:rPr>
              <a:t>对于负整数，符号位为</a:t>
            </a:r>
            <a:r>
              <a:rPr lang="en-US" altLang="zh-CN" b="1" dirty="0">
                <a:solidFill>
                  <a:srgbClr val="006600"/>
                </a:solidFill>
              </a:rPr>
              <a:t>1</a:t>
            </a:r>
            <a:r>
              <a:rPr lang="zh-CN" altLang="en-US" b="1" dirty="0">
                <a:solidFill>
                  <a:srgbClr val="006600"/>
                </a:solidFill>
              </a:rPr>
              <a:t>，数值位各位变反，末位</a:t>
            </a:r>
            <a:r>
              <a:rPr lang="en-US" altLang="zh-CN" b="1" dirty="0">
                <a:solidFill>
                  <a:srgbClr val="006600"/>
                </a:solidFill>
              </a:rPr>
              <a:t>+1</a:t>
            </a:r>
            <a:endParaRPr lang="zh-CN" altLang="en-US" b="1" dirty="0">
              <a:solidFill>
                <a:srgbClr val="0066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756794" y="1645264"/>
            <a:ext cx="2204973" cy="896040"/>
            <a:chOff x="4229165" y="1062375"/>
            <a:chExt cx="2204973" cy="706124"/>
          </a:xfrm>
        </p:grpSpPr>
        <p:sp>
          <p:nvSpPr>
            <p:cNvPr id="30" name="矩形 29"/>
            <p:cNvSpPr/>
            <p:nvPr/>
          </p:nvSpPr>
          <p:spPr>
            <a:xfrm>
              <a:off x="4239188" y="1062375"/>
              <a:ext cx="1880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即：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baseline="30000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n 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-1</a:t>
              </a:r>
              <a:r>
                <a:rPr lang="en-US" altLang="zh-CN" baseline="30000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</a:rPr>
                <a:t>≥  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x </a:t>
              </a:r>
              <a:r>
                <a:rPr lang="en-US" altLang="zh-CN" dirty="0">
                  <a:latin typeface="Times New Roman" panose="02020603050405020304" pitchFamily="18" charset="0"/>
                </a:rPr>
                <a:t>≥  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229165" y="1477447"/>
              <a:ext cx="2204973" cy="2910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即：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0 &gt;  x </a:t>
              </a:r>
              <a:r>
                <a:rPr lang="en-US" altLang="zh-CN" dirty="0">
                  <a:latin typeface="Times New Roman" panose="02020603050405020304" pitchFamily="18" charset="0"/>
                </a:rPr>
                <a:t>≥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  - 2</a:t>
              </a:r>
              <a:r>
                <a:rPr lang="en-US" altLang="zh-CN" baseline="30000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" name="圆角矩形标注 2"/>
          <p:cNvSpPr/>
          <p:nvPr/>
        </p:nvSpPr>
        <p:spPr bwMode="auto">
          <a:xfrm>
            <a:off x="4317240" y="653506"/>
            <a:ext cx="4489328" cy="478520"/>
          </a:xfrm>
          <a:prstGeom prst="wedgeRoundRectCallout">
            <a:avLst>
              <a:gd name="adj1" fmla="val -20833"/>
              <a:gd name="adj2" fmla="val 4678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注：补码不存在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+0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-0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之分</a:t>
            </a:r>
          </a:p>
        </p:txBody>
      </p:sp>
      <p:sp>
        <p:nvSpPr>
          <p:cNvPr id="33" name="圆角矩形标注 32"/>
          <p:cNvSpPr/>
          <p:nvPr/>
        </p:nvSpPr>
        <p:spPr bwMode="auto">
          <a:xfrm>
            <a:off x="4347556" y="2595169"/>
            <a:ext cx="4459012" cy="740081"/>
          </a:xfrm>
          <a:prstGeom prst="wedgeRoundRectCallout">
            <a:avLst>
              <a:gd name="adj1" fmla="val -20833"/>
              <a:gd name="adj2" fmla="val 4678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+mn-ea"/>
                <a:ea typeface="+mn-ea"/>
              </a:rPr>
              <a:t>从</a:t>
            </a:r>
            <a:r>
              <a:rPr lang="zh-CN" altLang="en-US" b="1" dirty="0">
                <a:solidFill>
                  <a:srgbClr val="7030A0"/>
                </a:solidFill>
                <a:latin typeface="+mn-ea"/>
                <a:ea typeface="+mn-ea"/>
              </a:rPr>
              <a:t>定义可以看出</a:t>
            </a:r>
            <a:r>
              <a:rPr lang="zh-CN" altLang="en-US" b="1" dirty="0" smtClean="0">
                <a:solidFill>
                  <a:srgbClr val="7030A0"/>
                </a:solidFill>
                <a:latin typeface="+mn-ea"/>
                <a:ea typeface="+mn-ea"/>
              </a:rPr>
              <a:t>，正整数的补码同反码；</a:t>
            </a:r>
            <a:endParaRPr lang="en-US" altLang="zh-CN" b="1" dirty="0">
              <a:solidFill>
                <a:srgbClr val="7030A0"/>
              </a:solidFill>
              <a:latin typeface="+mn-ea"/>
              <a:ea typeface="+mn-ea"/>
            </a:endParaRPr>
          </a:p>
          <a:p>
            <a:r>
              <a:rPr lang="zh-CN" altLang="en-US" b="1" dirty="0" smtClean="0">
                <a:solidFill>
                  <a:srgbClr val="0000CC"/>
                </a:solidFill>
                <a:latin typeface="+mn-ea"/>
                <a:ea typeface="+mn-ea"/>
              </a:rPr>
              <a:t>负整数补码</a:t>
            </a:r>
            <a:r>
              <a:rPr lang="zh-CN" altLang="en-US" b="1" dirty="0">
                <a:solidFill>
                  <a:srgbClr val="0000CC"/>
                </a:solidFill>
                <a:latin typeface="+mn-ea"/>
                <a:ea typeface="+mn-ea"/>
              </a:rPr>
              <a:t>在反码的末位</a:t>
            </a:r>
            <a:r>
              <a:rPr lang="en-US" altLang="zh-CN" b="1" dirty="0">
                <a:solidFill>
                  <a:srgbClr val="0000CC"/>
                </a:solidFill>
                <a:latin typeface="+mn-ea"/>
                <a:ea typeface="+mn-ea"/>
              </a:rPr>
              <a:t>+</a:t>
            </a:r>
            <a:r>
              <a:rPr lang="en-US" altLang="zh-CN" b="1" dirty="0" smtClean="0">
                <a:solidFill>
                  <a:srgbClr val="0000CC"/>
                </a:solidFill>
                <a:latin typeface="+mn-ea"/>
                <a:ea typeface="+mn-ea"/>
              </a:rPr>
              <a:t>1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  <a:ea typeface="+mn-ea"/>
              </a:rPr>
              <a:t>；</a:t>
            </a:r>
            <a:r>
              <a:rPr lang="en-US" altLang="zh-CN" b="1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  <a:ea typeface="+mn-ea"/>
              </a:rPr>
              <a:t>即</a:t>
            </a:r>
            <a:r>
              <a:rPr lang="en-US" altLang="zh-CN" b="1" dirty="0" smtClean="0">
                <a:solidFill>
                  <a:srgbClr val="0000CC"/>
                </a:solidFill>
                <a:latin typeface="+mn-ea"/>
                <a:ea typeface="+mn-ea"/>
              </a:rPr>
              <a:t>+1)</a:t>
            </a:r>
            <a:endParaRPr lang="zh-CN" altLang="en-US" sz="20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35" name="圆角矩形标注 34"/>
          <p:cNvSpPr/>
          <p:nvPr/>
        </p:nvSpPr>
        <p:spPr bwMode="auto">
          <a:xfrm>
            <a:off x="4368618" y="676757"/>
            <a:ext cx="4531083" cy="478520"/>
          </a:xfrm>
          <a:prstGeom prst="wedgeRoundRectCallout">
            <a:avLst>
              <a:gd name="adj1" fmla="val -20833"/>
              <a:gd name="adj2" fmla="val 4678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注：补码的表示范围与原、反码有何不同？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圆角矩形标注 35"/>
              <p:cNvSpPr/>
              <p:nvPr/>
            </p:nvSpPr>
            <p:spPr bwMode="auto">
              <a:xfrm>
                <a:off x="3456432" y="723633"/>
                <a:ext cx="5422207" cy="478520"/>
              </a:xfrm>
              <a:prstGeom prst="wedgeRoundRectCallout">
                <a:avLst>
                  <a:gd name="adj1" fmla="val -20833"/>
                  <a:gd name="adj2" fmla="val 46780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注：对于</a:t>
                </a: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n</a:t>
                </a: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位整数，补码的表示范围</a:t>
                </a: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sSup>
                      <m:sSupPr>
                        <m:ctrlP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e>
                      <m:sup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sup>
                    </m:sSup>
                    <m:r>
                      <a:rPr lang="zh-CN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  <m:sSup>
                      <m:sSupPr>
                        <m:ctrlP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e>
                      <m:sup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sup>
                    </m:sSup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𝟏</m:t>
                    </m:r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]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6" name="圆角矩形标注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6432" y="723633"/>
                <a:ext cx="5422207" cy="478520"/>
              </a:xfrm>
              <a:prstGeom prst="wedgeRoundRectCallout">
                <a:avLst>
                  <a:gd name="adj1" fmla="val -20833"/>
                  <a:gd name="adj2" fmla="val 46780"/>
                  <a:gd name="adj3" fmla="val 16667"/>
                </a:avLst>
              </a:prstGeom>
              <a:blipFill>
                <a:blip r:embed="rId2"/>
                <a:stretch>
                  <a:fillRect l="-449" t="-3750" b="-250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圆角矩形标注 33"/>
          <p:cNvSpPr/>
          <p:nvPr/>
        </p:nvSpPr>
        <p:spPr bwMode="auto">
          <a:xfrm>
            <a:off x="4311520" y="735153"/>
            <a:ext cx="4531083" cy="478520"/>
          </a:xfrm>
          <a:prstGeom prst="wedgeRoundRectCallout">
            <a:avLst>
              <a:gd name="adj1" fmla="val -20833"/>
              <a:gd name="adj2" fmla="val 4678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思考：对于整数，反码与补码的关系如何？</a:t>
            </a:r>
          </a:p>
        </p:txBody>
      </p:sp>
    </p:spTree>
    <p:extLst>
      <p:ext uri="{BB962C8B-B14F-4D97-AF65-F5344CB8AC3E}">
        <p14:creationId xmlns:p14="http://schemas.microsoft.com/office/powerpoint/2010/main" val="82139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35" grpId="0" animBg="1"/>
      <p:bldP spid="36" grpId="0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35429" y="280988"/>
            <a:ext cx="69628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小数补码：真值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补码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359380" y="2351396"/>
            <a:ext cx="40762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 dirty="0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为真值，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为数值位数</a:t>
            </a:r>
            <a:endParaRPr lang="en-US" sz="2000" dirty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786161" y="2939142"/>
            <a:ext cx="14657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 = + 0.1110</a:t>
            </a:r>
            <a:endParaRPr lang="zh-CN" altLang="en-US" sz="2000">
              <a:solidFill>
                <a:srgbClr val="01080B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1446213" y="1095375"/>
            <a:ext cx="5868987" cy="925610"/>
            <a:chOff x="0" y="0"/>
            <a:chExt cx="4849" cy="795"/>
          </a:xfrm>
        </p:grpSpPr>
        <p:sp>
          <p:nvSpPr>
            <p:cNvPr id="16390" name="Text Box 6"/>
            <p:cNvSpPr txBox="1">
              <a:spLocks noChangeArrowheads="1"/>
            </p:cNvSpPr>
            <p:nvPr/>
          </p:nvSpPr>
          <p:spPr bwMode="auto">
            <a:xfrm>
              <a:off x="0" y="240"/>
              <a:ext cx="754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>
                  <a:solidFill>
                    <a:srgbClr val="01080B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 = </a:t>
              </a: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943" y="0"/>
              <a:ext cx="2754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000" i="1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           1 </a:t>
              </a:r>
              <a:r>
                <a: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＞</a:t>
              </a:r>
              <a:r>
                <a:rPr 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000" i="1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  ≥ 0</a:t>
              </a:r>
            </a:p>
          </p:txBody>
        </p:sp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953" y="451"/>
              <a:ext cx="3896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2 +</a:t>
              </a:r>
              <a:r>
                <a:rPr 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000" i="1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     0 ＞ </a:t>
              </a:r>
              <a:r>
                <a:rPr lang="en-US" sz="2000" i="1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≥   1</a:t>
              </a:r>
              <a:r>
                <a:rPr 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（mod 2）</a:t>
              </a:r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809" y="174"/>
              <a:ext cx="104" cy="528"/>
            </a:xfrm>
            <a:prstGeom prst="leftBrace">
              <a:avLst>
                <a:gd name="adj1" fmla="val 42308"/>
                <a:gd name="adj2" fmla="val 50000"/>
              </a:avLst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16394" name="Line 10"/>
            <p:cNvSpPr>
              <a:spLocks noChangeShapeType="1"/>
            </p:cNvSpPr>
            <p:nvPr/>
          </p:nvSpPr>
          <p:spPr bwMode="auto">
            <a:xfrm>
              <a:off x="2563" y="627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</p:grp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1600200" y="3410628"/>
            <a:ext cx="3276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[</a:t>
            </a:r>
            <a:r>
              <a:rPr lang="en-US" sz="2000" i="1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>
                <a:solidFill>
                  <a:srgbClr val="01080B"/>
                </a:solidFill>
                <a:latin typeface="Times New Roman" panose="02020603050405020304" pitchFamily="18" charset="0"/>
              </a:rPr>
              <a:t>补</a:t>
            </a:r>
            <a:r>
              <a:rPr lang="zh-CN" alt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 = 0.1110</a:t>
            </a:r>
          </a:p>
        </p:txBody>
      </p:sp>
      <p:grpSp>
        <p:nvGrpSpPr>
          <p:cNvPr id="16397" name="Group 13"/>
          <p:cNvGrpSpPr>
            <a:grpSpLocks/>
          </p:cNvGrpSpPr>
          <p:nvPr/>
        </p:nvGrpSpPr>
        <p:grpSpPr bwMode="auto">
          <a:xfrm>
            <a:off x="4719861" y="2939142"/>
            <a:ext cx="1779588" cy="400050"/>
            <a:chOff x="0" y="0"/>
            <a:chExt cx="1121" cy="252"/>
          </a:xfrm>
        </p:grpSpPr>
        <p:sp>
          <p:nvSpPr>
            <p:cNvPr id="16398" name="Text Box 14"/>
            <p:cNvSpPr txBox="1">
              <a:spLocks noChangeArrowheads="1"/>
            </p:cNvSpPr>
            <p:nvPr/>
          </p:nvSpPr>
          <p:spPr bwMode="auto">
            <a:xfrm>
              <a:off x="0" y="0"/>
              <a:ext cx="112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000" i="1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 =   0.1100000</a:t>
              </a:r>
              <a:endParaRPr lang="zh-CN" altLang="en-US" sz="2000">
                <a:solidFill>
                  <a:srgbClr val="01080B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399" name="Line 15"/>
            <p:cNvSpPr>
              <a:spLocks noChangeShapeType="1"/>
            </p:cNvSpPr>
            <p:nvPr/>
          </p:nvSpPr>
          <p:spPr bwMode="auto">
            <a:xfrm>
              <a:off x="272" y="141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</p:grp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5803900" y="4702627"/>
            <a:ext cx="22240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1.0100000</a:t>
            </a:r>
          </a:p>
        </p:txBody>
      </p:sp>
      <p:grpSp>
        <p:nvGrpSpPr>
          <p:cNvPr id="16401" name="Group 17"/>
          <p:cNvGrpSpPr>
            <a:grpSpLocks/>
          </p:cNvGrpSpPr>
          <p:nvPr/>
        </p:nvGrpSpPr>
        <p:grpSpPr bwMode="auto">
          <a:xfrm>
            <a:off x="4572000" y="3410628"/>
            <a:ext cx="4176713" cy="400050"/>
            <a:chOff x="0" y="0"/>
            <a:chExt cx="2631" cy="252"/>
          </a:xfrm>
        </p:grpSpPr>
        <p:sp>
          <p:nvSpPr>
            <p:cNvPr id="16402" name="Text Box 18"/>
            <p:cNvSpPr txBox="1">
              <a:spLocks noChangeArrowheads="1"/>
            </p:cNvSpPr>
            <p:nvPr/>
          </p:nvSpPr>
          <p:spPr bwMode="auto">
            <a:xfrm>
              <a:off x="0" y="0"/>
              <a:ext cx="263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>
                  <a:solidFill>
                    <a:srgbClr val="01080B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 = 2 + (   0.1100000 )</a:t>
              </a:r>
            </a:p>
          </p:txBody>
        </p:sp>
        <p:sp>
          <p:nvSpPr>
            <p:cNvPr id="16403" name="Line 19"/>
            <p:cNvSpPr>
              <a:spLocks noChangeShapeType="1"/>
            </p:cNvSpPr>
            <p:nvPr/>
          </p:nvSpPr>
          <p:spPr bwMode="auto">
            <a:xfrm>
              <a:off x="821" y="141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</p:grpSp>
      <p:sp>
        <p:nvSpPr>
          <p:cNvPr id="16404" name="Text Box 20"/>
          <p:cNvSpPr txBox="1">
            <a:spLocks noChangeArrowheads="1"/>
          </p:cNvSpPr>
          <p:nvPr/>
        </p:nvSpPr>
        <p:spPr bwMode="auto">
          <a:xfrm>
            <a:off x="5334000" y="3905928"/>
            <a:ext cx="8937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16405" name="Freeform 21"/>
          <p:cNvSpPr>
            <a:spLocks/>
          </p:cNvSpPr>
          <p:nvPr/>
        </p:nvSpPr>
        <p:spPr bwMode="auto">
          <a:xfrm>
            <a:off x="3918857" y="5071379"/>
            <a:ext cx="2112282" cy="360531"/>
          </a:xfrm>
          <a:custGeom>
            <a:avLst/>
            <a:gdLst>
              <a:gd name="T0" fmla="*/ 1362 w 1363"/>
              <a:gd name="T1" fmla="*/ 0 h 282"/>
              <a:gd name="T2" fmla="*/ 1363 w 1363"/>
              <a:gd name="T3" fmla="*/ 282 h 282"/>
              <a:gd name="T4" fmla="*/ 0 w 1363"/>
              <a:gd name="T5" fmla="*/ 282 h 282"/>
              <a:gd name="T6" fmla="*/ 0 60000 65536"/>
              <a:gd name="T7" fmla="*/ 0 60000 65536"/>
              <a:gd name="T8" fmla="*/ 0 60000 65536"/>
              <a:gd name="T9" fmla="*/ 0 w 1363"/>
              <a:gd name="T10" fmla="*/ 0 h 282"/>
              <a:gd name="T11" fmla="*/ 1363 w 1363"/>
              <a:gd name="T12" fmla="*/ 282 h 2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63" h="282">
                <a:moveTo>
                  <a:pt x="1362" y="0"/>
                </a:moveTo>
                <a:lnTo>
                  <a:pt x="1363" y="282"/>
                </a:lnTo>
                <a:lnTo>
                  <a:pt x="0" y="282"/>
                </a:lnTo>
              </a:path>
            </a:pathLst>
          </a:custGeom>
          <a:noFill/>
          <a:ln w="28575" cmpd="sng">
            <a:solidFill>
              <a:schemeClr val="tx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01080B"/>
              </a:solidFill>
            </a:endParaRPr>
          </a:p>
        </p:txBody>
      </p:sp>
      <p:sp>
        <p:nvSpPr>
          <p:cNvPr id="16407" name="Text Box 23"/>
          <p:cNvSpPr txBox="1">
            <a:spLocks noChangeArrowheads="1"/>
          </p:cNvSpPr>
          <p:nvPr/>
        </p:nvSpPr>
        <p:spPr bwMode="auto">
          <a:xfrm>
            <a:off x="1766888" y="4843004"/>
            <a:ext cx="23647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用 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小数点</a:t>
            </a:r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 将符号位</a:t>
            </a:r>
            <a:endParaRPr lang="en-US" altLang="zh-CN" sz="2000" dirty="0">
              <a:solidFill>
                <a:srgbClr val="01080B"/>
              </a:solidFill>
              <a:latin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和数值部分隔开</a:t>
            </a:r>
          </a:p>
        </p:txBody>
      </p:sp>
      <p:sp>
        <p:nvSpPr>
          <p:cNvPr id="16408" name="Text Box 24"/>
          <p:cNvSpPr txBox="1">
            <a:spLocks noChangeArrowheads="1"/>
          </p:cNvSpPr>
          <p:nvPr/>
        </p:nvSpPr>
        <p:spPr bwMode="auto">
          <a:xfrm>
            <a:off x="1766888" y="5257796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 dirty="0">
              <a:solidFill>
                <a:srgbClr val="01080B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09" name="Freeform 25"/>
          <p:cNvSpPr>
            <a:spLocks/>
          </p:cNvSpPr>
          <p:nvPr/>
        </p:nvSpPr>
        <p:spPr bwMode="auto">
          <a:xfrm>
            <a:off x="2565626" y="3807984"/>
            <a:ext cx="1587" cy="1034762"/>
          </a:xfrm>
          <a:custGeom>
            <a:avLst/>
            <a:gdLst>
              <a:gd name="T0" fmla="*/ 0 w 1"/>
              <a:gd name="T1" fmla="*/ 717 h 717"/>
              <a:gd name="T2" fmla="*/ 0 w 1"/>
              <a:gd name="T3" fmla="*/ 0 h 717"/>
              <a:gd name="T4" fmla="*/ 0 60000 65536"/>
              <a:gd name="T5" fmla="*/ 0 60000 65536"/>
              <a:gd name="T6" fmla="*/ 0 w 1"/>
              <a:gd name="T7" fmla="*/ 0 h 717"/>
              <a:gd name="T8" fmla="*/ 1 w 1"/>
              <a:gd name="T9" fmla="*/ 717 h 7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717">
                <a:moveTo>
                  <a:pt x="0" y="717"/>
                </a:moveTo>
                <a:lnTo>
                  <a:pt x="0" y="0"/>
                </a:lnTo>
              </a:path>
            </a:pathLst>
          </a:custGeom>
          <a:noFill/>
          <a:ln w="28575" cmpd="sng">
            <a:solidFill>
              <a:schemeClr val="tx1"/>
            </a:solidFill>
            <a:miter lim="800000"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01080B"/>
              </a:solidFill>
            </a:endParaRPr>
          </a:p>
        </p:txBody>
      </p:sp>
      <p:grpSp>
        <p:nvGrpSpPr>
          <p:cNvPr id="16411" name="Group 27"/>
          <p:cNvGrpSpPr>
            <a:grpSpLocks/>
          </p:cNvGrpSpPr>
          <p:nvPr/>
        </p:nvGrpSpPr>
        <p:grpSpPr bwMode="auto">
          <a:xfrm>
            <a:off x="5105400" y="3883470"/>
            <a:ext cx="3211513" cy="819149"/>
            <a:chOff x="0" y="0"/>
            <a:chExt cx="2023" cy="639"/>
          </a:xfrm>
        </p:grpSpPr>
        <p:sp>
          <p:nvSpPr>
            <p:cNvPr id="16412" name="Text Box 28"/>
            <p:cNvSpPr txBox="1">
              <a:spLocks noChangeArrowheads="1"/>
            </p:cNvSpPr>
            <p:nvPr/>
          </p:nvSpPr>
          <p:spPr bwMode="auto">
            <a:xfrm>
              <a:off x="412" y="312"/>
              <a:ext cx="149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0.1100000</a:t>
              </a:r>
            </a:p>
          </p:txBody>
        </p:sp>
        <p:sp>
          <p:nvSpPr>
            <p:cNvPr id="16413" name="Line 29"/>
            <p:cNvSpPr>
              <a:spLocks noChangeShapeType="1"/>
            </p:cNvSpPr>
            <p:nvPr/>
          </p:nvSpPr>
          <p:spPr bwMode="auto">
            <a:xfrm>
              <a:off x="208" y="473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16414" name="Line 30"/>
            <p:cNvSpPr>
              <a:spLocks noChangeShapeType="1"/>
            </p:cNvSpPr>
            <p:nvPr/>
          </p:nvSpPr>
          <p:spPr bwMode="auto">
            <a:xfrm>
              <a:off x="0" y="639"/>
              <a:ext cx="1632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16415" name="Text Box 31"/>
            <p:cNvSpPr txBox="1">
              <a:spLocks noChangeArrowheads="1"/>
            </p:cNvSpPr>
            <p:nvPr/>
          </p:nvSpPr>
          <p:spPr bwMode="auto">
            <a:xfrm>
              <a:off x="329" y="0"/>
              <a:ext cx="169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10.0000000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27516" y="5614403"/>
            <a:ext cx="7950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6600"/>
                </a:solidFill>
              </a:rPr>
              <a:t>对于正小数数，同原码；</a:t>
            </a:r>
            <a:endParaRPr lang="en-US" altLang="zh-CN" b="1" dirty="0">
              <a:solidFill>
                <a:srgbClr val="006600"/>
              </a:solidFill>
            </a:endParaRPr>
          </a:p>
          <a:p>
            <a:r>
              <a:rPr lang="zh-CN" altLang="en-US" b="1" dirty="0">
                <a:solidFill>
                  <a:srgbClr val="006600"/>
                </a:solidFill>
              </a:rPr>
              <a:t>对于负小数，符号位为</a:t>
            </a:r>
            <a:r>
              <a:rPr lang="en-US" altLang="zh-CN" b="1" dirty="0">
                <a:solidFill>
                  <a:srgbClr val="006600"/>
                </a:solidFill>
              </a:rPr>
              <a:t>1</a:t>
            </a:r>
            <a:r>
              <a:rPr lang="zh-CN" altLang="en-US" b="1" dirty="0">
                <a:solidFill>
                  <a:srgbClr val="006600"/>
                </a:solidFill>
              </a:rPr>
              <a:t>，数值位各位变反，末位</a:t>
            </a:r>
            <a:r>
              <a:rPr lang="en-US" altLang="zh-CN" b="1" dirty="0">
                <a:solidFill>
                  <a:srgbClr val="006600"/>
                </a:solidFill>
              </a:rPr>
              <a:t>+1</a:t>
            </a:r>
            <a:endParaRPr lang="zh-CN" altLang="en-US" b="1" dirty="0">
              <a:solidFill>
                <a:srgbClr val="006600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143723" y="1182860"/>
            <a:ext cx="2204973" cy="784404"/>
            <a:chOff x="4229165" y="1062375"/>
            <a:chExt cx="2204973" cy="784404"/>
          </a:xfrm>
        </p:grpSpPr>
        <p:sp>
          <p:nvSpPr>
            <p:cNvPr id="33" name="矩形 32"/>
            <p:cNvSpPr/>
            <p:nvPr/>
          </p:nvSpPr>
          <p:spPr>
            <a:xfrm>
              <a:off x="4239188" y="1062375"/>
              <a:ext cx="2105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即：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 1 - 2</a:t>
              </a:r>
              <a:r>
                <a:rPr lang="en-US" altLang="zh-CN" baseline="30000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-n  </a:t>
              </a:r>
              <a:r>
                <a:rPr lang="en-US" altLang="zh-CN" dirty="0">
                  <a:latin typeface="Times New Roman" panose="02020603050405020304" pitchFamily="18" charset="0"/>
                </a:rPr>
                <a:t>≥  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x </a:t>
              </a:r>
              <a:r>
                <a:rPr lang="en-US" altLang="zh-CN" dirty="0">
                  <a:latin typeface="Times New Roman" panose="02020603050405020304" pitchFamily="18" charset="0"/>
                </a:rPr>
                <a:t>≥  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29165" y="1477447"/>
              <a:ext cx="22049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即： 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0  </a:t>
              </a:r>
              <a:r>
                <a:rPr lang="en-US" altLang="zh-CN" dirty="0">
                  <a:latin typeface="Times New Roman" panose="02020603050405020304" pitchFamily="18" charset="0"/>
                </a:rPr>
                <a:t>&gt;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  x </a:t>
              </a:r>
              <a:r>
                <a:rPr lang="en-US" altLang="zh-CN" dirty="0">
                  <a:latin typeface="Times New Roman" panose="02020603050405020304" pitchFamily="18" charset="0"/>
                </a:rPr>
                <a:t>≥</a:t>
              </a:r>
              <a:r>
                <a:rPr lang="en-US" altLang="zh-CN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  - 1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5" name="Text Box 12">
            <a:extLst>
              <a:ext uri="{FF2B5EF4-FFF2-40B4-BE49-F238E27FC236}">
                <a16:creationId xmlns:a16="http://schemas.microsoft.com/office/drawing/2014/main" id="{1E830A18-5138-405E-BE49-794E495C4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73" y="2899125"/>
            <a:ext cx="9712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真值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补码</a:t>
            </a:r>
            <a:endParaRPr lang="zh-CN" altLang="en-US" sz="2000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圆角矩形标注 35"/>
              <p:cNvSpPr/>
              <p:nvPr/>
            </p:nvSpPr>
            <p:spPr bwMode="auto">
              <a:xfrm>
                <a:off x="3028061" y="672333"/>
                <a:ext cx="5597444" cy="478520"/>
              </a:xfrm>
              <a:prstGeom prst="wedgeRoundRectCallout">
                <a:avLst>
                  <a:gd name="adj1" fmla="val -20833"/>
                  <a:gd name="adj2" fmla="val 46780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注：小数补码中</a:t>
                </a: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有唯一的表示形式，无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之分</a:t>
                </a:r>
              </a:p>
            </p:txBody>
          </p:sp>
        </mc:Choice>
        <mc:Fallback xmlns="">
          <p:sp>
            <p:nvSpPr>
              <p:cNvPr id="36" name="圆角矩形标注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8061" y="672333"/>
                <a:ext cx="5597444" cy="478520"/>
              </a:xfrm>
              <a:prstGeom prst="wedgeRoundRectCallout">
                <a:avLst>
                  <a:gd name="adj1" fmla="val -20833"/>
                  <a:gd name="adj2" fmla="val 46780"/>
                  <a:gd name="adj3" fmla="val 16667"/>
                </a:avLst>
              </a:prstGeom>
              <a:blipFill>
                <a:blip r:embed="rId2"/>
                <a:stretch>
                  <a:fillRect l="-435" t="-2469" b="-123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圆角矩形标注 36"/>
              <p:cNvSpPr/>
              <p:nvPr/>
            </p:nvSpPr>
            <p:spPr bwMode="auto">
              <a:xfrm>
                <a:off x="4773680" y="2113704"/>
                <a:ext cx="4570906" cy="747193"/>
              </a:xfrm>
              <a:prstGeom prst="wedgeRoundRectCallout">
                <a:avLst>
                  <a:gd name="adj1" fmla="val -20833"/>
                  <a:gd name="adj2" fmla="val 46780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lang="zh-CN" altLang="en-US" b="1" dirty="0" smtClean="0">
                    <a:solidFill>
                      <a:srgbClr val="7030A0"/>
                    </a:solidFill>
                    <a:latin typeface="+mn-ea"/>
                    <a:ea typeface="+mn-ea"/>
                  </a:rPr>
                  <a:t>从</a:t>
                </a:r>
                <a:r>
                  <a:rPr lang="zh-CN" altLang="en-US" b="1" dirty="0">
                    <a:solidFill>
                      <a:srgbClr val="7030A0"/>
                    </a:solidFill>
                    <a:latin typeface="+mn-ea"/>
                    <a:ea typeface="+mn-ea"/>
                  </a:rPr>
                  <a:t>定义可以看出</a:t>
                </a:r>
                <a:r>
                  <a:rPr lang="zh-CN" altLang="en-US" b="1" dirty="0" smtClean="0">
                    <a:solidFill>
                      <a:srgbClr val="7030A0"/>
                    </a:solidFill>
                    <a:latin typeface="+mn-ea"/>
                    <a:ea typeface="+mn-ea"/>
                  </a:rPr>
                  <a:t>，正小数的补码同反码</a:t>
                </a:r>
                <a:endParaRPr lang="en-US" altLang="zh-CN" b="1" dirty="0">
                  <a:solidFill>
                    <a:srgbClr val="7030A0"/>
                  </a:solidFill>
                  <a:latin typeface="+mn-ea"/>
                  <a:ea typeface="+mn-ea"/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+mn-ea"/>
                    <a:ea typeface="+mn-ea"/>
                  </a:rPr>
                  <a:t>负小数补码</a:t>
                </a:r>
                <a:r>
                  <a:rPr lang="zh-CN" altLang="en-US" b="1" dirty="0">
                    <a:solidFill>
                      <a:srgbClr val="0000CC"/>
                    </a:solidFill>
                    <a:latin typeface="+mn-ea"/>
                    <a:ea typeface="+mn-ea"/>
                  </a:rPr>
                  <a:t>在反码的末位</a:t>
                </a:r>
                <a:r>
                  <a:rPr lang="en-US" altLang="zh-CN" b="1" dirty="0">
                    <a:solidFill>
                      <a:srgbClr val="0000CC"/>
                    </a:solidFill>
                    <a:latin typeface="+mn-ea"/>
                    <a:ea typeface="+mn-ea"/>
                  </a:rPr>
                  <a:t>+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+mn-ea"/>
                    <a:ea typeface="+mn-ea"/>
                  </a:rPr>
                  <a:t>1（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+mn-ea"/>
                    <a:ea typeface="+mn-ea"/>
                  </a:rPr>
                  <a:t>即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+mn-ea"/>
                    <a:ea typeface="+mn-ea"/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e>
                      <m:sup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b="1" dirty="0" smtClean="0">
                    <a:solidFill>
                      <a:srgbClr val="0000CC"/>
                    </a:solidFill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solidFill>
                    <a:srgbClr val="0000CC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7" name="圆角矩形标注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3680" y="2113704"/>
                <a:ext cx="4570906" cy="747193"/>
              </a:xfrm>
              <a:prstGeom prst="wedgeRoundRectCallout">
                <a:avLst>
                  <a:gd name="adj1" fmla="val -20833"/>
                  <a:gd name="adj2" fmla="val 46780"/>
                  <a:gd name="adj3" fmla="val 16667"/>
                </a:avLst>
              </a:prstGeom>
              <a:blipFill>
                <a:blip r:embed="rId3"/>
                <a:stretch>
                  <a:fillRect l="-133" b="-564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标注 40"/>
              <p:cNvSpPr/>
              <p:nvPr/>
            </p:nvSpPr>
            <p:spPr bwMode="auto">
              <a:xfrm>
                <a:off x="3028061" y="684262"/>
                <a:ext cx="5573471" cy="478520"/>
              </a:xfrm>
              <a:prstGeom prst="wedgeRoundRectCallout">
                <a:avLst>
                  <a:gd name="adj1" fmla="val -20833"/>
                  <a:gd name="adj2" fmla="val 46780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注：对于</a:t>
                </a: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n</a:t>
                </a: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位小数，小数补码的表示范围</a:t>
                </a: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b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r>
                      <a:rPr lang="en-US" altLang="zh-CN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𝟏</m:t>
                    </m:r>
                    <m:r>
                      <a:rPr lang="en-US" altLang="zh-CN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𝟏</m:t>
                    </m:r>
                    <m:r>
                      <a:rPr lang="en-US" altLang="zh-CN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]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1" name="圆角矩形标注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8061" y="684262"/>
                <a:ext cx="5573471" cy="478520"/>
              </a:xfrm>
              <a:prstGeom prst="wedgeRoundRectCallout">
                <a:avLst>
                  <a:gd name="adj1" fmla="val -20833"/>
                  <a:gd name="adj2" fmla="val 46780"/>
                  <a:gd name="adj3" fmla="val 16667"/>
                </a:avLst>
              </a:prstGeom>
              <a:blipFill>
                <a:blip r:embed="rId4"/>
                <a:stretch>
                  <a:fillRect l="-437" t="-2469" r="-1856" b="-123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圆角矩形标注 37"/>
          <p:cNvSpPr/>
          <p:nvPr/>
        </p:nvSpPr>
        <p:spPr bwMode="auto">
          <a:xfrm>
            <a:off x="3059557" y="688875"/>
            <a:ext cx="4912821" cy="478520"/>
          </a:xfrm>
          <a:prstGeom prst="wedgeRoundRectCallout">
            <a:avLst>
              <a:gd name="adj1" fmla="val -20833"/>
              <a:gd name="adj2" fmla="val 4678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思考：对于纯小数，反码与补码的关系如何？</a:t>
            </a:r>
          </a:p>
        </p:txBody>
      </p:sp>
    </p:spTree>
    <p:extLst>
      <p:ext uri="{BB962C8B-B14F-4D97-AF65-F5344CB8AC3E}">
        <p14:creationId xmlns:p14="http://schemas.microsoft.com/office/powerpoint/2010/main" val="156539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1" grpId="0" animBg="1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57200" y="273050"/>
            <a:ext cx="69515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整数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真值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885296" y="1692939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解：</a:t>
            </a:r>
            <a:endParaRPr lang="en-US" sz="2000" dirty="0">
              <a:solidFill>
                <a:srgbClr val="01080B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815571" y="2424777"/>
            <a:ext cx="3336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 = [</a:t>
            </a:r>
            <a:r>
              <a:rPr lang="en-US" sz="2000" i="1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>
                <a:solidFill>
                  <a:srgbClr val="01080B"/>
                </a:solidFill>
                <a:latin typeface="Times New Roman" panose="02020603050405020304" pitchFamily="18" charset="0"/>
              </a:rPr>
              <a:t>补</a:t>
            </a:r>
            <a:r>
              <a:rPr lang="zh-CN" alt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 – 2</a:t>
            </a:r>
            <a:r>
              <a:rPr lang="zh-CN" altLang="en-US" sz="2000" baseline="40000">
                <a:solidFill>
                  <a:srgbClr val="01080B"/>
                </a:solidFill>
                <a:latin typeface="Times New Roman" panose="02020603050405020304" pitchFamily="18" charset="0"/>
              </a:rPr>
              <a:t>4+1</a:t>
            </a:r>
            <a:r>
              <a:rPr lang="zh-CN" alt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2120371" y="3156614"/>
            <a:ext cx="21053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= 1,1110 – 100000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5911321" y="2424777"/>
            <a:ext cx="16818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[</a:t>
            </a:r>
            <a:r>
              <a:rPr lang="en-US" sz="2000" i="1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>
                <a:solidFill>
                  <a:srgbClr val="01080B"/>
                </a:solidFill>
                <a:latin typeface="Times New Roman" panose="02020603050405020304" pitchFamily="18" charset="0"/>
              </a:rPr>
              <a:t>原</a:t>
            </a:r>
            <a:r>
              <a:rPr lang="zh-CN" alt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  = 1,0010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1143000" y="5897563"/>
            <a:ext cx="27279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466" name="Group 10"/>
          <p:cNvGrpSpPr>
            <a:grpSpLocks/>
          </p:cNvGrpSpPr>
          <p:nvPr/>
        </p:nvGrpSpPr>
        <p:grpSpPr bwMode="auto">
          <a:xfrm>
            <a:off x="5914496" y="1570703"/>
            <a:ext cx="1651000" cy="522288"/>
            <a:chOff x="0" y="28"/>
            <a:chExt cx="1040" cy="329"/>
          </a:xfrm>
        </p:grpSpPr>
        <p:sp>
          <p:nvSpPr>
            <p:cNvPr id="19467" name="Text Box 11"/>
            <p:cNvSpPr txBox="1">
              <a:spLocks noChangeArrowheads="1"/>
            </p:cNvSpPr>
            <p:nvPr/>
          </p:nvSpPr>
          <p:spPr bwMode="auto">
            <a:xfrm>
              <a:off x="0" y="105"/>
              <a:ext cx="10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>
                  <a:solidFill>
                    <a:srgbClr val="01080B"/>
                  </a:solidFill>
                  <a:latin typeface="Times New Roman" panose="02020603050405020304" pitchFamily="18" charset="0"/>
                </a:rPr>
                <a:t>补 </a:t>
              </a:r>
              <a:r>
                <a:rPr lang="zh-CN" alt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       [</a:t>
              </a:r>
              <a:r>
                <a:rPr lang="en-US" sz="2000" i="1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>
                  <a:solidFill>
                    <a:srgbClr val="01080B"/>
                  </a:solidFill>
                  <a:latin typeface="Times New Roman" panose="02020603050405020304" pitchFamily="18" charset="0"/>
                </a:rPr>
                <a:t>原</a:t>
              </a:r>
              <a:r>
                <a:rPr lang="zh-CN" alt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>
              <a:off x="350" y="264"/>
              <a:ext cx="288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  <p:sp>
          <p:nvSpPr>
            <p:cNvPr id="19469" name="Text Box 13"/>
            <p:cNvSpPr txBox="1">
              <a:spLocks noChangeArrowheads="1"/>
            </p:cNvSpPr>
            <p:nvPr/>
          </p:nvSpPr>
          <p:spPr bwMode="auto">
            <a:xfrm>
              <a:off x="365" y="28"/>
              <a:ext cx="27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？</a:t>
              </a:r>
            </a:p>
          </p:txBody>
        </p:sp>
      </p:grpSp>
      <p:grpSp>
        <p:nvGrpSpPr>
          <p:cNvPr id="19470" name="Group 14"/>
          <p:cNvGrpSpPr>
            <a:grpSpLocks/>
          </p:cNvGrpSpPr>
          <p:nvPr/>
        </p:nvGrpSpPr>
        <p:grpSpPr bwMode="auto">
          <a:xfrm>
            <a:off x="6025621" y="3156614"/>
            <a:ext cx="1533525" cy="400050"/>
            <a:chOff x="0" y="0"/>
            <a:chExt cx="966" cy="252"/>
          </a:xfrm>
        </p:grpSpPr>
        <p:sp>
          <p:nvSpPr>
            <p:cNvPr id="19471" name="Text Box 15"/>
            <p:cNvSpPr txBox="1">
              <a:spLocks noChangeArrowheads="1"/>
            </p:cNvSpPr>
            <p:nvPr/>
          </p:nvSpPr>
          <p:spPr bwMode="auto">
            <a:xfrm>
              <a:off x="0" y="0"/>
              <a:ext cx="9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∴ </a:t>
              </a:r>
              <a:r>
                <a:rPr lang="en-US" sz="2000" i="1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 =   0010</a:t>
              </a:r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>
              <a:off x="467" y="139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</p:grpSp>
      <p:grpSp>
        <p:nvGrpSpPr>
          <p:cNvPr id="19473" name="Group 17"/>
          <p:cNvGrpSpPr>
            <a:grpSpLocks/>
          </p:cNvGrpSpPr>
          <p:nvPr/>
        </p:nvGrpSpPr>
        <p:grpSpPr bwMode="auto">
          <a:xfrm>
            <a:off x="2120371" y="3888452"/>
            <a:ext cx="1238250" cy="400050"/>
            <a:chOff x="0" y="0"/>
            <a:chExt cx="780" cy="252"/>
          </a:xfrm>
        </p:grpSpPr>
        <p:sp>
          <p:nvSpPr>
            <p:cNvPr id="19474" name="Text Box 18"/>
            <p:cNvSpPr txBox="1">
              <a:spLocks noChangeArrowheads="1"/>
            </p:cNvSpPr>
            <p:nvPr/>
          </p:nvSpPr>
          <p:spPr bwMode="auto">
            <a:xfrm>
              <a:off x="0" y="0"/>
              <a:ext cx="78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=     0010</a:t>
              </a:r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>
              <a:off x="192" y="138"/>
              <a:ext cx="9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</p:grp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2057401" y="1065213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sz="2000" i="1" dirty="0">
              <a:solidFill>
                <a:srgbClr val="01080B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764848" y="1076206"/>
            <a:ext cx="3168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已知 [</a:t>
            </a:r>
            <a:r>
              <a:rPr lang="en-US" sz="2000" i="1" dirty="0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solidFill>
                  <a:srgbClr val="01080B"/>
                </a:solidFill>
                <a:latin typeface="Times New Roman" panose="02020603050405020304" pitchFamily="18" charset="0"/>
              </a:rPr>
              <a:t>补</a:t>
            </a:r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 = 1,1110，求 </a:t>
            </a:r>
            <a:r>
              <a:rPr lang="en-US" altLang="zh-CN" sz="2000" i="1" dirty="0">
                <a:solidFill>
                  <a:srgbClr val="01080B"/>
                </a:solidFill>
                <a:latin typeface="Times New Roman" panose="02020603050405020304" pitchFamily="18" charset="0"/>
              </a:rPr>
              <a:t>x=?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1807634" y="169293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由定义得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831336" y="3773348"/>
            <a:ext cx="4697521" cy="132343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对于正数，其补码同原码；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负数</a:t>
            </a:r>
            <a:r>
              <a:rPr lang="zh-CN" altLang="en-US" sz="2000" dirty="0" smtClean="0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，其</a:t>
            </a:r>
            <a:r>
              <a:rPr lang="zh-CN" altLang="en-US" sz="2000" dirty="0" smtClean="0">
                <a:solidFill>
                  <a:srgbClr val="0303D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原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码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补码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之间的转换规则</a:t>
            </a:r>
            <a:r>
              <a:rPr lang="zh-CN" altLang="en-US" sz="2000" dirty="0" smtClean="0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符号位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不变，数值位各位变反，末位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0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12762" y="324506"/>
            <a:ext cx="7259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小数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真值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635124" y="1532393"/>
            <a:ext cx="5788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解：由定义得， </a:t>
            </a:r>
            <a:r>
              <a:rPr lang="en-US" altLang="zh-CN" sz="2000" i="1" dirty="0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 = + 0.0001</a:t>
            </a:r>
            <a:endParaRPr lang="zh-CN" altLang="en-US" sz="2000" dirty="0">
              <a:solidFill>
                <a:srgbClr val="01080B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1635125" y="3065237"/>
            <a:ext cx="33940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解：由定义得</a:t>
            </a:r>
            <a:endParaRPr lang="en-US" sz="2000" dirty="0">
              <a:solidFill>
                <a:srgbClr val="01080B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2590800" y="3679600"/>
            <a:ext cx="3657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 = [</a:t>
            </a:r>
            <a:r>
              <a:rPr lang="en-US" sz="2000" i="1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>
                <a:solidFill>
                  <a:srgbClr val="01080B"/>
                </a:solidFill>
                <a:latin typeface="Times New Roman" panose="02020603050405020304" pitchFamily="18" charset="0"/>
              </a:rPr>
              <a:t>补</a:t>
            </a:r>
            <a:r>
              <a:rPr lang="zh-CN" alt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 – 2 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2886075" y="4292375"/>
            <a:ext cx="21884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= 1.0001 – 10.0000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6219825" y="3029405"/>
            <a:ext cx="17816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[</a:t>
            </a:r>
            <a:r>
              <a:rPr lang="en-US" sz="2000" i="1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>
                <a:solidFill>
                  <a:srgbClr val="01080B"/>
                </a:solidFill>
                <a:latin typeface="Times New Roman" panose="02020603050405020304" pitchFamily="18" charset="0"/>
              </a:rPr>
              <a:t>原</a:t>
            </a:r>
            <a:r>
              <a:rPr lang="zh-CN" altLang="en-US" sz="2000">
                <a:solidFill>
                  <a:srgbClr val="01080B"/>
                </a:solidFill>
                <a:latin typeface="Times New Roman" panose="02020603050405020304" pitchFamily="18" charset="0"/>
              </a:rPr>
              <a:t>  =   1.1111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1050925" y="2416630"/>
            <a:ext cx="42286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例 </a:t>
            </a:r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    已知 [</a:t>
            </a:r>
            <a:r>
              <a:rPr lang="en-US" sz="2000" i="1" dirty="0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solidFill>
                  <a:srgbClr val="01080B"/>
                </a:solidFill>
                <a:latin typeface="Times New Roman" panose="02020603050405020304" pitchFamily="18" charset="0"/>
              </a:rPr>
              <a:t>补</a:t>
            </a:r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 = 1.0001，求 </a:t>
            </a:r>
            <a:r>
              <a:rPr lang="en-US" altLang="zh-CN" sz="2000" i="1" dirty="0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endParaRPr lang="zh-CN" altLang="en-US" sz="2000" i="1" dirty="0">
              <a:solidFill>
                <a:srgbClr val="01080B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445" name="Group 13"/>
          <p:cNvGrpSpPr>
            <a:grpSpLocks/>
          </p:cNvGrpSpPr>
          <p:nvPr/>
        </p:nvGrpSpPr>
        <p:grpSpPr bwMode="auto">
          <a:xfrm>
            <a:off x="6219825" y="2416631"/>
            <a:ext cx="1651000" cy="400050"/>
            <a:chOff x="0" y="0"/>
            <a:chExt cx="1040" cy="252"/>
          </a:xfrm>
        </p:grpSpPr>
        <p:sp>
          <p:nvSpPr>
            <p:cNvPr id="18446" name="Text Box 14"/>
            <p:cNvSpPr txBox="1">
              <a:spLocks noChangeArrowheads="1"/>
            </p:cNvSpPr>
            <p:nvPr/>
          </p:nvSpPr>
          <p:spPr bwMode="auto">
            <a:xfrm>
              <a:off x="0" y="0"/>
              <a:ext cx="10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补 </a:t>
              </a:r>
              <a:r>
                <a:rPr lang="zh-CN" alt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       [</a:t>
              </a:r>
              <a:r>
                <a:rPr lang="en-US" sz="2000" i="1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原</a:t>
              </a:r>
              <a:r>
                <a:rPr lang="zh-CN" alt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8447" name="Line 15"/>
            <p:cNvSpPr>
              <a:spLocks noChangeShapeType="1"/>
            </p:cNvSpPr>
            <p:nvPr/>
          </p:nvSpPr>
          <p:spPr bwMode="auto">
            <a:xfrm>
              <a:off x="353" y="167"/>
              <a:ext cx="288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1080B"/>
                </a:solidFill>
              </a:endParaRPr>
            </a:p>
          </p:txBody>
        </p:sp>
      </p:grp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6821035" y="232705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？</a:t>
            </a:r>
          </a:p>
        </p:txBody>
      </p:sp>
      <p:sp>
        <p:nvSpPr>
          <p:cNvPr id="18452" name="Text Box 20"/>
          <p:cNvSpPr txBox="1">
            <a:spLocks noChangeArrowheads="1"/>
          </p:cNvSpPr>
          <p:nvPr/>
        </p:nvSpPr>
        <p:spPr bwMode="auto">
          <a:xfrm>
            <a:off x="1050925" y="1042534"/>
            <a:ext cx="6721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例 </a:t>
            </a:r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    已知 [</a:t>
            </a:r>
            <a:r>
              <a:rPr lang="en-US" sz="2000" i="1" dirty="0">
                <a:solidFill>
                  <a:srgbClr val="01080B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solidFill>
                  <a:srgbClr val="01080B"/>
                </a:solidFill>
                <a:latin typeface="Times New Roman" panose="02020603050405020304" pitchFamily="18" charset="0"/>
              </a:rPr>
              <a:t>补</a:t>
            </a:r>
            <a:r>
              <a:rPr lang="zh-CN" altLang="en-US" sz="2000" dirty="0">
                <a:solidFill>
                  <a:srgbClr val="01080B"/>
                </a:solidFill>
                <a:latin typeface="Times New Roman" panose="02020603050405020304" pitchFamily="18" charset="0"/>
              </a:rPr>
              <a:t> = 0.0001，求 </a:t>
            </a:r>
            <a:r>
              <a:rPr lang="en-US" altLang="zh-CN" sz="2000" i="1" dirty="0">
                <a:solidFill>
                  <a:srgbClr val="01080B"/>
                </a:solidFill>
                <a:latin typeface="Times New Roman" panose="02020603050405020304" pitchFamily="18" charset="0"/>
              </a:rPr>
              <a:t>x=?</a:t>
            </a:r>
            <a:endParaRPr lang="zh-CN" altLang="en-US" sz="2000" i="1" dirty="0">
              <a:solidFill>
                <a:srgbClr val="01080B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454" name="Group 22"/>
          <p:cNvGrpSpPr>
            <a:grpSpLocks/>
          </p:cNvGrpSpPr>
          <p:nvPr/>
        </p:nvGrpSpPr>
        <p:grpSpPr bwMode="auto">
          <a:xfrm>
            <a:off x="6232525" y="3635830"/>
            <a:ext cx="1760538" cy="401638"/>
            <a:chOff x="0" y="0"/>
            <a:chExt cx="1109" cy="253"/>
          </a:xfrm>
        </p:grpSpPr>
        <p:sp>
          <p:nvSpPr>
            <p:cNvPr id="18455" name="Text Box 23"/>
            <p:cNvSpPr txBox="1">
              <a:spLocks noChangeArrowheads="1"/>
            </p:cNvSpPr>
            <p:nvPr/>
          </p:nvSpPr>
          <p:spPr bwMode="auto">
            <a:xfrm>
              <a:off x="0" y="0"/>
              <a:ext cx="110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∴ </a:t>
              </a:r>
              <a:r>
                <a:rPr lang="en-US" sz="2000" i="1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  =   0.1111</a:t>
              </a:r>
            </a:p>
          </p:txBody>
        </p:sp>
        <p:sp>
          <p:nvSpPr>
            <p:cNvPr id="18456" name="Rectangle 24"/>
            <p:cNvSpPr>
              <a:spLocks noChangeArrowheads="1"/>
            </p:cNvSpPr>
            <p:nvPr/>
          </p:nvSpPr>
          <p:spPr bwMode="auto">
            <a:xfrm>
              <a:off x="435" y="1"/>
              <a:ext cx="2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 –</a:t>
              </a:r>
            </a:p>
          </p:txBody>
        </p:sp>
      </p:grpSp>
      <p:grpSp>
        <p:nvGrpSpPr>
          <p:cNvPr id="18457" name="Group 25"/>
          <p:cNvGrpSpPr>
            <a:grpSpLocks/>
          </p:cNvGrpSpPr>
          <p:nvPr/>
        </p:nvGrpSpPr>
        <p:grpSpPr bwMode="auto">
          <a:xfrm>
            <a:off x="2895600" y="4894036"/>
            <a:ext cx="1198563" cy="412751"/>
            <a:chOff x="0" y="-8"/>
            <a:chExt cx="755" cy="260"/>
          </a:xfrm>
        </p:grpSpPr>
        <p:sp>
          <p:nvSpPr>
            <p:cNvPr id="18458" name="Text Box 26"/>
            <p:cNvSpPr txBox="1">
              <a:spLocks noChangeArrowheads="1"/>
            </p:cNvSpPr>
            <p:nvPr/>
          </p:nvSpPr>
          <p:spPr bwMode="auto">
            <a:xfrm>
              <a:off x="0" y="0"/>
              <a:ext cx="7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1080B"/>
                  </a:solidFill>
                  <a:latin typeface="Times New Roman" panose="02020603050405020304" pitchFamily="18" charset="0"/>
                </a:rPr>
                <a:t>=   0.1111</a:t>
              </a:r>
            </a:p>
          </p:txBody>
        </p:sp>
        <p:sp>
          <p:nvSpPr>
            <p:cNvPr id="18459" name="Rectangle 27"/>
            <p:cNvSpPr>
              <a:spLocks noChangeArrowheads="1"/>
            </p:cNvSpPr>
            <p:nvPr/>
          </p:nvSpPr>
          <p:spPr bwMode="auto">
            <a:xfrm>
              <a:off x="79" y="-8"/>
              <a:ext cx="2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1080B"/>
                  </a:solidFill>
                  <a:latin typeface="Times New Roman" panose="02020603050405020304" pitchFamily="18" charset="0"/>
                </a:rPr>
                <a:t> –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29200" y="1000834"/>
            <a:ext cx="3798916" cy="132343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对于正数，其补码同原码；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负数</a:t>
            </a:r>
            <a:r>
              <a:rPr lang="zh-CN" altLang="en-US" sz="2000" dirty="0" smtClean="0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，其</a:t>
            </a:r>
            <a:r>
              <a:rPr lang="zh-CN" altLang="en-US" sz="2000" dirty="0" smtClean="0">
                <a:solidFill>
                  <a:srgbClr val="0303D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原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码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补码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之间的转换规则：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符号位不变，数值位各位变反，末位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5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测试小程序：表达式 </a:t>
            </a:r>
            <a:r>
              <a:rPr lang="en-US" altLang="zh-CN" dirty="0" smtClean="0">
                <a:solidFill>
                  <a:srgbClr val="7030A0"/>
                </a:solidFill>
              </a:rPr>
              <a:t>-1&gt;3 </a:t>
            </a:r>
            <a:r>
              <a:rPr lang="zh-CN" altLang="en-US" dirty="0" smtClean="0"/>
              <a:t>的值为真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#include &lt;</a:t>
            </a:r>
            <a:r>
              <a:rPr lang="en-US" altLang="zh-CN" sz="1800" dirty="0" err="1">
                <a:solidFill>
                  <a:srgbClr val="000000"/>
                </a:solidFill>
              </a:rPr>
              <a:t>stdio.h</a:t>
            </a:r>
            <a:r>
              <a:rPr lang="en-US" altLang="zh-CN" sz="18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main()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unsigned a= -1;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b= 3;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if (a&gt;b)  //</a:t>
            </a:r>
            <a:r>
              <a:rPr lang="zh-CN" altLang="en-US" sz="1800" dirty="0" smtClean="0">
                <a:solidFill>
                  <a:srgbClr val="000000"/>
                </a:solidFill>
              </a:rPr>
              <a:t>如果</a:t>
            </a:r>
            <a:r>
              <a:rPr lang="en-US" altLang="zh-CN" sz="1800" dirty="0">
                <a:solidFill>
                  <a:srgbClr val="000000"/>
                </a:solidFill>
              </a:rPr>
              <a:t>(</a:t>
            </a:r>
            <a:r>
              <a:rPr lang="en-US" altLang="zh-CN" sz="1800" dirty="0" smtClean="0">
                <a:solidFill>
                  <a:srgbClr val="000000"/>
                </a:solidFill>
              </a:rPr>
              <a:t>-1&gt;3)</a:t>
            </a:r>
            <a:r>
              <a:rPr lang="zh-CN" altLang="en-US" sz="1800" dirty="0" smtClean="0">
                <a:solidFill>
                  <a:srgbClr val="000000"/>
                </a:solidFill>
              </a:rPr>
              <a:t>成立 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>
                <a:solidFill>
                  <a:srgbClr val="000000"/>
                </a:solidFill>
              </a:rPr>
              <a:t>	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</a:t>
            </a:r>
            <a:r>
              <a:rPr lang="en-US" altLang="zh-CN" sz="1800" dirty="0">
                <a:solidFill>
                  <a:srgbClr val="C00000"/>
                </a:solidFill>
              </a:rPr>
              <a:t>-1&gt;3</a:t>
            </a:r>
            <a:r>
              <a:rPr lang="en-US" altLang="zh-CN" sz="1800" dirty="0">
                <a:solidFill>
                  <a:srgbClr val="000000"/>
                </a:solidFill>
              </a:rPr>
              <a:t>\n");  //</a:t>
            </a:r>
            <a:r>
              <a:rPr lang="zh-CN" altLang="en-US" sz="1800" dirty="0">
                <a:solidFill>
                  <a:srgbClr val="000000"/>
                </a:solidFill>
              </a:rPr>
              <a:t>输出：</a:t>
            </a:r>
            <a:r>
              <a:rPr lang="en-US" altLang="zh-CN" sz="1800" dirty="0">
                <a:solidFill>
                  <a:srgbClr val="000000"/>
                </a:solidFill>
              </a:rPr>
              <a:t>-1&gt;3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else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</a:t>
            </a:r>
            <a:r>
              <a:rPr lang="en-US" altLang="zh-CN" sz="1800" dirty="0">
                <a:solidFill>
                  <a:srgbClr val="C00000"/>
                </a:solidFill>
              </a:rPr>
              <a:t>-1&lt;3</a:t>
            </a:r>
            <a:r>
              <a:rPr lang="en-US" altLang="zh-CN" sz="1800" dirty="0">
                <a:solidFill>
                  <a:srgbClr val="000000"/>
                </a:solidFill>
              </a:rPr>
              <a:t>\n");  //</a:t>
            </a:r>
            <a:r>
              <a:rPr lang="zh-CN" altLang="en-US" sz="1800" dirty="0">
                <a:solidFill>
                  <a:srgbClr val="000000"/>
                </a:solidFill>
              </a:rPr>
              <a:t>输出：</a:t>
            </a:r>
            <a:r>
              <a:rPr lang="en-US" altLang="zh-CN" sz="1800" dirty="0">
                <a:solidFill>
                  <a:srgbClr val="000000"/>
                </a:solidFill>
              </a:rPr>
              <a:t>-1&lt;3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return 0;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280576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举例：十进制数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补码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59214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 smtClean="0"/>
              <a:t>假设机器子长为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/>
              <a:t>个字节，</a:t>
            </a:r>
            <a:r>
              <a:rPr lang="en-US" altLang="zh-CN" dirty="0" smtClean="0">
                <a:solidFill>
                  <a:srgbClr val="C00000"/>
                </a:solidFill>
              </a:rPr>
              <a:t>+9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补</a:t>
            </a:r>
            <a:r>
              <a:rPr lang="zh-CN" altLang="en-US" dirty="0" smtClean="0"/>
              <a:t>码表示</a:t>
            </a:r>
            <a:endParaRPr lang="en-US" altLang="zh-CN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首先</a:t>
            </a:r>
            <a:r>
              <a:rPr lang="zh-CN" altLang="en-US" dirty="0"/>
              <a:t>将</a:t>
            </a:r>
            <a:r>
              <a:rPr lang="en-US" altLang="zh-CN" dirty="0"/>
              <a:t>+9</a:t>
            </a:r>
            <a:r>
              <a:rPr lang="zh-CN" altLang="en-US" dirty="0"/>
              <a:t>转换</a:t>
            </a:r>
            <a:r>
              <a:rPr lang="zh-CN" altLang="en-US" dirty="0" smtClean="0"/>
              <a:t>成对应的二进制数</a:t>
            </a:r>
            <a:r>
              <a:rPr lang="en-US" altLang="zh-CN" dirty="0" smtClean="0"/>
              <a:t>+1001</a:t>
            </a: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前面</a:t>
            </a:r>
            <a:r>
              <a:rPr lang="zh-CN" altLang="en-US" dirty="0"/>
              <a:t>补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，凑足</a:t>
            </a:r>
            <a:r>
              <a:rPr lang="zh-CN" altLang="en-US" dirty="0"/>
              <a:t>位数（</a:t>
            </a:r>
            <a:r>
              <a:rPr lang="en-US" altLang="zh-CN" dirty="0"/>
              <a:t>7</a:t>
            </a:r>
            <a:r>
              <a:rPr lang="zh-CN" altLang="en-US" dirty="0"/>
              <a:t>位，留一个符号位），即</a:t>
            </a:r>
            <a:r>
              <a:rPr lang="en-US" altLang="zh-CN" dirty="0"/>
              <a:t>+</a:t>
            </a:r>
            <a:r>
              <a:rPr lang="en-US" altLang="zh-CN" dirty="0" smtClean="0"/>
              <a:t>0001001</a:t>
            </a: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将</a:t>
            </a:r>
            <a:r>
              <a:rPr lang="zh-CN" altLang="en-US" dirty="0"/>
              <a:t>真值</a:t>
            </a:r>
            <a:r>
              <a:rPr lang="en-US" altLang="zh-CN" dirty="0"/>
              <a:t>+0001001</a:t>
            </a:r>
            <a:r>
              <a:rPr lang="zh-CN" altLang="en-US" dirty="0"/>
              <a:t>转换成相应的机器</a:t>
            </a:r>
            <a:r>
              <a:rPr lang="zh-CN" altLang="en-US" dirty="0" smtClean="0"/>
              <a:t>数</a:t>
            </a:r>
            <a:endParaRPr lang="en-US" altLang="zh-CN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[+9]</a:t>
            </a:r>
            <a:r>
              <a:rPr lang="zh-CN" altLang="en-US" baseline="-25000" dirty="0" smtClean="0"/>
              <a:t>补码</a:t>
            </a:r>
            <a:r>
              <a:rPr lang="en-US" altLang="zh-CN" dirty="0" smtClean="0"/>
              <a:t>=00001001</a:t>
            </a:r>
            <a:r>
              <a:rPr lang="zh-CN" altLang="en-US" dirty="0" smtClean="0"/>
              <a:t>，或</a:t>
            </a:r>
            <a:r>
              <a:rPr lang="en-US" altLang="zh-CN" dirty="0"/>
              <a:t>0,0001001 </a:t>
            </a:r>
            <a:r>
              <a:rPr lang="zh-CN" altLang="en-US" dirty="0" smtClean="0"/>
              <a:t>（最高位</a:t>
            </a:r>
            <a:r>
              <a:rPr lang="zh-CN" altLang="en-US" dirty="0"/>
              <a:t>是</a:t>
            </a:r>
            <a:r>
              <a:rPr lang="zh-CN" altLang="en-US" dirty="0" smtClean="0"/>
              <a:t>符号位）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假设机器子长</a:t>
            </a:r>
            <a:r>
              <a:rPr lang="zh-CN" altLang="en-US" dirty="0" smtClean="0"/>
              <a:t>为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/>
              <a:t>个</a:t>
            </a:r>
            <a:r>
              <a:rPr lang="zh-CN" altLang="en-US" dirty="0"/>
              <a:t>字节</a:t>
            </a:r>
            <a:r>
              <a:rPr lang="zh-CN" altLang="en-US" dirty="0" smtClean="0"/>
              <a:t>，</a:t>
            </a:r>
            <a:r>
              <a:rPr lang="en-US" altLang="zh-CN" dirty="0" smtClean="0">
                <a:solidFill>
                  <a:srgbClr val="C00000"/>
                </a:solidFill>
              </a:rPr>
              <a:t>-9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补</a:t>
            </a:r>
            <a:r>
              <a:rPr lang="zh-CN" altLang="en-US" dirty="0" smtClean="0"/>
              <a:t>码</a:t>
            </a:r>
            <a:r>
              <a:rPr lang="zh-CN" altLang="en-US" dirty="0"/>
              <a:t>表示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/>
              <a:t>首先</a:t>
            </a:r>
            <a:r>
              <a:rPr lang="zh-CN" altLang="en-US" dirty="0" smtClean="0"/>
              <a:t>将</a:t>
            </a:r>
            <a:r>
              <a:rPr lang="en-US" altLang="zh-CN" dirty="0" smtClean="0"/>
              <a:t>-9</a:t>
            </a:r>
            <a:r>
              <a:rPr lang="zh-CN" altLang="en-US" dirty="0"/>
              <a:t>转换</a:t>
            </a:r>
            <a:r>
              <a:rPr lang="zh-CN" altLang="en-US" dirty="0" smtClean="0"/>
              <a:t>成对应的二进制数</a:t>
            </a:r>
            <a:r>
              <a:rPr lang="en-US" altLang="zh-CN" dirty="0" smtClean="0"/>
              <a:t>-1001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/>
              <a:t>前面补</a:t>
            </a:r>
            <a:r>
              <a:rPr lang="en-US" altLang="zh-CN" dirty="0"/>
              <a:t>0</a:t>
            </a:r>
            <a:r>
              <a:rPr lang="zh-CN" altLang="en-US" dirty="0"/>
              <a:t>，凑足</a:t>
            </a:r>
            <a:r>
              <a:rPr lang="zh-CN" altLang="en-US" dirty="0" smtClean="0"/>
              <a:t>位数</a:t>
            </a:r>
            <a:r>
              <a:rPr lang="en-US" altLang="zh-CN" dirty="0" smtClean="0"/>
              <a:t>(15</a:t>
            </a:r>
            <a:r>
              <a:rPr lang="zh-CN" altLang="en-US" dirty="0" smtClean="0"/>
              <a:t>位</a:t>
            </a:r>
            <a:r>
              <a:rPr lang="zh-CN" altLang="en-US" dirty="0"/>
              <a:t>，留一个</a:t>
            </a:r>
            <a:r>
              <a:rPr lang="zh-CN" altLang="en-US" dirty="0" smtClean="0"/>
              <a:t>符号位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-000000000001001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dirty="0"/>
              <a:t>将</a:t>
            </a:r>
            <a:r>
              <a:rPr lang="zh-CN" altLang="en-US" dirty="0" smtClean="0"/>
              <a:t>真值</a:t>
            </a:r>
            <a:r>
              <a:rPr lang="en-US" altLang="zh-CN" dirty="0" smtClean="0"/>
              <a:t>-000000000001001</a:t>
            </a:r>
            <a:r>
              <a:rPr lang="zh-CN" altLang="en-US" dirty="0"/>
              <a:t>转换成相应的机器数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[-9]</a:t>
            </a:r>
            <a:r>
              <a:rPr lang="zh-CN" altLang="en-US" baseline="-25000" dirty="0" smtClean="0"/>
              <a:t>补码</a:t>
            </a:r>
            <a:r>
              <a:rPr lang="en-US" altLang="zh-CN" dirty="0" smtClean="0"/>
              <a:t>=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en-US" altLang="zh-CN" dirty="0" smtClean="0"/>
              <a:t>111111111110111</a:t>
            </a:r>
            <a:r>
              <a:rPr lang="zh-CN" altLang="en-US" dirty="0" smtClean="0"/>
              <a:t>，或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en-US" altLang="zh-CN" dirty="0"/>
              <a:t>, </a:t>
            </a:r>
            <a:r>
              <a:rPr lang="en-US" altLang="zh-CN" dirty="0" smtClean="0"/>
              <a:t>111111111110111  </a:t>
            </a:r>
            <a:r>
              <a:rPr lang="zh-CN" altLang="en-US" dirty="0"/>
              <a:t>（最高位是符号位）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1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补码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7030A0"/>
                </a:solidFill>
              </a:rPr>
              <a:t>原码</a:t>
            </a:r>
            <a:r>
              <a:rPr lang="zh-CN" altLang="en-US" dirty="0" smtClean="0"/>
              <a:t>之间</a:t>
            </a:r>
            <a:r>
              <a:rPr lang="zh-CN" altLang="en-US" dirty="0"/>
              <a:t>的转换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09948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0000"/>
                </a:solidFill>
              </a:rPr>
              <a:t>原码与真值之间的对应关系比较直接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D0C00"/>
                </a:solidFill>
              </a:rPr>
              <a:t>整数：</a:t>
            </a:r>
            <a:r>
              <a:rPr lang="zh-CN" altLang="en-US" sz="2000" b="1" dirty="0" smtClean="0">
                <a:solidFill>
                  <a:srgbClr val="7D0C00"/>
                </a:solidFill>
              </a:rPr>
              <a:t>原码</a:t>
            </a:r>
            <a:r>
              <a:rPr lang="en-US" altLang="zh-CN" sz="2000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solidFill>
                  <a:srgbClr val="7030A0"/>
                </a:solidFill>
                <a:sym typeface="Wingdings" panose="05000000000000000000" pitchFamily="2" charset="2"/>
              </a:rPr>
              <a:t>补码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</a:rPr>
              <a:t>对于</a:t>
            </a:r>
            <a:r>
              <a:rPr lang="zh-CN" altLang="en-US" sz="1800" dirty="0">
                <a:solidFill>
                  <a:srgbClr val="006600"/>
                </a:solidFill>
                <a:latin typeface="Times New Roman" panose="02020603050405020304" pitchFamily="18" charset="0"/>
              </a:rPr>
              <a:t>正整数</a:t>
            </a:r>
            <a:r>
              <a:rPr lang="zh-CN" altLang="en-US" sz="1800" dirty="0">
                <a:latin typeface="Times New Roman" panose="02020603050405020304" pitchFamily="18" charset="0"/>
              </a:rPr>
              <a:t>，其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补码表示形式与原码相同</a:t>
            </a:r>
            <a:endParaRPr lang="en-US" altLang="zh-CN" sz="18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</a:rPr>
              <a:t>对于</a:t>
            </a:r>
            <a:r>
              <a:rPr lang="zh-CN" altLang="en-US" sz="1800" dirty="0">
                <a:solidFill>
                  <a:srgbClr val="006600"/>
                </a:solidFill>
                <a:latin typeface="Times New Roman" panose="02020603050405020304" pitchFamily="18" charset="0"/>
              </a:rPr>
              <a:t>负整数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，符号位保持不变，将原码中的数值位各位变反，末位</a:t>
            </a:r>
            <a:r>
              <a:rPr lang="en-US" altLang="zh-CN" sz="1800" dirty="0" smtClean="0">
                <a:latin typeface="Times New Roman" panose="02020603050405020304" pitchFamily="18" charset="0"/>
              </a:rPr>
              <a:t>+1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D0C00"/>
                </a:solidFill>
              </a:rPr>
              <a:t>整数：</a:t>
            </a:r>
            <a:r>
              <a:rPr lang="zh-CN" altLang="en-US" sz="2000" b="1" dirty="0">
                <a:solidFill>
                  <a:srgbClr val="7030A0"/>
                </a:solidFill>
              </a:rPr>
              <a:t>补码</a:t>
            </a:r>
            <a:r>
              <a:rPr lang="en-US" altLang="zh-CN" sz="2000" b="1" dirty="0" smtClean="0">
                <a:solidFill>
                  <a:srgbClr val="7D0C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000" b="1" dirty="0" smtClean="0">
                <a:solidFill>
                  <a:srgbClr val="7D0C00"/>
                </a:solidFill>
                <a:sym typeface="Wingdings" panose="05000000000000000000" pitchFamily="2" charset="2"/>
              </a:rPr>
              <a:t>原码</a:t>
            </a:r>
            <a:endParaRPr lang="en-US" altLang="zh-CN" sz="2000" b="1" dirty="0" smtClean="0">
              <a:solidFill>
                <a:srgbClr val="7D0C00"/>
              </a:solidFill>
            </a:endParaRPr>
          </a:p>
          <a:p>
            <a:pPr lvl="1"/>
            <a:r>
              <a:rPr lang="zh-CN" altLang="en-US" sz="1800" dirty="0" smtClean="0">
                <a:latin typeface="Times New Roman" panose="02020603050405020304" pitchFamily="18" charset="0"/>
              </a:rPr>
              <a:t>对于</a:t>
            </a:r>
            <a:r>
              <a:rPr lang="zh-CN" altLang="en-US" sz="1800" dirty="0">
                <a:solidFill>
                  <a:srgbClr val="006600"/>
                </a:solidFill>
                <a:latin typeface="Times New Roman" panose="02020603050405020304" pitchFamily="18" charset="0"/>
              </a:rPr>
              <a:t>正整数</a:t>
            </a:r>
            <a:r>
              <a:rPr lang="zh-CN" altLang="en-US" sz="1800" dirty="0">
                <a:latin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其原码表示</a:t>
            </a:r>
            <a:r>
              <a:rPr lang="zh-CN" altLang="en-US" sz="1800" dirty="0">
                <a:latin typeface="Times New Roman" panose="02020603050405020304" pitchFamily="18" charset="0"/>
              </a:rPr>
              <a:t>形式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与补码相同</a:t>
            </a:r>
            <a:endParaRPr lang="en-US" altLang="zh-CN" sz="18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</a:rPr>
              <a:t>对于</a:t>
            </a:r>
            <a:r>
              <a:rPr lang="zh-CN" altLang="en-US" sz="1800" dirty="0">
                <a:solidFill>
                  <a:srgbClr val="006600"/>
                </a:solidFill>
                <a:latin typeface="Times New Roman" panose="02020603050405020304" pitchFamily="18" charset="0"/>
              </a:rPr>
              <a:t>负整数</a:t>
            </a:r>
            <a:r>
              <a:rPr lang="zh-CN" altLang="en-US" sz="1800" dirty="0">
                <a:latin typeface="Times New Roman" panose="02020603050405020304" pitchFamily="18" charset="0"/>
              </a:rPr>
              <a:t>，符号位保持不变，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将补码中</a:t>
            </a:r>
            <a:r>
              <a:rPr lang="zh-CN" altLang="en-US" sz="1800" dirty="0">
                <a:latin typeface="Times New Roman" panose="02020603050405020304" pitchFamily="18" charset="0"/>
              </a:rPr>
              <a:t>的数值位各位变反，末位</a:t>
            </a:r>
            <a:r>
              <a:rPr lang="en-US" altLang="zh-CN" sz="1800" dirty="0">
                <a:latin typeface="Times New Roman" panose="02020603050405020304" pitchFamily="18" charset="0"/>
              </a:rPr>
              <a:t>+1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303DF"/>
                </a:solidFill>
              </a:rPr>
              <a:t>对于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纯小数</a:t>
            </a:r>
            <a:r>
              <a:rPr lang="zh-CN" altLang="en-US" sz="2000" dirty="0" smtClean="0">
                <a:solidFill>
                  <a:srgbClr val="0303DF"/>
                </a:solidFill>
              </a:rPr>
              <a:t>，原码与补码之间的转换类似于整数之间的转换</a:t>
            </a:r>
            <a:endParaRPr lang="en-US" altLang="zh-CN" sz="2000" dirty="0" smtClean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303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3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补码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7030A0"/>
                </a:solidFill>
              </a:rPr>
              <a:t>原码</a:t>
            </a:r>
            <a:r>
              <a:rPr lang="zh-CN" altLang="en-US" dirty="0" smtClean="0"/>
              <a:t>之间</a:t>
            </a:r>
            <a:r>
              <a:rPr lang="zh-CN" altLang="en-US" dirty="0"/>
              <a:t>的转换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09948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对于负数</a:t>
            </a:r>
            <a:r>
              <a:rPr lang="zh-CN" altLang="en-US" sz="2000" dirty="0" smtClean="0">
                <a:solidFill>
                  <a:srgbClr val="000000"/>
                </a:solidFill>
              </a:rPr>
              <a:t>：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00000"/>
                </a:solidFill>
              </a:rPr>
              <a:t>补码</a:t>
            </a:r>
            <a:r>
              <a:rPr lang="en-US" altLang="zh-CN" sz="1800" dirty="0">
                <a:solidFill>
                  <a:srgbClr val="000000"/>
                </a:solidFill>
              </a:rPr>
              <a:t>=</a:t>
            </a:r>
            <a:r>
              <a:rPr lang="zh-CN" altLang="en-US" sz="1800" dirty="0">
                <a:solidFill>
                  <a:srgbClr val="000000"/>
                </a:solidFill>
              </a:rPr>
              <a:t>原码的数值位每位变反，末位</a:t>
            </a:r>
            <a:r>
              <a:rPr lang="en-US" altLang="zh-CN" sz="1800" dirty="0">
                <a:solidFill>
                  <a:srgbClr val="000000"/>
                </a:solidFill>
              </a:rPr>
              <a:t>+1</a:t>
            </a:r>
            <a:r>
              <a:rPr lang="zh-CN" altLang="en-US" sz="1800" dirty="0">
                <a:solidFill>
                  <a:srgbClr val="000000"/>
                </a:solidFill>
              </a:rPr>
              <a:t>；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如果</a:t>
            </a:r>
            <a:r>
              <a:rPr lang="zh-CN" altLang="en-US" sz="2000" dirty="0" smtClean="0">
                <a:solidFill>
                  <a:srgbClr val="000000"/>
                </a:solidFill>
              </a:rPr>
              <a:t>考虑负数原</a:t>
            </a:r>
            <a:r>
              <a:rPr lang="zh-CN" altLang="en-US" sz="2000" dirty="0">
                <a:solidFill>
                  <a:srgbClr val="000000"/>
                </a:solidFill>
              </a:rPr>
              <a:t>码求补码的</a:t>
            </a:r>
            <a:r>
              <a:rPr lang="zh-CN" altLang="en-US" sz="2000" dirty="0">
                <a:solidFill>
                  <a:srgbClr val="0303DF"/>
                </a:solidFill>
              </a:rPr>
              <a:t>逆</a:t>
            </a:r>
            <a:r>
              <a:rPr lang="zh-CN" altLang="en-US" sz="2000" dirty="0" smtClean="0">
                <a:solidFill>
                  <a:srgbClr val="0303DF"/>
                </a:solidFill>
              </a:rPr>
              <a:t>过程</a:t>
            </a:r>
            <a:endParaRPr lang="en-US" altLang="zh-CN" sz="2000" dirty="0" smtClean="0">
              <a:solidFill>
                <a:srgbClr val="0303DF"/>
              </a:solidFill>
            </a:endParaRPr>
          </a:p>
          <a:p>
            <a:pPr marL="971550" lvl="1"/>
            <a:r>
              <a:rPr lang="zh-CN" altLang="en-US" sz="1800" dirty="0">
                <a:sym typeface="Arial" panose="020B0604020202020204" pitchFamily="34" charset="0"/>
              </a:rPr>
              <a:t>原码</a:t>
            </a:r>
            <a:r>
              <a:rPr lang="en-US" altLang="zh-CN" sz="1800" dirty="0">
                <a:sym typeface="Arial" panose="020B0604020202020204" pitchFamily="34" charset="0"/>
              </a:rPr>
              <a:t>=</a:t>
            </a:r>
            <a:r>
              <a:rPr lang="zh-CN" altLang="en-US" sz="1800" dirty="0" smtClean="0">
                <a:sym typeface="Arial" panose="020B0604020202020204" pitchFamily="34" charset="0"/>
              </a:rPr>
              <a:t>补码</a:t>
            </a:r>
            <a:r>
              <a:rPr lang="en-US" altLang="zh-CN" sz="1800" dirty="0" smtClean="0">
                <a:sym typeface="Arial" panose="020B0604020202020204" pitchFamily="34" charset="0"/>
              </a:rPr>
              <a:t>-</a:t>
            </a:r>
            <a:r>
              <a:rPr lang="en-US" altLang="zh-CN" sz="1800" dirty="0"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sym typeface="Arial" panose="020B0604020202020204" pitchFamily="34" charset="0"/>
              </a:rPr>
              <a:t>，然后数值位每位变反。</a:t>
            </a:r>
            <a:endParaRPr lang="en-US" altLang="zh-CN" sz="1800" dirty="0">
              <a:sym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为了方便</a:t>
            </a:r>
            <a:r>
              <a:rPr lang="en-US" altLang="zh-CN" sz="2000" dirty="0">
                <a:solidFill>
                  <a:srgbClr val="000000"/>
                </a:solidFill>
              </a:rPr>
              <a:t>ALU</a:t>
            </a:r>
            <a:r>
              <a:rPr lang="zh-CN" altLang="en-US" sz="2000" dirty="0">
                <a:solidFill>
                  <a:srgbClr val="000000"/>
                </a:solidFill>
              </a:rPr>
              <a:t>实现，</a:t>
            </a:r>
            <a:r>
              <a:rPr lang="zh-CN" altLang="en-US" sz="2000" dirty="0" smtClean="0">
                <a:solidFill>
                  <a:srgbClr val="000000"/>
                </a:solidFill>
              </a:rPr>
              <a:t>采用：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971550" lvl="1"/>
            <a:r>
              <a:rPr lang="zh-CN" altLang="en-US" sz="1800" dirty="0"/>
              <a:t>原码</a:t>
            </a:r>
            <a:r>
              <a:rPr lang="en-US" altLang="zh-CN" sz="1800" dirty="0"/>
              <a:t>=</a:t>
            </a:r>
            <a:r>
              <a:rPr lang="zh-CN" altLang="en-US" sz="1800" dirty="0"/>
              <a:t>补码的数值位每位先变反，然后末位</a:t>
            </a:r>
            <a:r>
              <a:rPr lang="en-US" altLang="zh-CN" sz="1800" dirty="0"/>
              <a:t>+</a:t>
            </a:r>
            <a:r>
              <a:rPr lang="en-US" altLang="zh-CN" sz="1800" dirty="0" smtClean="0"/>
              <a:t>1</a:t>
            </a:r>
          </a:p>
          <a:p>
            <a:pPr marL="971550" lvl="1"/>
            <a:r>
              <a:rPr lang="zh-CN" altLang="en-US" sz="1800" dirty="0" smtClean="0"/>
              <a:t>两种方法效果是相同的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ALU</a:t>
            </a:r>
            <a:r>
              <a:rPr lang="zh-CN" altLang="en-US" sz="2000" dirty="0" smtClean="0"/>
              <a:t>：</a:t>
            </a:r>
            <a:r>
              <a:rPr lang="en-US" altLang="zh-CN" sz="2000" dirty="0"/>
              <a:t> </a:t>
            </a:r>
            <a:r>
              <a:rPr lang="en-US" altLang="zh-CN" sz="2000" u="sng" dirty="0" smtClean="0">
                <a:solidFill>
                  <a:srgbClr val="C00000"/>
                </a:solidFill>
              </a:rPr>
              <a:t>A</a:t>
            </a:r>
            <a:r>
              <a:rPr lang="en-US" altLang="zh-CN" sz="2000" dirty="0" smtClean="0"/>
              <a:t>rithmetic </a:t>
            </a:r>
            <a:r>
              <a:rPr lang="en-US" altLang="zh-CN" sz="2000" dirty="0"/>
              <a:t>and </a:t>
            </a:r>
            <a:r>
              <a:rPr lang="en-US" altLang="zh-CN" sz="2000" u="sng" dirty="0" smtClean="0">
                <a:solidFill>
                  <a:srgbClr val="C00000"/>
                </a:solidFill>
              </a:rPr>
              <a:t>L</a:t>
            </a:r>
            <a:r>
              <a:rPr lang="en-US" altLang="zh-CN" sz="2000" dirty="0" smtClean="0"/>
              <a:t>ogic </a:t>
            </a:r>
            <a:r>
              <a:rPr lang="en-US" altLang="zh-CN" sz="2000" u="sng" dirty="0" smtClean="0">
                <a:solidFill>
                  <a:srgbClr val="C00000"/>
                </a:solidFill>
              </a:rPr>
              <a:t>U</a:t>
            </a:r>
            <a:r>
              <a:rPr lang="en-US" altLang="zh-CN" sz="2000" dirty="0" smtClean="0"/>
              <a:t>nit)</a:t>
            </a:r>
          </a:p>
          <a:p>
            <a:pPr marL="971550" lvl="1"/>
            <a:r>
              <a:rPr lang="zh-CN" altLang="en-US" sz="1800" dirty="0" smtClean="0"/>
              <a:t>算术</a:t>
            </a:r>
            <a:r>
              <a:rPr lang="zh-CN" altLang="en-US" sz="1800" dirty="0"/>
              <a:t>逻辑</a:t>
            </a:r>
            <a:r>
              <a:rPr lang="zh-CN" altLang="en-US" sz="1800" dirty="0" smtClean="0"/>
              <a:t>单元</a:t>
            </a:r>
            <a:endParaRPr lang="en-US" altLang="zh-CN" sz="1800" dirty="0" smtClean="0"/>
          </a:p>
          <a:p>
            <a:pPr marL="971550" lvl="1"/>
            <a:r>
              <a:rPr lang="zh-CN" altLang="en-US" sz="1800" dirty="0" smtClean="0"/>
              <a:t>能</a:t>
            </a:r>
            <a:r>
              <a:rPr lang="zh-CN" altLang="en-US" sz="1800" dirty="0"/>
              <a:t>实现多组算术运算和逻辑运算的</a:t>
            </a:r>
            <a:r>
              <a:rPr lang="zh-CN" altLang="en-US" sz="1800" dirty="0" smtClean="0"/>
              <a:t>组合逻辑电路</a:t>
            </a:r>
            <a:endParaRPr lang="en-US" altLang="zh-CN" sz="18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0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补码机器数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7030A0"/>
                </a:solidFill>
              </a:rPr>
              <a:t>真值</a:t>
            </a:r>
            <a:r>
              <a:rPr lang="zh-CN" altLang="en-US" dirty="0"/>
              <a:t>之间的转换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>
                    <a:solidFill>
                      <a:srgbClr val="7D0C00"/>
                    </a:solidFill>
                  </a:rPr>
                  <a:t>整数：</a:t>
                </a:r>
                <a:r>
                  <a:rPr lang="zh-CN" altLang="en-US" sz="2000" b="1" dirty="0">
                    <a:solidFill>
                      <a:srgbClr val="7030A0"/>
                    </a:solidFill>
                  </a:rPr>
                  <a:t>真值</a:t>
                </a:r>
                <a:r>
                  <a:rPr lang="en-US" altLang="zh-CN" sz="2000" b="1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zh-CN" altLang="en-US" sz="2000" b="1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补码</a:t>
                </a:r>
                <a:endParaRPr lang="en-US" altLang="zh-CN" sz="2000" b="1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zh-CN" altLang="en-US" sz="1800" dirty="0">
                    <a:latin typeface="Times New Roman" panose="02020603050405020304" pitchFamily="18" charset="0"/>
                  </a:rPr>
                  <a:t>对于</a:t>
                </a:r>
                <a:r>
                  <a:rPr lang="zh-CN" altLang="en-US" sz="1800" b="1" dirty="0">
                    <a:solidFill>
                      <a:srgbClr val="006600"/>
                    </a:solidFill>
                    <a:latin typeface="Times New Roman" panose="02020603050405020304" pitchFamily="18" charset="0"/>
                  </a:rPr>
                  <a:t>正整数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，其补码就是将真值中的</a:t>
                </a:r>
                <a:r>
                  <a:rPr lang="en-US" altLang="zh-CN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+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用</a:t>
                </a:r>
                <a:r>
                  <a:rPr lang="en-US" altLang="zh-CN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0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代替，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数值位不变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，约定</a:t>
                </a:r>
                <a:r>
                  <a:rPr lang="zh-CN" altLang="en-US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小数点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在</a:t>
                </a:r>
                <a:r>
                  <a:rPr lang="zh-CN" altLang="en-US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数值的最低位之后</a:t>
                </a:r>
                <a:endParaRPr lang="en-US" altLang="zh-CN" sz="1800" dirty="0">
                  <a:solidFill>
                    <a:srgbClr val="0303DF"/>
                  </a:solidFill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1800" dirty="0">
                    <a:latin typeface="Times New Roman" panose="02020603050405020304" pitchFamily="18" charset="0"/>
                  </a:rPr>
                  <a:t>对于</a:t>
                </a:r>
                <a:r>
                  <a:rPr lang="zh-CN" altLang="en-US" sz="1800" b="1" dirty="0">
                    <a:solidFill>
                      <a:srgbClr val="006600"/>
                    </a:solidFill>
                    <a:latin typeface="Times New Roman" panose="02020603050405020304" pitchFamily="18" charset="0"/>
                  </a:rPr>
                  <a:t>负整数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，其补码就是将真值中的</a:t>
                </a:r>
                <a:r>
                  <a:rPr lang="en-US" altLang="zh-CN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用</a:t>
                </a:r>
                <a:r>
                  <a:rPr lang="en-US" altLang="zh-CN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代替，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数值位各位变反，末位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+1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，约定</a:t>
                </a:r>
                <a:r>
                  <a:rPr lang="zh-CN" altLang="en-US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小数点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在</a:t>
                </a:r>
                <a:r>
                  <a:rPr lang="zh-CN" altLang="en-US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数值最低位之后</a:t>
                </a: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7D0C00"/>
                    </a:solidFill>
                  </a:rPr>
                  <a:t>整数：</a:t>
                </a:r>
                <a:r>
                  <a:rPr lang="zh-CN" altLang="en-US" sz="2000" b="1" dirty="0">
                    <a:solidFill>
                      <a:srgbClr val="7D0C00"/>
                    </a:solidFill>
                  </a:rPr>
                  <a:t>补码</a:t>
                </a:r>
                <a:r>
                  <a:rPr lang="en-US" altLang="zh-CN" sz="2000" b="1" dirty="0">
                    <a:solidFill>
                      <a:srgbClr val="7D0C0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zh-CN" altLang="en-US" sz="2000" b="1" dirty="0">
                    <a:solidFill>
                      <a:srgbClr val="7D0C00"/>
                    </a:solidFill>
                    <a:sym typeface="Wingdings" panose="05000000000000000000" pitchFamily="2" charset="2"/>
                  </a:rPr>
                  <a:t>真值</a:t>
                </a:r>
                <a:endParaRPr lang="en-US" altLang="zh-CN" sz="2000" b="1" dirty="0">
                  <a:solidFill>
                    <a:srgbClr val="7D0C00"/>
                  </a:solidFill>
                </a:endParaRPr>
              </a:p>
              <a:p>
                <a:pPr lvl="1"/>
                <a:r>
                  <a:rPr lang="zh-CN" altLang="en-US" sz="1800" dirty="0">
                    <a:latin typeface="Times New Roman" panose="02020603050405020304" pitchFamily="18" charset="0"/>
                  </a:rPr>
                  <a:t>对于</a:t>
                </a:r>
                <a:r>
                  <a:rPr lang="zh-CN" altLang="en-US" sz="1800" b="1" dirty="0">
                    <a:solidFill>
                      <a:srgbClr val="006600"/>
                    </a:solidFill>
                    <a:latin typeface="Times New Roman" panose="02020603050405020304" pitchFamily="18" charset="0"/>
                  </a:rPr>
                  <a:t>正整数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，其真值就是将补码中的</a:t>
                </a:r>
                <a:r>
                  <a:rPr lang="en-US" altLang="zh-CN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0</a:t>
                </a:r>
                <a:r>
                  <a:rPr lang="zh-CN" altLang="en-US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用</a:t>
                </a:r>
                <a:r>
                  <a:rPr lang="en-US" altLang="zh-CN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+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代替，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数值位不变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en-US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小数点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在</a:t>
                </a:r>
                <a:r>
                  <a:rPr lang="zh-CN" altLang="en-US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数值的最低位之后</a:t>
                </a:r>
                <a:endParaRPr lang="en-US" altLang="zh-CN" sz="1800" dirty="0">
                  <a:solidFill>
                    <a:srgbClr val="0303DF"/>
                  </a:solidFill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1800" dirty="0">
                    <a:latin typeface="Times New Roman" panose="02020603050405020304" pitchFamily="18" charset="0"/>
                  </a:rPr>
                  <a:t>对于</a:t>
                </a:r>
                <a:r>
                  <a:rPr lang="zh-CN" altLang="en-US" sz="1800" b="1" dirty="0">
                    <a:solidFill>
                      <a:srgbClr val="006600"/>
                    </a:solidFill>
                    <a:latin typeface="Times New Roman" panose="02020603050405020304" pitchFamily="18" charset="0"/>
                  </a:rPr>
                  <a:t>负整数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，其真值就是将补码中的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1</a:t>
                </a:r>
                <a:r>
                  <a:rPr lang="zh-CN" altLang="en-US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用</a:t>
                </a:r>
                <a:r>
                  <a:rPr lang="en-US" altLang="zh-CN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代替，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数值位各位变反，末位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+1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en-US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小数点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在</a:t>
                </a:r>
                <a:r>
                  <a:rPr lang="zh-CN" altLang="en-US" sz="1800" dirty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数值最低位</a:t>
                </a:r>
                <a:r>
                  <a:rPr lang="zh-CN" altLang="en-US" sz="1800" dirty="0" smtClean="0">
                    <a:solidFill>
                      <a:srgbClr val="0303DF"/>
                    </a:solidFill>
                    <a:latin typeface="Times New Roman" panose="02020603050405020304" pitchFamily="18" charset="0"/>
                  </a:rPr>
                  <a:t>之后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b="1" dirty="0">
                    <a:solidFill>
                      <a:srgbClr val="7D0C00"/>
                    </a:solidFill>
                  </a:rPr>
                  <a:t>特别地：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补码</a:t>
                </a:r>
                <a:r>
                  <a:rPr lang="zh-CN" altLang="en-US" b="1" dirty="0">
                    <a:solidFill>
                      <a:srgbClr val="000000"/>
                    </a:solidFill>
                  </a:rPr>
                  <a:t>表示</a:t>
                </a:r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b="1" dirty="0">
                    <a:solidFill>
                      <a:srgbClr val="000000"/>
                    </a:solidFill>
                  </a:rPr>
                  <a:t>，有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唯一的</a:t>
                </a:r>
                <a:r>
                  <a:rPr lang="zh-CN" altLang="en-US" b="1" dirty="0">
                    <a:solidFill>
                      <a:srgbClr val="000000"/>
                    </a:solidFill>
                  </a:rPr>
                  <a:t>表示</a:t>
                </a:r>
                <a:r>
                  <a:rPr lang="zh-CN" altLang="en-US" b="1" dirty="0" smtClean="0">
                    <a:solidFill>
                      <a:srgbClr val="000000"/>
                    </a:solidFill>
                  </a:rPr>
                  <a:t>形式（参见补码定义）</a:t>
                </a:r>
                <a:endParaRPr lang="en-US" altLang="zh-CN" b="1" dirty="0">
                  <a:solidFill>
                    <a:srgbClr val="000000"/>
                  </a:solidFill>
                </a:endParaRPr>
              </a:p>
              <a:p>
                <a:pPr marL="971550" lvl="1"/>
                <a:r>
                  <a:rPr lang="zh-CN" altLang="en-US" b="1" dirty="0" smtClean="0">
                    <a:solidFill>
                      <a:srgbClr val="7D0C00"/>
                    </a:solidFill>
                  </a:rPr>
                  <a:t>根据整数补码的定义，</a:t>
                </a:r>
                <a:r>
                  <a:rPr lang="en-US" altLang="zh-CN" b="1" dirty="0" smtClean="0">
                    <a:solidFill>
                      <a:srgbClr val="7D0C00"/>
                    </a:solidFill>
                  </a:rPr>
                  <a:t>0</a:t>
                </a:r>
                <a:r>
                  <a:rPr lang="zh-CN" altLang="en-US" b="1" dirty="0" smtClean="0">
                    <a:solidFill>
                      <a:srgbClr val="7D0C00"/>
                    </a:solidFill>
                  </a:rPr>
                  <a:t>没有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D0C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b="1" i="1" smtClean="0">
                        <a:solidFill>
                          <a:srgbClr val="7D0C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 smtClean="0">
                    <a:solidFill>
                      <a:srgbClr val="7D0C00"/>
                    </a:solidFill>
                  </a:rPr>
                  <a:t>之分，</a:t>
                </a:r>
                <a:r>
                  <a:rPr lang="en-US" altLang="zh-CN" b="1" dirty="0" smtClean="0">
                    <a:solidFill>
                      <a:srgbClr val="7D0C00"/>
                    </a:solidFill>
                  </a:rPr>
                  <a:t>[0]</a:t>
                </a:r>
                <a:r>
                  <a:rPr lang="zh-CN" altLang="en-US" b="1" baseline="-25000" dirty="0">
                    <a:solidFill>
                      <a:srgbClr val="7D0C00"/>
                    </a:solidFill>
                  </a:rPr>
                  <a:t>补</a:t>
                </a:r>
                <a:r>
                  <a:rPr lang="en-US" altLang="zh-CN" b="1" dirty="0">
                    <a:solidFill>
                      <a:srgbClr val="7D0C00"/>
                    </a:solidFill>
                  </a:rPr>
                  <a:t>=</a:t>
                </a:r>
                <a:r>
                  <a:rPr lang="en-US" altLang="zh-CN" b="1" dirty="0" smtClean="0">
                    <a:solidFill>
                      <a:srgbClr val="7D0C00"/>
                    </a:solidFill>
                  </a:rPr>
                  <a:t>0,0000</a:t>
                </a:r>
              </a:p>
              <a:p>
                <a:pPr marL="971550" lvl="1"/>
                <a:r>
                  <a:rPr lang="zh-CN" altLang="en-US" b="1" dirty="0" smtClean="0">
                    <a:solidFill>
                      <a:srgbClr val="7D0C00"/>
                    </a:solidFill>
                  </a:rPr>
                  <a:t>根据小数补码</a:t>
                </a:r>
                <a:r>
                  <a:rPr lang="zh-CN" altLang="en-US" b="1" dirty="0">
                    <a:solidFill>
                      <a:srgbClr val="7D0C00"/>
                    </a:solidFill>
                  </a:rPr>
                  <a:t>的定义，</a:t>
                </a:r>
                <a:r>
                  <a:rPr lang="en-US" altLang="zh-CN" b="1" dirty="0">
                    <a:solidFill>
                      <a:srgbClr val="7D0C00"/>
                    </a:solidFill>
                  </a:rPr>
                  <a:t>0</a:t>
                </a:r>
                <a:r>
                  <a:rPr lang="zh-CN" altLang="en-US" b="1" dirty="0">
                    <a:solidFill>
                      <a:srgbClr val="7D0C00"/>
                    </a:solidFill>
                  </a:rPr>
                  <a:t>没有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7D0C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b="1" i="1">
                        <a:solidFill>
                          <a:srgbClr val="7D0C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>
                    <a:solidFill>
                      <a:srgbClr val="7D0C00"/>
                    </a:solidFill>
                  </a:rPr>
                  <a:t>之</a:t>
                </a:r>
                <a:r>
                  <a:rPr lang="zh-CN" altLang="en-US" b="1" dirty="0" smtClean="0">
                    <a:solidFill>
                      <a:srgbClr val="7D0C00"/>
                    </a:solidFill>
                  </a:rPr>
                  <a:t>分</a:t>
                </a:r>
                <a:r>
                  <a:rPr lang="zh-CN" altLang="en-US" b="1" dirty="0">
                    <a:solidFill>
                      <a:srgbClr val="7D0C00"/>
                    </a:solidFill>
                  </a:rPr>
                  <a:t>，</a:t>
                </a:r>
                <a:r>
                  <a:rPr lang="en-US" altLang="zh-CN" b="1" dirty="0" smtClean="0">
                    <a:solidFill>
                      <a:srgbClr val="7D0C00"/>
                    </a:solidFill>
                  </a:rPr>
                  <a:t>[0.0]</a:t>
                </a:r>
                <a:r>
                  <a:rPr lang="zh-CN" altLang="en-US" b="1" baseline="-25000" dirty="0">
                    <a:solidFill>
                      <a:srgbClr val="7D0C00"/>
                    </a:solidFill>
                  </a:rPr>
                  <a:t>补</a:t>
                </a:r>
                <a:r>
                  <a:rPr lang="en-US" altLang="zh-CN" b="1" dirty="0">
                    <a:solidFill>
                      <a:srgbClr val="7D0C00"/>
                    </a:solidFill>
                  </a:rPr>
                  <a:t>=</a:t>
                </a:r>
                <a:r>
                  <a:rPr lang="en-US" altLang="zh-CN" b="1" dirty="0" smtClean="0">
                    <a:solidFill>
                      <a:srgbClr val="7D0C00"/>
                    </a:solidFill>
                  </a:rPr>
                  <a:t>0.0000</a:t>
                </a:r>
                <a:endParaRPr lang="zh-CN" altLang="en-US" b="1" dirty="0">
                  <a:solidFill>
                    <a:srgbClr val="7D0C00"/>
                  </a:solidFill>
                </a:endParaRPr>
              </a:p>
              <a:p>
                <a:pPr marL="971550" lvl="1"/>
                <a:endParaRPr lang="zh-CN" altLang="en-US" b="1" dirty="0">
                  <a:solidFill>
                    <a:srgbClr val="7D0C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368" r="-4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3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补码机器数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7030A0"/>
                </a:solidFill>
              </a:rPr>
              <a:t>真值</a:t>
            </a:r>
            <a:r>
              <a:rPr lang="zh-CN" altLang="en-US" dirty="0"/>
              <a:t>之间的转换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D0C00"/>
                </a:solidFill>
              </a:rPr>
              <a:t>小数：</a:t>
            </a:r>
            <a:r>
              <a:rPr lang="zh-CN" altLang="en-US" sz="2000" b="1" dirty="0">
                <a:solidFill>
                  <a:srgbClr val="7030A0"/>
                </a:solidFill>
              </a:rPr>
              <a:t>真值</a:t>
            </a:r>
            <a:r>
              <a:rPr lang="en-US" altLang="zh-CN" sz="20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solidFill>
                  <a:srgbClr val="7030A0"/>
                </a:solidFill>
                <a:sym typeface="Wingdings" panose="05000000000000000000" pitchFamily="2" charset="2"/>
              </a:rPr>
              <a:t>补码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</a:rPr>
              <a:t>对于</a:t>
            </a:r>
            <a:r>
              <a:rPr lang="zh-CN" altLang="en-US" sz="1800" dirty="0">
                <a:solidFill>
                  <a:srgbClr val="006600"/>
                </a:solidFill>
                <a:latin typeface="Times New Roman" panose="02020603050405020304" pitchFamily="18" charset="0"/>
              </a:rPr>
              <a:t>正小数</a:t>
            </a:r>
            <a:r>
              <a:rPr lang="zh-CN" altLang="en-US" sz="1800" dirty="0">
                <a:latin typeface="Times New Roman" panose="02020603050405020304" pitchFamily="18" charset="0"/>
              </a:rPr>
              <a:t>，其补码就是将真值中的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1800" dirty="0">
                <a:latin typeface="Times New Roman" panose="02020603050405020304" pitchFamily="18" charset="0"/>
              </a:rPr>
              <a:t>用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Times New Roman" panose="02020603050405020304" pitchFamily="18" charset="0"/>
              </a:rPr>
              <a:t>代替，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数值位不变</a:t>
            </a:r>
            <a:r>
              <a:rPr lang="zh-CN" altLang="en-US" sz="1800" dirty="0">
                <a:latin typeface="Times New Roman" panose="02020603050405020304" pitchFamily="18" charset="0"/>
              </a:rPr>
              <a:t>，约定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小数点</a:t>
            </a:r>
            <a:r>
              <a:rPr lang="zh-CN" altLang="en-US" sz="1800" dirty="0">
                <a:latin typeface="Times New Roman" panose="02020603050405020304" pitchFamily="18" charset="0"/>
              </a:rPr>
              <a:t>在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符号位之后</a:t>
            </a:r>
            <a:r>
              <a:rPr lang="zh-CN" altLang="en-US" sz="1800" dirty="0">
                <a:latin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最高数值位之前；</a:t>
            </a:r>
            <a:endParaRPr lang="en-US" altLang="zh-CN" sz="18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</a:rPr>
              <a:t>对于</a:t>
            </a:r>
            <a:r>
              <a:rPr lang="zh-CN" altLang="en-US" sz="1800" dirty="0">
                <a:solidFill>
                  <a:srgbClr val="006600"/>
                </a:solidFill>
                <a:latin typeface="Times New Roman" panose="02020603050405020304" pitchFamily="18" charset="0"/>
              </a:rPr>
              <a:t>负小数</a:t>
            </a:r>
            <a:r>
              <a:rPr lang="zh-CN" altLang="en-US" sz="1800" dirty="0">
                <a:latin typeface="Times New Roman" panose="02020603050405020304" pitchFamily="18" charset="0"/>
              </a:rPr>
              <a:t>，其补码就是将真值中的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1800" dirty="0"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</a:rPr>
              <a:t>用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代替，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数值位各位变反，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末位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+1 </a:t>
            </a:r>
            <a:r>
              <a:rPr lang="zh-CN" altLang="en-US" sz="1800" dirty="0">
                <a:latin typeface="Times New Roman" panose="02020603050405020304" pitchFamily="18" charset="0"/>
              </a:rPr>
              <a:t>，约定小数点在</a:t>
            </a:r>
            <a:r>
              <a:rPr lang="zh-CN" altLang="en-US" sz="1800" b="1" dirty="0">
                <a:solidFill>
                  <a:srgbClr val="0303DF"/>
                </a:solidFill>
                <a:latin typeface="Times New Roman" panose="02020603050405020304" pitchFamily="18" charset="0"/>
              </a:rPr>
              <a:t>符号位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之后</a:t>
            </a:r>
            <a:r>
              <a:rPr lang="zh-CN" altLang="en-US" sz="1800" dirty="0">
                <a:latin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最高数值位之前</a:t>
            </a:r>
            <a:endParaRPr lang="en-US" altLang="zh-CN" sz="18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D0C00"/>
                </a:solidFill>
              </a:rPr>
              <a:t>小数：</a:t>
            </a:r>
            <a:r>
              <a:rPr lang="zh-CN" altLang="en-US" sz="2000" b="1" dirty="0">
                <a:solidFill>
                  <a:srgbClr val="7030A0"/>
                </a:solidFill>
                <a:sym typeface="Wingdings" panose="05000000000000000000" pitchFamily="2" charset="2"/>
              </a:rPr>
              <a:t>补码</a:t>
            </a:r>
            <a:r>
              <a:rPr lang="en-US" altLang="zh-CN" sz="20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solidFill>
                  <a:srgbClr val="7030A0"/>
                </a:solidFill>
              </a:rPr>
              <a:t>真值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</a:rPr>
              <a:t>对于</a:t>
            </a:r>
            <a:r>
              <a:rPr lang="zh-CN" altLang="en-US" sz="1800" dirty="0">
                <a:solidFill>
                  <a:srgbClr val="006600"/>
                </a:solidFill>
                <a:latin typeface="Times New Roman" panose="02020603050405020304" pitchFamily="18" charset="0"/>
              </a:rPr>
              <a:t>正小数</a:t>
            </a:r>
            <a:r>
              <a:rPr lang="zh-CN" altLang="en-US" sz="1800" dirty="0">
                <a:latin typeface="Times New Roman" panose="02020603050405020304" pitchFamily="18" charset="0"/>
              </a:rPr>
              <a:t>，其真值就是将补码中的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Times New Roman" panose="02020603050405020304" pitchFamily="18" charset="0"/>
              </a:rPr>
              <a:t>用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1800" dirty="0">
                <a:latin typeface="Times New Roman" panose="02020603050405020304" pitchFamily="18" charset="0"/>
              </a:rPr>
              <a:t>代替，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数值位不变</a:t>
            </a:r>
            <a:r>
              <a:rPr lang="zh-CN" altLang="en-US" sz="1800" dirty="0">
                <a:latin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小数点</a:t>
            </a:r>
            <a:r>
              <a:rPr lang="zh-CN" altLang="en-US" sz="1800" dirty="0">
                <a:latin typeface="Times New Roman" panose="02020603050405020304" pitchFamily="18" charset="0"/>
              </a:rPr>
              <a:t>在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符号位之后</a:t>
            </a:r>
            <a:r>
              <a:rPr lang="zh-CN" altLang="en-US" sz="1800" dirty="0">
                <a:latin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最高数值位之前；</a:t>
            </a:r>
            <a:endParaRPr lang="en-US" altLang="zh-CN" sz="18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</a:rPr>
              <a:t>对于</a:t>
            </a:r>
            <a:r>
              <a:rPr lang="zh-CN" altLang="en-US" sz="1800" dirty="0">
                <a:solidFill>
                  <a:srgbClr val="006600"/>
                </a:solidFill>
                <a:latin typeface="Times New Roman" panose="02020603050405020304" pitchFamily="18" charset="0"/>
              </a:rPr>
              <a:t>负小数</a:t>
            </a:r>
            <a:r>
              <a:rPr lang="zh-CN" altLang="en-US" sz="1800" dirty="0">
                <a:latin typeface="Times New Roman" panose="02020603050405020304" pitchFamily="18" charset="0"/>
              </a:rPr>
              <a:t>，其真值就是将补码中的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800" dirty="0"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</a:rPr>
              <a:t>用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1800" dirty="0">
                <a:latin typeface="Times New Roman" panose="02020603050405020304" pitchFamily="18" charset="0"/>
              </a:rPr>
              <a:t>代替，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数值位各位变反，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末位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+1 </a:t>
            </a:r>
            <a:r>
              <a:rPr lang="zh-CN" altLang="en-US" sz="1800" dirty="0">
                <a:latin typeface="Times New Roman" panose="02020603050405020304" pitchFamily="18" charset="0"/>
              </a:rPr>
              <a:t>，小数点在</a:t>
            </a:r>
            <a:r>
              <a:rPr lang="zh-CN" altLang="en-US" sz="1800" b="1" dirty="0">
                <a:solidFill>
                  <a:srgbClr val="0303DF"/>
                </a:solidFill>
                <a:latin typeface="Times New Roman" panose="02020603050405020304" pitchFamily="18" charset="0"/>
              </a:rPr>
              <a:t>符号位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之后</a:t>
            </a:r>
            <a:r>
              <a:rPr lang="zh-CN" altLang="en-US" sz="1800" dirty="0">
                <a:latin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</a:rPr>
              <a:t>最高数值位之前</a:t>
            </a:r>
            <a:endParaRPr lang="en-US" altLang="zh-CN" sz="18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补码</a:t>
            </a:r>
            <a:r>
              <a:rPr lang="zh-CN" altLang="en-US" dirty="0" smtClean="0"/>
              <a:t>的表示范围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968809"/>
                <a:ext cx="8089900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b="1" dirty="0" smtClean="0">
                    <a:solidFill>
                      <a:srgbClr val="C00000"/>
                    </a:solidFill>
                  </a:rPr>
                  <a:t>整数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补码的表示范围比</a:t>
                </a:r>
                <a:r>
                  <a:rPr lang="zh-CN" altLang="en-US" sz="2000" dirty="0">
                    <a:solidFill>
                      <a:srgbClr val="7030A0"/>
                    </a:solidFill>
                  </a:rPr>
                  <a:t>原</a:t>
                </a:r>
                <a:r>
                  <a:rPr lang="zh-CN" altLang="en-US" sz="2000" dirty="0" smtClean="0">
                    <a:solidFill>
                      <a:srgbClr val="7030A0"/>
                    </a:solidFill>
                  </a:rPr>
                  <a:t>码和反码</a:t>
                </a:r>
                <a:r>
                  <a:rPr lang="zh-CN" altLang="en-US" sz="2000" b="1" dirty="0" smtClean="0">
                    <a:solidFill>
                      <a:srgbClr val="C00000"/>
                    </a:solidFill>
                  </a:rPr>
                  <a:t>多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了一个最小</a:t>
                </a:r>
                <a:r>
                  <a:rPr lang="zh-CN" altLang="en-US" sz="2000" b="1" dirty="0" smtClean="0">
                    <a:solidFill>
                      <a:srgbClr val="C00000"/>
                    </a:solidFill>
                  </a:rPr>
                  <a:t>负数，少了一个</a:t>
                </a:r>
                <a:r>
                  <a:rPr lang="en-US" altLang="zh-CN" sz="2000" b="1" dirty="0" smtClean="0">
                    <a:solidFill>
                      <a:srgbClr val="C00000"/>
                    </a:solidFill>
                  </a:rPr>
                  <a:t>-0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971550" lvl="1"/>
                <a:r>
                  <a:rPr lang="zh-CN" altLang="en-US" sz="1800" dirty="0"/>
                  <a:t>假设机器字长</a:t>
                </a:r>
                <a:r>
                  <a:rPr lang="en-US" altLang="zh-CN" sz="1800" dirty="0"/>
                  <a:t>n</a:t>
                </a:r>
                <a:r>
                  <a:rPr lang="zh-CN" altLang="en-US" sz="1800" dirty="0"/>
                  <a:t>位（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其中一位符号位，数值位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n-1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位</a:t>
                </a:r>
                <a:r>
                  <a:rPr lang="zh-CN" altLang="en-US" sz="1800" dirty="0"/>
                  <a:t>）</a:t>
                </a: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971550" lvl="1"/>
                <a:r>
                  <a:rPr lang="zh-CN" altLang="en-US" sz="1800" dirty="0">
                    <a:solidFill>
                      <a:srgbClr val="030DCD"/>
                    </a:solidFill>
                  </a:rPr>
                  <a:t>原码与反码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的表示范围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</a:rPr>
                  <a:t>；</a:t>
                </a: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971550" lvl="1"/>
                <a:r>
                  <a:rPr lang="zh-CN" altLang="en-US" sz="1800" dirty="0">
                    <a:solidFill>
                      <a:srgbClr val="C00000"/>
                    </a:solidFill>
                  </a:rPr>
                  <a:t>补码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的</a:t>
                </a:r>
                <a:r>
                  <a:rPr lang="zh-CN" altLang="en-US" sz="1800" dirty="0"/>
                  <a:t>表示范围：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1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i="1" dirty="0">
                    <a:solidFill>
                      <a:srgbClr val="0066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；</a:t>
                </a:r>
                <a:endParaRPr lang="en-US" altLang="zh-CN" sz="1800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71550" lvl="1"/>
                <a:r>
                  <a:rPr lang="en-US" altLang="zh-CN" sz="1800" dirty="0">
                    <a:solidFill>
                      <a:srgbClr val="7030A0"/>
                    </a:solidFill>
                  </a:rPr>
                  <a:t>[-2</a:t>
                </a:r>
                <a:r>
                  <a:rPr lang="en-US" altLang="zh-CN" sz="1800" baseline="30000" dirty="0">
                    <a:solidFill>
                      <a:srgbClr val="7030A0"/>
                    </a:solidFill>
                  </a:rPr>
                  <a:t>n-1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]</a:t>
                </a:r>
                <a:r>
                  <a:rPr lang="zh-CN" altLang="en-US" sz="1800" baseline="-25000" dirty="0">
                    <a:solidFill>
                      <a:srgbClr val="7030A0"/>
                    </a:solidFill>
                  </a:rPr>
                  <a:t>补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=2</a:t>
                </a:r>
                <a:r>
                  <a:rPr lang="en-US" altLang="zh-CN" sz="1800" baseline="30000" dirty="0">
                    <a:solidFill>
                      <a:srgbClr val="7030A0"/>
                    </a:solidFill>
                  </a:rPr>
                  <a:t>n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+(-2</a:t>
                </a:r>
                <a:r>
                  <a:rPr lang="en-US" altLang="zh-CN" sz="1800" baseline="30000" dirty="0">
                    <a:solidFill>
                      <a:srgbClr val="7030A0"/>
                    </a:solidFill>
                  </a:rPr>
                  <a:t>n-1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)=2</a:t>
                </a:r>
                <a:r>
                  <a:rPr lang="en-US" altLang="zh-CN" sz="1800" baseline="30000" dirty="0">
                    <a:solidFill>
                      <a:srgbClr val="7030A0"/>
                    </a:solidFill>
                  </a:rPr>
                  <a:t>n-1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，如 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-</a:t>
                </a:r>
                <a:r>
                  <a:rPr lang="en-US" altLang="zh-CN" sz="1800" dirty="0" smtClean="0">
                    <a:solidFill>
                      <a:srgbClr val="7030A0"/>
                    </a:solidFill>
                  </a:rPr>
                  <a:t>2</a:t>
                </a:r>
                <a:r>
                  <a:rPr lang="en-US" altLang="zh-CN" sz="1800" baseline="30000" dirty="0" smtClean="0">
                    <a:solidFill>
                      <a:srgbClr val="7030A0"/>
                    </a:solidFill>
                  </a:rPr>
                  <a:t>7</a:t>
                </a:r>
                <a:r>
                  <a:rPr lang="en-US" altLang="zh-CN" sz="1800" dirty="0" smtClean="0">
                    <a:solidFill>
                      <a:srgbClr val="7030A0"/>
                    </a:solidFill>
                  </a:rPr>
                  <a:t>=2</a:t>
                </a:r>
                <a:r>
                  <a:rPr lang="en-US" altLang="zh-CN" sz="1800" baseline="30000" dirty="0" smtClean="0">
                    <a:solidFill>
                      <a:srgbClr val="7030A0"/>
                    </a:solidFill>
                  </a:rPr>
                  <a:t>8</a:t>
                </a:r>
                <a:r>
                  <a:rPr lang="en-US" altLang="zh-CN" sz="1800" dirty="0" smtClean="0">
                    <a:solidFill>
                      <a:srgbClr val="7030A0"/>
                    </a:solidFill>
                  </a:rPr>
                  <a:t>-2</a:t>
                </a:r>
                <a:r>
                  <a:rPr lang="en-US" altLang="zh-CN" sz="1800" baseline="30000" dirty="0" smtClean="0">
                    <a:solidFill>
                      <a:srgbClr val="7030A0"/>
                    </a:solidFill>
                  </a:rPr>
                  <a:t>7</a:t>
                </a:r>
                <a:r>
                  <a:rPr lang="en-US" altLang="zh-CN" sz="1800" dirty="0" smtClean="0">
                    <a:solidFill>
                      <a:srgbClr val="7030A0"/>
                    </a:solidFill>
                  </a:rPr>
                  <a:t>=2</a:t>
                </a:r>
                <a:r>
                  <a:rPr lang="en-US" altLang="zh-CN" sz="1800" baseline="30000" dirty="0" smtClean="0">
                    <a:solidFill>
                      <a:srgbClr val="7030A0"/>
                    </a:solidFill>
                  </a:rPr>
                  <a:t>7</a:t>
                </a:r>
                <a:r>
                  <a:rPr lang="en-US" altLang="zh-CN" sz="1800" dirty="0" smtClean="0">
                    <a:solidFill>
                      <a:srgbClr val="7030A0"/>
                    </a:solidFill>
                  </a:rPr>
                  <a:t>=10000000  (</a:t>
                </a:r>
                <a:r>
                  <a:rPr lang="zh-CN" altLang="en-US" sz="1800" dirty="0" smtClean="0">
                    <a:solidFill>
                      <a:srgbClr val="006600"/>
                    </a:solidFill>
                  </a:rPr>
                  <a:t>见补码定义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) </a:t>
                </a:r>
              </a:p>
              <a:p>
                <a:pPr marL="1200150" lvl="2"/>
                <a:r>
                  <a:rPr lang="zh-CN" altLang="en-US" sz="1600" b="1" dirty="0">
                    <a:solidFill>
                      <a:srgbClr val="030DCD"/>
                    </a:solidFill>
                  </a:rPr>
                  <a:t>原码、反码无法表示 </a:t>
                </a:r>
                <a:r>
                  <a:rPr lang="en-US" altLang="zh-CN" sz="1600" b="1" dirty="0">
                    <a:solidFill>
                      <a:srgbClr val="030DCD"/>
                    </a:solidFill>
                  </a:rPr>
                  <a:t>-2</a:t>
                </a:r>
                <a:r>
                  <a:rPr lang="en-US" altLang="zh-CN" sz="1600" b="1" baseline="30000" dirty="0">
                    <a:solidFill>
                      <a:srgbClr val="030DCD"/>
                    </a:solidFill>
                  </a:rPr>
                  <a:t>n-1</a:t>
                </a:r>
                <a:r>
                  <a:rPr lang="zh-CN" altLang="en-US" sz="1600" b="1" dirty="0">
                    <a:solidFill>
                      <a:srgbClr val="030DCD"/>
                    </a:solidFill>
                  </a:rPr>
                  <a:t>， 但补码可以表示 </a:t>
                </a:r>
                <a:r>
                  <a:rPr lang="en-US" altLang="zh-CN" sz="1600" b="1" dirty="0">
                    <a:solidFill>
                      <a:srgbClr val="030DCD"/>
                    </a:solidFill>
                  </a:rPr>
                  <a:t>-2</a:t>
                </a:r>
                <a:r>
                  <a:rPr lang="en-US" altLang="zh-CN" sz="1600" b="1" baseline="30000" dirty="0">
                    <a:solidFill>
                      <a:srgbClr val="030DCD"/>
                    </a:solidFill>
                  </a:rPr>
                  <a:t>n-1</a:t>
                </a:r>
                <a:endParaRPr lang="en-US" altLang="zh-CN" sz="16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C00000"/>
                    </a:solidFill>
                  </a:rPr>
                  <a:t>小数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补码的表示范围比原码及</a:t>
                </a:r>
                <a:r>
                  <a:rPr lang="zh-CN" altLang="en-US" sz="2000" dirty="0" smtClean="0">
                    <a:solidFill>
                      <a:srgbClr val="000000"/>
                    </a:solidFill>
                  </a:rPr>
                  <a:t>反码</a:t>
                </a:r>
                <a:r>
                  <a:rPr lang="zh-CN" altLang="en-US" sz="2000" b="1" dirty="0" smtClean="0">
                    <a:solidFill>
                      <a:srgbClr val="C00000"/>
                    </a:solidFill>
                  </a:rPr>
                  <a:t>多了一个最小负数，少了一个</a:t>
                </a:r>
                <a:r>
                  <a:rPr lang="en-US" altLang="zh-CN" sz="2000" b="1" dirty="0" smtClean="0">
                    <a:solidFill>
                      <a:srgbClr val="C00000"/>
                    </a:solidFill>
                  </a:rPr>
                  <a:t>-0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971550" lvl="1"/>
                <a:r>
                  <a:rPr lang="zh-CN" altLang="en-US" sz="1800" dirty="0"/>
                  <a:t>假设小数长度为</a:t>
                </a:r>
                <a:r>
                  <a:rPr lang="en-US" altLang="zh-CN" sz="1800" dirty="0"/>
                  <a:t>n</a:t>
                </a:r>
                <a:r>
                  <a:rPr lang="zh-CN" altLang="en-US" sz="1800" dirty="0"/>
                  <a:t>（小数点后</a:t>
                </a:r>
                <a:r>
                  <a:rPr lang="en-US" altLang="zh-CN" sz="1800" dirty="0"/>
                  <a:t>n</a:t>
                </a:r>
                <a:r>
                  <a:rPr lang="zh-CN" altLang="en-US" sz="1800" dirty="0"/>
                  <a:t>位）</a:t>
                </a: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971550" lvl="1"/>
                <a:r>
                  <a:rPr lang="zh-CN" altLang="en-US" sz="1800" dirty="0">
                    <a:solidFill>
                      <a:srgbClr val="030DCD"/>
                    </a:solidFill>
                  </a:rPr>
                  <a:t>原码与反码</a:t>
                </a:r>
                <a:r>
                  <a:rPr lang="zh-CN" altLang="en-US" sz="1800" dirty="0"/>
                  <a:t>的表示范围：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006600"/>
                    </a:solidFill>
                  </a:rPr>
                  <a:t>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>
                    <a:solidFill>
                      <a:srgbClr val="C00000"/>
                    </a:solidFill>
                  </a:rPr>
                  <a:t>补码</a:t>
                </a:r>
                <a:r>
                  <a:rPr lang="zh-CN" altLang="en-US" sz="1800" dirty="0"/>
                  <a:t>的表示范围：</a:t>
                </a:r>
                <a14:m>
                  <m:oMath xmlns:m="http://schemas.openxmlformats.org/officeDocument/2006/math">
                    <m:r>
                      <a:rPr lang="en-US" altLang="zh-CN" sz="1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US" altLang="zh-CN" sz="180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</a:rPr>
                  <a:t>；</a:t>
                </a: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971550" lvl="1"/>
                <a:r>
                  <a:rPr lang="en-US" altLang="zh-CN" sz="1800" b="1" dirty="0">
                    <a:solidFill>
                      <a:srgbClr val="7030A0"/>
                    </a:solidFill>
                  </a:rPr>
                  <a:t>[-1.0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]</a:t>
                </a:r>
                <a:r>
                  <a:rPr lang="zh-CN" altLang="en-US" sz="1800" baseline="-25000" dirty="0">
                    <a:solidFill>
                      <a:srgbClr val="7030A0"/>
                    </a:solidFill>
                  </a:rPr>
                  <a:t>补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=2+(-1.0)=1.0000  (</a:t>
                </a:r>
                <a:r>
                  <a:rPr lang="zh-CN" altLang="en-US" sz="1800" dirty="0" smtClean="0">
                    <a:solidFill>
                      <a:srgbClr val="006600"/>
                    </a:solidFill>
                  </a:rPr>
                  <a:t>见补码定义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)   </a:t>
                </a:r>
                <a:endParaRPr lang="en-US" altLang="zh-CN" sz="1800" dirty="0" smtClean="0">
                  <a:solidFill>
                    <a:srgbClr val="7030A0"/>
                  </a:solidFill>
                </a:endParaRPr>
              </a:p>
              <a:p>
                <a:pPr marL="1200150" lvl="2"/>
                <a:r>
                  <a:rPr lang="zh-CN" altLang="en-US" sz="1600" dirty="0" smtClean="0">
                    <a:solidFill>
                      <a:srgbClr val="7030A0"/>
                    </a:solidFill>
                  </a:rPr>
                  <a:t>注</a:t>
                </a:r>
                <a:r>
                  <a:rPr lang="zh-CN" altLang="en-US" sz="1600" dirty="0">
                    <a:solidFill>
                      <a:srgbClr val="7030A0"/>
                    </a:solidFill>
                  </a:rPr>
                  <a:t>：</a:t>
                </a:r>
                <a:r>
                  <a:rPr lang="en-US" altLang="zh-CN" sz="1600" dirty="0">
                    <a:solidFill>
                      <a:srgbClr val="7030A0"/>
                    </a:solidFill>
                  </a:rPr>
                  <a:t> </a:t>
                </a:r>
                <a:r>
                  <a:rPr lang="zh-CN" altLang="en-US" sz="1600" dirty="0">
                    <a:solidFill>
                      <a:srgbClr val="7030A0"/>
                    </a:solidFill>
                  </a:rPr>
                  <a:t>这里</a:t>
                </a: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是</a:t>
                </a:r>
                <a:r>
                  <a:rPr lang="zh-CN" altLang="en-US" sz="1600" dirty="0" smtClean="0">
                    <a:solidFill>
                      <a:srgbClr val="006600"/>
                    </a:solidFill>
                  </a:rPr>
                  <a:t>小数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[-</a:t>
                </a:r>
                <a:r>
                  <a:rPr lang="en-US" altLang="zh-CN" sz="1600" dirty="0">
                    <a:solidFill>
                      <a:srgbClr val="7030A0"/>
                    </a:solidFill>
                  </a:rPr>
                  <a:t>1.0]</a:t>
                </a:r>
                <a:r>
                  <a:rPr lang="zh-CN" altLang="en-US" sz="1600" baseline="-25000" dirty="0">
                    <a:solidFill>
                      <a:srgbClr val="7030A0"/>
                    </a:solidFill>
                  </a:rPr>
                  <a:t>补</a:t>
                </a:r>
                <a:r>
                  <a:rPr lang="zh-CN" altLang="en-US" sz="1600" dirty="0">
                    <a:solidFill>
                      <a:srgbClr val="7030A0"/>
                    </a:solidFill>
                  </a:rPr>
                  <a:t>，</a:t>
                </a: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不是</a:t>
                </a:r>
                <a:r>
                  <a:rPr lang="zh-CN" altLang="en-US" sz="1600" dirty="0" smtClean="0">
                    <a:solidFill>
                      <a:srgbClr val="006600"/>
                    </a:solidFill>
                  </a:rPr>
                  <a:t>整数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[-</a:t>
                </a:r>
                <a:r>
                  <a:rPr lang="en-US" altLang="zh-CN" sz="1600" dirty="0">
                    <a:solidFill>
                      <a:srgbClr val="7030A0"/>
                    </a:solidFill>
                  </a:rPr>
                  <a:t>1]</a:t>
                </a:r>
                <a:r>
                  <a:rPr lang="zh-CN" altLang="en-US" sz="1600" baseline="-25000" dirty="0">
                    <a:solidFill>
                      <a:srgbClr val="7030A0"/>
                    </a:solidFill>
                  </a:rPr>
                  <a:t>补</a:t>
                </a:r>
                <a:endParaRPr lang="en-US" altLang="zh-CN" sz="1600" baseline="-25000" dirty="0">
                  <a:solidFill>
                    <a:srgbClr val="7030A0"/>
                  </a:solidFill>
                </a:endParaRPr>
              </a:p>
              <a:p>
                <a:pPr marL="1200150" lvl="2"/>
                <a:r>
                  <a:rPr lang="zh-CN" altLang="en-US" sz="1600" b="1" dirty="0">
                    <a:solidFill>
                      <a:srgbClr val="030DCD"/>
                    </a:solidFill>
                  </a:rPr>
                  <a:t>原码、反码</a:t>
                </a:r>
                <a:r>
                  <a:rPr lang="zh-CN" altLang="en-US" sz="1600" b="1" dirty="0">
                    <a:solidFill>
                      <a:srgbClr val="C00000"/>
                    </a:solidFill>
                  </a:rPr>
                  <a:t>无法</a:t>
                </a:r>
                <a:r>
                  <a:rPr lang="zh-CN" altLang="en-US" sz="1600" b="1" dirty="0">
                    <a:solidFill>
                      <a:srgbClr val="030DCD"/>
                    </a:solidFill>
                  </a:rPr>
                  <a:t>表示 </a:t>
                </a:r>
                <a:r>
                  <a:rPr lang="en-US" altLang="zh-CN" sz="1600" b="1" dirty="0">
                    <a:solidFill>
                      <a:srgbClr val="030DCD"/>
                    </a:solidFill>
                  </a:rPr>
                  <a:t>-1.0</a:t>
                </a:r>
                <a:r>
                  <a:rPr lang="zh-CN" altLang="en-US" sz="1600" b="1" dirty="0">
                    <a:solidFill>
                      <a:srgbClr val="030DCD"/>
                    </a:solidFill>
                  </a:rPr>
                  <a:t>，补码</a:t>
                </a:r>
                <a:r>
                  <a:rPr lang="zh-CN" altLang="en-US" sz="1600" b="1" dirty="0">
                    <a:solidFill>
                      <a:srgbClr val="C00000"/>
                    </a:solidFill>
                  </a:rPr>
                  <a:t>可以</a:t>
                </a:r>
                <a:r>
                  <a:rPr lang="zh-CN" altLang="en-US" sz="1600" b="1" dirty="0">
                    <a:solidFill>
                      <a:srgbClr val="030DCD"/>
                    </a:solidFill>
                  </a:rPr>
                  <a:t>表示</a:t>
                </a:r>
                <a:r>
                  <a:rPr lang="en-US" altLang="zh-CN" sz="1600" b="1" dirty="0">
                    <a:solidFill>
                      <a:srgbClr val="030DCD"/>
                    </a:solidFill>
                  </a:rPr>
                  <a:t>-1.0</a:t>
                </a: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b="1" dirty="0">
                    <a:solidFill>
                      <a:srgbClr val="7030A0"/>
                    </a:solidFill>
                  </a:rPr>
                  <a:t>补码中，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800" b="1" dirty="0">
                    <a:solidFill>
                      <a:srgbClr val="7030A0"/>
                    </a:solidFill>
                  </a:rPr>
                  <a:t>有唯一的表示形式</a:t>
                </a:r>
                <a:r>
                  <a:rPr lang="zh-CN" altLang="en-US" sz="1800" b="1" dirty="0" smtClean="0">
                    <a:solidFill>
                      <a:srgbClr val="7030A0"/>
                    </a:solidFill>
                  </a:rPr>
                  <a:t>，但多</a:t>
                </a:r>
                <a:r>
                  <a:rPr lang="zh-CN" altLang="en-US" sz="1800" b="1" dirty="0">
                    <a:solidFill>
                      <a:srgbClr val="7030A0"/>
                    </a:solidFill>
                  </a:rPr>
                  <a:t>表示了一个</a:t>
                </a:r>
                <a:r>
                  <a:rPr lang="zh-CN" altLang="en-US" sz="1800" b="1" dirty="0" smtClean="0">
                    <a:solidFill>
                      <a:srgbClr val="7030A0"/>
                    </a:solidFill>
                  </a:rPr>
                  <a:t>负数。</a:t>
                </a:r>
                <a:r>
                  <a:rPr lang="zh-CN" altLang="en-US" sz="1800" b="1" dirty="0" smtClean="0">
                    <a:solidFill>
                      <a:srgbClr val="0070C0"/>
                    </a:solidFill>
                  </a:rPr>
                  <a:t>因此三种编码表示的数值个数都是相同的；</a:t>
                </a:r>
                <a:endParaRPr lang="en-US" altLang="zh-CN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968809"/>
                <a:ext cx="8089900" cy="5345112"/>
              </a:xfrm>
              <a:blipFill>
                <a:blip r:embed="rId2"/>
                <a:stretch>
                  <a:fillRect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4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关于补码的最小值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假如采用一个字节字长表示数据</a:t>
                </a:r>
                <a:endParaRPr lang="en-US" altLang="zh-CN" sz="1800" dirty="0" smtClean="0">
                  <a:solidFill>
                    <a:srgbClr val="0303DF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1800" dirty="0"/>
                  <a:t>补码能表示的最大值是</a:t>
                </a:r>
                <a:r>
                  <a:rPr lang="en-US" altLang="zh-CN" sz="1800" dirty="0"/>
                  <a:t>+127</a:t>
                </a: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/>
                  <a:t>[+127]</a:t>
                </a:r>
                <a:r>
                  <a:rPr lang="zh-CN" altLang="en-US" sz="1600" baseline="-25000" dirty="0" smtClean="0"/>
                  <a:t>补</a:t>
                </a:r>
                <a:r>
                  <a:rPr lang="en-US" altLang="zh-CN" sz="1600" dirty="0" smtClean="0"/>
                  <a:t>=0 1111111</a:t>
                </a:r>
                <a:endParaRPr lang="en-US" altLang="zh-CN" sz="160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1800" dirty="0" smtClean="0"/>
                  <a:t>补码</a:t>
                </a:r>
                <a:r>
                  <a:rPr lang="zh-CN" altLang="en-US" sz="1800" dirty="0"/>
                  <a:t>能表示的</a:t>
                </a:r>
                <a:r>
                  <a:rPr lang="zh-CN" altLang="en-US" sz="1800" dirty="0" smtClean="0"/>
                  <a:t>最小值是</a:t>
                </a:r>
                <a:r>
                  <a:rPr lang="en-US" altLang="zh-CN" sz="1800" dirty="0" smtClean="0"/>
                  <a:t>-128</a:t>
                </a: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/>
                  <a:t>[-128]</a:t>
                </a:r>
                <a:r>
                  <a:rPr lang="zh-CN" altLang="en-US" sz="1600" baseline="-25000" dirty="0"/>
                  <a:t>补</a:t>
                </a:r>
                <a:r>
                  <a:rPr lang="en-US" altLang="zh-CN" sz="1600" dirty="0" smtClean="0"/>
                  <a:t>=1 0000000</a:t>
                </a: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Times New Roman" panose="02020603050405020304" pitchFamily="18" charset="0"/>
                  </a:rPr>
                  <a:t>根据补码定义，</a:t>
                </a:r>
                <a:r>
                  <a:rPr lang="zh-CN" altLang="en-US" sz="1600" dirty="0" smtClean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当有</a:t>
                </a:r>
                <a:r>
                  <a:rPr lang="en-US" altLang="zh-CN" sz="1600" dirty="0" smtClean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zh-CN" altLang="en-US" sz="1600" dirty="0" smtClean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位数值位</a:t>
                </a:r>
                <a:r>
                  <a:rPr lang="zh-CN" altLang="en-US" sz="1600" dirty="0" smtClean="0">
                    <a:latin typeface="Times New Roman" panose="02020603050405020304" pitchFamily="18" charset="0"/>
                  </a:rPr>
                  <a:t>，则</a:t>
                </a:r>
                <a:r>
                  <a:rPr lang="en-US" altLang="zh-CN" sz="1600" dirty="0" smtClean="0">
                    <a:latin typeface="Times New Roman" panose="02020603050405020304" pitchFamily="18" charset="0"/>
                  </a:rPr>
                  <a:t>[x]</a:t>
                </a:r>
                <a:r>
                  <a:rPr lang="zh-CN" altLang="en-US" sz="1600" baseline="-25000" dirty="0" smtClean="0">
                    <a:latin typeface="Times New Roman" panose="02020603050405020304" pitchFamily="18" charset="0"/>
                  </a:rPr>
                  <a:t>补</a:t>
                </a:r>
                <a:r>
                  <a:rPr lang="en-US" altLang="zh-CN" sz="1600" dirty="0" smtClean="0">
                    <a:latin typeface="Times New Roman" panose="02020603050405020304" pitchFamily="18" charset="0"/>
                  </a:rPr>
                  <a:t>=</a:t>
                </a:r>
                <a:r>
                  <a:rPr lang="zh-CN" altLang="en-US" sz="16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1600" i="1" baseline="45000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1600" baseline="45000" dirty="0">
                    <a:latin typeface="Times New Roman" panose="02020603050405020304" pitchFamily="18" charset="0"/>
                  </a:rPr>
                  <a:t>+1</a:t>
                </a:r>
                <a:r>
                  <a:rPr lang="en-US" altLang="zh-CN" sz="1600" dirty="0">
                    <a:latin typeface="Times New Roman" panose="02020603050405020304" pitchFamily="18" charset="0"/>
                  </a:rPr>
                  <a:t> + 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</a:rPr>
                  <a:t>x</a:t>
                </a:r>
              </a:p>
              <a:p>
                <a:pPr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altLang="zh-CN" sz="1600" dirty="0" smtClean="0"/>
                  <a:t>      </a:t>
                </a:r>
                <a:r>
                  <a:rPr lang="zh-CN" altLang="en-US" sz="1600" dirty="0" smtClean="0"/>
                  <a:t>因此，</a:t>
                </a:r>
                <a:r>
                  <a:rPr lang="en-US" altLang="zh-CN" sz="1600" dirty="0" smtClean="0"/>
                  <a:t>[-</a:t>
                </a:r>
                <a:r>
                  <a:rPr lang="en-US" altLang="zh-CN" sz="1600" dirty="0"/>
                  <a:t>128]</a:t>
                </a:r>
                <a:r>
                  <a:rPr lang="zh-CN" altLang="en-US" sz="1600" baseline="-25000" dirty="0" smtClean="0"/>
                  <a:t>补</a:t>
                </a:r>
                <a:r>
                  <a:rPr lang="en-US" altLang="zh-CN" sz="1600" dirty="0" smtClean="0"/>
                  <a:t>=[-2</a:t>
                </a:r>
                <a:r>
                  <a:rPr lang="en-US" altLang="zh-CN" sz="1600" baseline="30000" dirty="0" smtClean="0"/>
                  <a:t>7</a:t>
                </a:r>
                <a:r>
                  <a:rPr lang="en-US" altLang="zh-CN" sz="1600" dirty="0" smtClean="0"/>
                  <a:t>]</a:t>
                </a:r>
                <a:r>
                  <a:rPr lang="zh-CN" altLang="en-US" sz="1600" baseline="-25000" dirty="0"/>
                  <a:t>补</a:t>
                </a:r>
                <a:r>
                  <a:rPr lang="en-US" altLang="zh-CN" sz="1600" dirty="0" smtClean="0"/>
                  <a:t>=2</a:t>
                </a:r>
                <a:r>
                  <a:rPr lang="en-US" altLang="zh-CN" sz="1600" baseline="30000" dirty="0" smtClean="0"/>
                  <a:t>7+1</a:t>
                </a:r>
                <a:r>
                  <a:rPr lang="en-US" altLang="zh-CN" sz="1600" dirty="0" smtClean="0"/>
                  <a:t>+(-2</a:t>
                </a:r>
                <a:r>
                  <a:rPr lang="en-US" altLang="zh-CN" sz="1600" baseline="30000" dirty="0" smtClean="0"/>
                  <a:t>7</a:t>
                </a:r>
                <a:r>
                  <a:rPr lang="en-US" altLang="zh-CN" sz="1600" dirty="0" smtClean="0"/>
                  <a:t>)=</a:t>
                </a:r>
                <a:r>
                  <a:rPr lang="en-US" altLang="zh-CN" sz="1600" dirty="0"/>
                  <a:t> </a:t>
                </a:r>
                <a:r>
                  <a:rPr lang="en-US" altLang="zh-CN" sz="1600" dirty="0" smtClean="0"/>
                  <a:t>2</a:t>
                </a:r>
                <a:r>
                  <a:rPr lang="en-US" altLang="zh-CN" sz="1600" baseline="30000" dirty="0"/>
                  <a:t>8</a:t>
                </a:r>
                <a:r>
                  <a:rPr lang="en-US" altLang="zh-CN" sz="1600" dirty="0" smtClean="0"/>
                  <a:t>+(-</a:t>
                </a:r>
                <a:r>
                  <a:rPr lang="en-US" altLang="zh-CN" sz="1600" dirty="0"/>
                  <a:t>2</a:t>
                </a:r>
                <a:r>
                  <a:rPr lang="en-US" altLang="zh-CN" sz="1600" baseline="30000" dirty="0"/>
                  <a:t>7</a:t>
                </a:r>
                <a:r>
                  <a:rPr lang="en-US" altLang="zh-CN" sz="1600" dirty="0"/>
                  <a:t>)= </a:t>
                </a:r>
                <a:r>
                  <a:rPr lang="en-US" altLang="zh-CN" sz="1600" dirty="0" smtClean="0"/>
                  <a:t>2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 smtClean="0"/>
                  <a:t>1 0000000</a:t>
                </a: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设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1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字节字长存储有符号</a:t>
                </a:r>
                <a:r>
                  <a:rPr lang="zh-CN" altLang="en-US" sz="1800" dirty="0" smtClean="0">
                    <a:solidFill>
                      <a:srgbClr val="FF0000"/>
                    </a:solidFill>
                  </a:rPr>
                  <a:t>整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数</a:t>
                </a:r>
                <a:endParaRPr lang="en-US" altLang="zh-CN" sz="1800" dirty="0" smtClean="0">
                  <a:solidFill>
                    <a:srgbClr val="0303DF"/>
                  </a:solidFill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dirty="0" smtClean="0"/>
                  <a:t>原</a:t>
                </a:r>
                <a:r>
                  <a:rPr lang="zh-CN" altLang="en-US" sz="1600" dirty="0"/>
                  <a:t>码表示的数据范围：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1600" dirty="0" smtClean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dirty="0" smtClean="0"/>
                  <a:t>反码</a:t>
                </a:r>
                <a:r>
                  <a:rPr lang="zh-CN" altLang="en-US" sz="1600" dirty="0"/>
                  <a:t>表示的数据范围：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−(2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−1),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+(2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</m:oMath>
                </a14:m>
                <a:endParaRPr lang="en-US" altLang="zh-CN" sz="1800" dirty="0" smtClean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dirty="0"/>
                  <a:t>补码表示的数据范围：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sup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+(2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</m:oMath>
                </a14:m>
                <a:endParaRPr lang="en-US" altLang="zh-CN" sz="160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1800" dirty="0">
                    <a:solidFill>
                      <a:srgbClr val="0303DF"/>
                    </a:solidFill>
                  </a:rPr>
                  <a:t>设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1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字节字长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存储</a:t>
                </a:r>
                <a:r>
                  <a:rPr lang="zh-CN" altLang="en-US" sz="1800" dirty="0" smtClean="0">
                    <a:solidFill>
                      <a:srgbClr val="FF0000"/>
                    </a:solidFill>
                  </a:rPr>
                  <a:t>小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数</a:t>
                </a:r>
                <a:endParaRPr lang="en-US" altLang="zh-CN" sz="1800" dirty="0">
                  <a:solidFill>
                    <a:srgbClr val="0303DF"/>
                  </a:solidFill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dirty="0" smtClean="0"/>
                  <a:t>原</a:t>
                </a:r>
                <a:r>
                  <a:rPr lang="zh-CN" altLang="en-US" sz="1600" dirty="0"/>
                  <a:t>码表示的数据范围：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+(1−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1600" dirty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dirty="0"/>
                  <a:t>反码表示的数据范围：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−(1−2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),  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1−2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000" dirty="0" smtClean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dirty="0"/>
                  <a:t>补码表示的数据范围：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−1.0, 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  +(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1−2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160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3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定点整数的机器数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对于定点</a:t>
            </a:r>
            <a:r>
              <a:rPr lang="zh-CN" altLang="en-US" dirty="0" smtClean="0"/>
              <a:t>整数，目前大多数的计算机，机器数通常采用补码形式表示</a:t>
            </a:r>
            <a:endParaRPr lang="en-US" altLang="zh-CN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 smtClean="0"/>
              <a:t>真值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补码形式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在机器中存储与处理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 smtClean="0">
                <a:sym typeface="Wingdings" panose="05000000000000000000" pitchFamily="2" charset="2"/>
              </a:rPr>
              <a:t>如下页例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460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测试小程序：表达式 </a:t>
            </a:r>
            <a:r>
              <a:rPr lang="en-US" altLang="zh-CN" dirty="0" smtClean="0">
                <a:solidFill>
                  <a:srgbClr val="7030A0"/>
                </a:solidFill>
              </a:rPr>
              <a:t>-1&gt;3 </a:t>
            </a:r>
            <a:r>
              <a:rPr lang="zh-CN" altLang="en-US" dirty="0" smtClean="0"/>
              <a:t>的值为真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#include &lt;</a:t>
            </a:r>
            <a:r>
              <a:rPr lang="en-US" altLang="zh-CN" sz="1800" dirty="0" err="1">
                <a:solidFill>
                  <a:srgbClr val="000000"/>
                </a:solidFill>
              </a:rPr>
              <a:t>stdio.h</a:t>
            </a:r>
            <a:r>
              <a:rPr lang="en-US" altLang="zh-CN" sz="18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main()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unsigned a= -1;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b= 3</a:t>
            </a:r>
            <a:r>
              <a:rPr lang="en-US" altLang="zh-CN" sz="1800" dirty="0" smtClean="0">
                <a:solidFill>
                  <a:srgbClr val="000000"/>
                </a:solidFill>
              </a:rPr>
              <a:t>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if (a&gt;b)  //</a:t>
            </a:r>
            <a:r>
              <a:rPr lang="zh-CN" altLang="en-US" sz="1800" dirty="0" smtClean="0">
                <a:solidFill>
                  <a:srgbClr val="000000"/>
                </a:solidFill>
              </a:rPr>
              <a:t>如果</a:t>
            </a:r>
            <a:r>
              <a:rPr lang="en-US" altLang="zh-CN" sz="1800" dirty="0">
                <a:solidFill>
                  <a:srgbClr val="000000"/>
                </a:solidFill>
              </a:rPr>
              <a:t>(</a:t>
            </a:r>
            <a:r>
              <a:rPr lang="en-US" altLang="zh-CN" sz="1800" dirty="0" smtClean="0">
                <a:solidFill>
                  <a:srgbClr val="000000"/>
                </a:solidFill>
              </a:rPr>
              <a:t>-1&gt;3)</a:t>
            </a:r>
            <a:r>
              <a:rPr lang="zh-CN" altLang="en-US" sz="1800" dirty="0" smtClean="0">
                <a:solidFill>
                  <a:srgbClr val="000000"/>
                </a:solidFill>
              </a:rPr>
              <a:t>成立   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>
                <a:solidFill>
                  <a:srgbClr val="000000"/>
                </a:solidFill>
              </a:rPr>
              <a:t>	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</a:t>
            </a:r>
            <a:r>
              <a:rPr lang="en-US" altLang="zh-CN" sz="1800" dirty="0">
                <a:solidFill>
                  <a:srgbClr val="C00000"/>
                </a:solidFill>
              </a:rPr>
              <a:t>-1&gt;3</a:t>
            </a:r>
            <a:r>
              <a:rPr lang="en-US" altLang="zh-CN" sz="1800" dirty="0">
                <a:solidFill>
                  <a:srgbClr val="000000"/>
                </a:solidFill>
              </a:rPr>
              <a:t>\n");  //</a:t>
            </a:r>
            <a:r>
              <a:rPr lang="zh-CN" altLang="en-US" sz="1800" dirty="0">
                <a:solidFill>
                  <a:srgbClr val="000000"/>
                </a:solidFill>
              </a:rPr>
              <a:t>输出：</a:t>
            </a:r>
            <a:r>
              <a:rPr lang="en-US" altLang="zh-CN" sz="1800" dirty="0">
                <a:solidFill>
                  <a:srgbClr val="000000"/>
                </a:solidFill>
              </a:rPr>
              <a:t>-1&gt;3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else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</a:t>
            </a:r>
            <a:r>
              <a:rPr lang="en-US" altLang="zh-CN" sz="1800" dirty="0">
                <a:solidFill>
                  <a:srgbClr val="C00000"/>
                </a:solidFill>
              </a:rPr>
              <a:t>-1&lt;3</a:t>
            </a:r>
            <a:r>
              <a:rPr lang="en-US" altLang="zh-CN" sz="1800" dirty="0">
                <a:solidFill>
                  <a:srgbClr val="000000"/>
                </a:solidFill>
              </a:rPr>
              <a:t>\n");  //</a:t>
            </a:r>
            <a:r>
              <a:rPr lang="zh-CN" altLang="en-US" sz="1800" dirty="0">
                <a:solidFill>
                  <a:srgbClr val="000000"/>
                </a:solidFill>
              </a:rPr>
              <a:t>输出：</a:t>
            </a:r>
            <a:r>
              <a:rPr lang="en-US" altLang="zh-CN" sz="1800" dirty="0">
                <a:solidFill>
                  <a:srgbClr val="000000"/>
                </a:solidFill>
              </a:rPr>
              <a:t>-1&lt;3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return 0;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} 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3756787" y="1938528"/>
            <a:ext cx="4818888" cy="384048"/>
          </a:xfrm>
          <a:prstGeom prst="wedgeRoundRectCallout">
            <a:avLst>
              <a:gd name="adj1" fmla="val -20271"/>
              <a:gd name="adj2" fmla="val 3869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[-1]</a:t>
            </a:r>
            <a:r>
              <a:rPr kumimoji="0" lang="zh-CN" altLang="en-US" sz="16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补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=0xFFFFFFFF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，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的机器数是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0xFFFFFFFF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3786442" y="2425827"/>
            <a:ext cx="4818888" cy="384048"/>
          </a:xfrm>
          <a:prstGeom prst="wedgeRoundRectCallout">
            <a:avLst>
              <a:gd name="adj1" fmla="val -20271"/>
              <a:gd name="adj2" fmla="val 3869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[3]</a:t>
            </a:r>
            <a:r>
              <a:rPr kumimoji="0" lang="zh-CN" altLang="en-US" sz="16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补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=0x00000003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，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的机器数是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0x00000003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3816096" y="2913126"/>
            <a:ext cx="4818888" cy="384048"/>
          </a:xfrm>
          <a:prstGeom prst="wedgeRoundRectCallout">
            <a:avLst>
              <a:gd name="adj1" fmla="val -20271"/>
              <a:gd name="adj2" fmla="val 3869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a&gt;b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，是两机器数比较，故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有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a&gt;b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成立，即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-1&gt;3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成立 </a:t>
            </a:r>
            <a:endParaRPr lang="zh-CN" altLang="en-US" sz="16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954024" y="5153406"/>
            <a:ext cx="3371088" cy="384048"/>
          </a:xfrm>
          <a:prstGeom prst="wedgeRoundRectCallout">
            <a:avLst>
              <a:gd name="adj1" fmla="val -20271"/>
              <a:gd name="adj2" fmla="val 3869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思考：如何避免这种情况的发生？</a:t>
            </a:r>
            <a:endParaRPr lang="zh-CN" altLang="en-US" sz="16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058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 err="1">
                <a:solidFill>
                  <a:srgbClr val="000000"/>
                </a:solidFill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</a:rPr>
              <a:t> main()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	</a:t>
            </a:r>
            <a:r>
              <a:rPr lang="en-US" altLang="zh-CN" sz="2000" dirty="0" smtClean="0">
                <a:solidFill>
                  <a:srgbClr val="000000"/>
                </a:solidFill>
              </a:rPr>
              <a:t>char </a:t>
            </a:r>
            <a:r>
              <a:rPr lang="en-US" altLang="zh-CN" sz="2000" dirty="0">
                <a:solidFill>
                  <a:srgbClr val="000000"/>
                </a:solidFill>
              </a:rPr>
              <a:t>a=0x80</a:t>
            </a:r>
            <a:r>
              <a:rPr lang="en-US" altLang="zh-CN" sz="2000" dirty="0" smtClean="0">
                <a:solidFill>
                  <a:srgbClr val="000000"/>
                </a:solidFill>
              </a:rPr>
              <a:t>;  //</a:t>
            </a:r>
            <a:r>
              <a:rPr lang="zh-CN" altLang="en-US" sz="2000" dirty="0" smtClean="0">
                <a:solidFill>
                  <a:srgbClr val="000000"/>
                </a:solidFill>
              </a:rPr>
              <a:t>存储长度是一个字节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	</a:t>
            </a:r>
            <a:r>
              <a:rPr lang="en-US" altLang="zh-CN" sz="2000" dirty="0" smtClean="0">
                <a:solidFill>
                  <a:srgbClr val="000000"/>
                </a:solidFill>
              </a:rPr>
              <a:t>//</a:t>
            </a:r>
            <a:r>
              <a:rPr lang="zh-CN" altLang="en-US" sz="2000" dirty="0" smtClean="0">
                <a:solidFill>
                  <a:srgbClr val="000000"/>
                </a:solidFill>
              </a:rPr>
              <a:t>或 </a:t>
            </a:r>
            <a:r>
              <a:rPr lang="en-US" altLang="zh-CN" sz="2000" dirty="0" smtClean="0">
                <a:solidFill>
                  <a:srgbClr val="000000"/>
                </a:solidFill>
              </a:rPr>
              <a:t>char </a:t>
            </a:r>
            <a:r>
              <a:rPr lang="en-US" altLang="zh-CN" sz="2000" dirty="0">
                <a:solidFill>
                  <a:srgbClr val="000000"/>
                </a:solidFill>
              </a:rPr>
              <a:t>a=-128;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</a:rPr>
              <a:t>("a=%d %ho %</a:t>
            </a:r>
            <a:r>
              <a:rPr lang="en-US" altLang="zh-CN" sz="2000" dirty="0" err="1">
                <a:solidFill>
                  <a:srgbClr val="000000"/>
                </a:solidFill>
              </a:rPr>
              <a:t>hX</a:t>
            </a:r>
            <a:r>
              <a:rPr lang="en-US" altLang="zh-CN" sz="2000" dirty="0">
                <a:solidFill>
                  <a:srgbClr val="000000"/>
                </a:solidFill>
              </a:rPr>
              <a:t>\n",</a:t>
            </a:r>
            <a:r>
              <a:rPr lang="en-US" altLang="zh-CN" sz="2000" dirty="0" err="1">
                <a:solidFill>
                  <a:srgbClr val="000000"/>
                </a:solidFill>
              </a:rPr>
              <a:t>a,a,a</a:t>
            </a:r>
            <a:r>
              <a:rPr lang="en-US" altLang="zh-CN" sz="20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	return 0</a:t>
            </a:r>
            <a:r>
              <a:rPr lang="en-US" altLang="zh-CN" sz="2000" dirty="0" smtClean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0000"/>
                </a:solidFill>
              </a:rPr>
              <a:t>注：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2000" dirty="0" smtClean="0">
                <a:solidFill>
                  <a:srgbClr val="000000"/>
                </a:solidFill>
              </a:rPr>
              <a:t>()</a:t>
            </a:r>
            <a:r>
              <a:rPr lang="zh-CN" altLang="en-US" sz="2000" dirty="0" smtClean="0">
                <a:solidFill>
                  <a:srgbClr val="000000"/>
                </a:solidFill>
              </a:rPr>
              <a:t>的</a:t>
            </a:r>
            <a:r>
              <a:rPr lang="en-US" altLang="zh-CN" sz="2000" dirty="0" smtClean="0">
                <a:solidFill>
                  <a:srgbClr val="000000"/>
                </a:solidFill>
              </a:rPr>
              <a:t>%X</a:t>
            </a:r>
            <a:r>
              <a:rPr lang="zh-CN" altLang="en-US" sz="2000" dirty="0" smtClean="0">
                <a:solidFill>
                  <a:srgbClr val="000000"/>
                </a:solidFill>
              </a:rPr>
              <a:t>格式，无法输出一个字节的</a:t>
            </a:r>
            <a:r>
              <a:rPr lang="en-US" altLang="zh-CN" sz="2000" dirty="0" smtClean="0">
                <a:solidFill>
                  <a:srgbClr val="000000"/>
                </a:solidFill>
              </a:rPr>
              <a:t>8</a:t>
            </a:r>
            <a:r>
              <a:rPr lang="zh-CN" altLang="en-US" sz="2000" dirty="0" smtClean="0">
                <a:solidFill>
                  <a:srgbClr val="000000"/>
                </a:solidFill>
              </a:rPr>
              <a:t>进制数据，至少输出</a:t>
            </a:r>
            <a:r>
              <a:rPr lang="en-US" altLang="zh-CN" sz="2000" dirty="0" smtClean="0">
                <a:solidFill>
                  <a:srgbClr val="000000"/>
                </a:solidFill>
              </a:rPr>
              <a:t>2</a:t>
            </a:r>
            <a:r>
              <a:rPr lang="zh-CN" altLang="en-US" sz="2000" dirty="0" smtClean="0">
                <a:solidFill>
                  <a:srgbClr val="000000"/>
                </a:solidFill>
              </a:rPr>
              <a:t>个字节的数据（利用</a:t>
            </a:r>
            <a:r>
              <a:rPr lang="en-US" altLang="zh-CN" sz="2000" dirty="0" smtClean="0">
                <a:solidFill>
                  <a:srgbClr val="000000"/>
                </a:solidFill>
              </a:rPr>
              <a:t>%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hX</a:t>
            </a:r>
            <a:r>
              <a:rPr lang="zh-CN" altLang="en-US" sz="2000" dirty="0" smtClean="0">
                <a:solidFill>
                  <a:srgbClr val="000000"/>
                </a:solidFill>
              </a:rPr>
              <a:t>格式）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64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6516"/>
            <a:ext cx="6869151" cy="535531"/>
          </a:xfrm>
          <a:noFill/>
          <a:extLst>
            <a:ext uri="{91240B29-F687-4F45-9708-019B960494DF}">
              <a14:hiddenLine xmlns:a14="http://schemas.microsoft.com/office/drawing/2010/main" w="12700" cap="sq" cmpd="sng" algn="ctr">
                <a:solidFill>
                  <a:schemeClr val="accent2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dirty="0"/>
              <a:t>数据表示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46418" y="1060248"/>
            <a:ext cx="8089900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计算机中数据的表示</a:t>
            </a:r>
            <a:r>
              <a:rPr kumimoji="1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方法</a:t>
            </a:r>
            <a:endParaRPr kumimoji="1" lang="en-US" altLang="zh-CN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数值数据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：表示数的</a:t>
            </a:r>
            <a:r>
              <a:rPr kumimoji="1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大小</a:t>
            </a:r>
            <a:endParaRPr kumimoji="1" lang="en-US" altLang="zh-CN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非数值数据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：符号、文字等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0507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27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假设机器字长</a:t>
            </a:r>
            <a:r>
              <a:rPr lang="en-US" altLang="zh-CN" sz="2000" dirty="0">
                <a:solidFill>
                  <a:srgbClr val="000000"/>
                </a:solidFill>
              </a:rPr>
              <a:t>4</a:t>
            </a:r>
            <a:r>
              <a:rPr lang="zh-CN" altLang="en-US" sz="2000" dirty="0">
                <a:solidFill>
                  <a:srgbClr val="000000"/>
                </a:solidFill>
              </a:rPr>
              <a:t>个字节（</a:t>
            </a:r>
            <a:r>
              <a:rPr lang="zh-CN" altLang="en-US" sz="2000" dirty="0">
                <a:solidFill>
                  <a:srgbClr val="0000CC"/>
                </a:solidFill>
              </a:rPr>
              <a:t>其中</a:t>
            </a:r>
            <a:r>
              <a:rPr lang="en-US" altLang="zh-CN" sz="2000" dirty="0">
                <a:solidFill>
                  <a:srgbClr val="0000CC"/>
                </a:solidFill>
              </a:rPr>
              <a:t>1</a:t>
            </a:r>
            <a:r>
              <a:rPr lang="zh-CN" altLang="en-US" sz="2000" dirty="0">
                <a:solidFill>
                  <a:srgbClr val="0000CC"/>
                </a:solidFill>
              </a:rPr>
              <a:t>位符号位，数值位</a:t>
            </a:r>
            <a:r>
              <a:rPr lang="en-US" altLang="zh-CN" sz="2000" dirty="0">
                <a:solidFill>
                  <a:srgbClr val="0000CC"/>
                </a:solidFill>
              </a:rPr>
              <a:t>31</a:t>
            </a:r>
            <a:r>
              <a:rPr lang="zh-CN" altLang="en-US" sz="2000" dirty="0">
                <a:solidFill>
                  <a:srgbClr val="0000CC"/>
                </a:solidFill>
              </a:rPr>
              <a:t>位</a:t>
            </a:r>
            <a:r>
              <a:rPr lang="zh-CN" altLang="en-US" sz="2000" dirty="0">
                <a:solidFill>
                  <a:srgbClr val="000000"/>
                </a:solidFill>
              </a:rPr>
              <a:t>），问下列真值的机器数是什么形式？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/>
            <a:r>
              <a:rPr lang="en-US" altLang="zh-CN" sz="1600" dirty="0">
                <a:solidFill>
                  <a:srgbClr val="000000"/>
                </a:solidFill>
              </a:rPr>
              <a:t>[1]</a:t>
            </a:r>
            <a:r>
              <a:rPr lang="zh-CN" altLang="en-US" sz="1600" baseline="-25000" dirty="0">
                <a:solidFill>
                  <a:srgbClr val="000000"/>
                </a:solidFill>
              </a:rPr>
              <a:t>补</a:t>
            </a:r>
            <a:r>
              <a:rPr lang="en-US" altLang="zh-CN" sz="1600" dirty="0">
                <a:solidFill>
                  <a:srgbClr val="000000"/>
                </a:solidFill>
              </a:rPr>
              <a:t>=</a:t>
            </a:r>
            <a:r>
              <a:rPr lang="zh-CN" altLang="en-US" sz="1600" dirty="0">
                <a:solidFill>
                  <a:srgbClr val="000000"/>
                </a:solidFill>
              </a:rPr>
              <a:t>？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971550" lvl="1"/>
            <a:r>
              <a:rPr lang="en-US" altLang="zh-CN" sz="1600" dirty="0"/>
              <a:t>[-1]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</a:t>
            </a:r>
            <a:endParaRPr lang="en-US" altLang="zh-CN" sz="1600" dirty="0"/>
          </a:p>
          <a:p>
            <a:pPr marL="971550" lvl="1"/>
            <a:endParaRPr lang="en-US" altLang="zh-CN" sz="1600" dirty="0"/>
          </a:p>
          <a:p>
            <a:pPr marL="971550" lvl="1"/>
            <a:r>
              <a:rPr lang="en-US" altLang="zh-CN" sz="1600" dirty="0"/>
              <a:t>[2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      </a:t>
            </a:r>
            <a:r>
              <a:rPr lang="en-US" altLang="zh-CN" sz="1600" dirty="0"/>
              <a:t>//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a=pow(2,31</a:t>
            </a:r>
            <a:r>
              <a:rPr lang="en-US" altLang="zh-CN" sz="1600" dirty="0"/>
              <a:t>);    //</a:t>
            </a:r>
            <a:r>
              <a:rPr lang="zh-CN" altLang="en-US" sz="1600" dirty="0"/>
              <a:t>类型自动</a:t>
            </a:r>
            <a:r>
              <a:rPr lang="zh-CN" altLang="en-US" sz="1600" dirty="0" smtClean="0"/>
              <a:t>转换</a:t>
            </a:r>
            <a:endParaRPr lang="en-US" altLang="zh-CN" sz="1600" dirty="0" smtClean="0"/>
          </a:p>
          <a:p>
            <a:pPr marL="971550" lvl="1"/>
            <a:r>
              <a:rPr lang="zh-CN" altLang="en-US" sz="1600" dirty="0" smtClean="0"/>
              <a:t>                      </a:t>
            </a:r>
            <a:r>
              <a:rPr lang="en-US" altLang="zh-CN" sz="1600" dirty="0"/>
              <a:t>//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a</a:t>
            </a:r>
            <a:r>
              <a:rPr lang="en-US" altLang="zh-CN" sz="1600" dirty="0" smtClean="0"/>
              <a:t>=</a:t>
            </a:r>
            <a:r>
              <a:rPr lang="en-US" altLang="zh-CN" sz="1600" dirty="0" smtClean="0">
                <a:solidFill>
                  <a:srgbClr val="7030A0"/>
                </a:solidFill>
              </a:rPr>
              <a:t>(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int</a:t>
            </a:r>
            <a:r>
              <a:rPr lang="en-US" altLang="zh-CN" sz="1600" dirty="0" smtClean="0">
                <a:solidFill>
                  <a:srgbClr val="7030A0"/>
                </a:solidFill>
              </a:rPr>
              <a:t>)</a:t>
            </a:r>
            <a:r>
              <a:rPr lang="en-US" altLang="zh-CN" sz="1600" dirty="0" smtClean="0"/>
              <a:t>pow(2,31</a:t>
            </a:r>
            <a:r>
              <a:rPr lang="en-US" altLang="zh-CN" sz="1600" dirty="0"/>
              <a:t>);    //</a:t>
            </a:r>
            <a:r>
              <a:rPr lang="zh-CN" altLang="en-US" sz="1600" dirty="0" smtClean="0"/>
              <a:t>类型强制转换</a:t>
            </a:r>
            <a:endParaRPr lang="en-US" altLang="zh-CN" sz="1600" dirty="0"/>
          </a:p>
          <a:p>
            <a:pPr marL="971550" lvl="1"/>
            <a:r>
              <a:rPr lang="en-US" altLang="zh-CN" sz="1600" dirty="0" smtClean="0"/>
              <a:t>[</a:t>
            </a:r>
            <a:r>
              <a:rPr lang="en-US" altLang="zh-CN" sz="1600" dirty="0"/>
              <a:t>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-1]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</a:t>
            </a:r>
            <a:endParaRPr lang="en-US" altLang="zh-CN" sz="1600" dirty="0"/>
          </a:p>
          <a:p>
            <a:pPr marL="971550" lvl="1"/>
            <a:endParaRPr lang="en-US" altLang="zh-CN" sz="1600" dirty="0"/>
          </a:p>
          <a:p>
            <a:pPr marL="971550" lvl="1"/>
            <a:r>
              <a:rPr lang="en-US" altLang="zh-CN" sz="1600" dirty="0"/>
              <a:t>[-2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      </a:t>
            </a:r>
            <a:endParaRPr lang="en-US" altLang="zh-CN" sz="1600" dirty="0"/>
          </a:p>
          <a:p>
            <a:pPr marL="971550" lvl="1"/>
            <a:r>
              <a:rPr lang="en-US" altLang="zh-CN" sz="1600" dirty="0"/>
              <a:t>[-2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+1]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                                                                                     </a:t>
            </a:r>
            <a:r>
              <a:rPr lang="en-US" altLang="zh-CN" sz="1600" dirty="0"/>
              <a:t>(demo)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971550" lvl="1"/>
            <a:endParaRPr lang="en-US" altLang="zh-CN" sz="1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4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补码机器数与真值的关系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47164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00000"/>
                </a:solidFill>
              </a:rPr>
              <a:t>假设机器字长</a:t>
            </a:r>
            <a:r>
              <a:rPr lang="en-US" altLang="zh-CN" sz="1800" dirty="0">
                <a:solidFill>
                  <a:srgbClr val="000000"/>
                </a:solidFill>
              </a:rPr>
              <a:t>4</a:t>
            </a:r>
            <a:r>
              <a:rPr lang="zh-CN" altLang="en-US" sz="1800" dirty="0">
                <a:solidFill>
                  <a:srgbClr val="000000"/>
                </a:solidFill>
              </a:rPr>
              <a:t>个字节（</a:t>
            </a:r>
            <a:r>
              <a:rPr lang="zh-CN" altLang="en-US" sz="1800" dirty="0">
                <a:solidFill>
                  <a:srgbClr val="0000CC"/>
                </a:solidFill>
              </a:rPr>
              <a:t>其中</a:t>
            </a:r>
            <a:r>
              <a:rPr lang="en-US" altLang="zh-CN" sz="1800" dirty="0">
                <a:solidFill>
                  <a:srgbClr val="0000CC"/>
                </a:solidFill>
              </a:rPr>
              <a:t>1</a:t>
            </a:r>
            <a:r>
              <a:rPr lang="zh-CN" altLang="en-US" sz="1800" dirty="0">
                <a:solidFill>
                  <a:srgbClr val="0000CC"/>
                </a:solidFill>
              </a:rPr>
              <a:t>位符号位，数值位</a:t>
            </a:r>
            <a:r>
              <a:rPr lang="en-US" altLang="zh-CN" sz="1800" dirty="0">
                <a:solidFill>
                  <a:srgbClr val="0000CC"/>
                </a:solidFill>
              </a:rPr>
              <a:t>31</a:t>
            </a:r>
            <a:r>
              <a:rPr lang="zh-CN" altLang="en-US" sz="1800" dirty="0">
                <a:solidFill>
                  <a:srgbClr val="0000CC"/>
                </a:solidFill>
              </a:rPr>
              <a:t>位</a:t>
            </a:r>
            <a:r>
              <a:rPr lang="zh-CN" altLang="en-US" sz="1800" dirty="0">
                <a:solidFill>
                  <a:srgbClr val="000000"/>
                </a:solidFill>
              </a:rPr>
              <a:t>），问下列真值的机器数是什么形式？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400"/>
              </a:spcBef>
            </a:pPr>
            <a:r>
              <a:rPr lang="en-US" altLang="zh-CN" sz="1600" dirty="0"/>
              <a:t>[1]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400"/>
              </a:spcBef>
            </a:pPr>
            <a:r>
              <a:rPr lang="en-US" altLang="zh-CN" sz="1600" dirty="0"/>
              <a:t>[-1]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400"/>
              </a:spcBef>
            </a:pPr>
            <a:r>
              <a:rPr lang="en-US" altLang="zh-CN" sz="1600" dirty="0"/>
              <a:t>[2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       </a:t>
            </a:r>
            <a:r>
              <a:rPr lang="en-US" altLang="zh-CN" sz="1600" dirty="0"/>
              <a:t>// </a:t>
            </a:r>
            <a:r>
              <a:rPr lang="zh-CN" altLang="en-US" sz="1600" dirty="0"/>
              <a:t>真值 </a:t>
            </a:r>
            <a:r>
              <a:rPr lang="en-US" altLang="zh-CN" sz="1600" dirty="0"/>
              <a:t>int a=pow(2,31);    //</a:t>
            </a:r>
            <a:r>
              <a:rPr lang="zh-CN" altLang="en-US" sz="1600" dirty="0"/>
              <a:t>类型自动转换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400"/>
              </a:spcBef>
            </a:pPr>
            <a:r>
              <a:rPr lang="en-US" altLang="zh-CN" sz="1600" dirty="0"/>
              <a:t>[2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-1]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   </a:t>
            </a:r>
            <a:r>
              <a:rPr lang="en-US" altLang="zh-CN" sz="1600" dirty="0"/>
              <a:t>// </a:t>
            </a:r>
            <a:r>
              <a:rPr lang="zh-CN" altLang="en-US" sz="1600" dirty="0"/>
              <a:t>真值  </a:t>
            </a:r>
            <a:r>
              <a:rPr lang="en-US" altLang="zh-CN" sz="1600" dirty="0"/>
              <a:t>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-1 =0x7F FF </a:t>
            </a:r>
            <a:r>
              <a:rPr lang="en-US" altLang="zh-CN" sz="1600" dirty="0" err="1"/>
              <a:t>FF</a:t>
            </a:r>
            <a:r>
              <a:rPr lang="en-US" altLang="zh-CN" sz="1600" dirty="0"/>
              <a:t> </a:t>
            </a:r>
            <a:r>
              <a:rPr lang="en-US" altLang="zh-CN" sz="1600" dirty="0" err="1"/>
              <a:t>FF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400"/>
              </a:spcBef>
            </a:pPr>
            <a:r>
              <a:rPr lang="en-US" altLang="zh-CN" sz="1600" dirty="0"/>
              <a:t>[-2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     </a:t>
            </a:r>
            <a:r>
              <a:rPr lang="en-US" altLang="zh-CN" sz="1600" dirty="0"/>
              <a:t>// </a:t>
            </a:r>
            <a:r>
              <a:rPr lang="zh-CN" altLang="en-US" sz="1600" dirty="0"/>
              <a:t>真值  </a:t>
            </a:r>
            <a:r>
              <a:rPr lang="en-US" altLang="zh-CN" sz="1600" dirty="0"/>
              <a:t>-2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= -0x80 00 00 00</a:t>
            </a:r>
          </a:p>
          <a:p>
            <a:pPr marL="971550" lvl="1">
              <a:lnSpc>
                <a:spcPct val="100000"/>
              </a:lnSpc>
              <a:spcBef>
                <a:spcPts val="400"/>
              </a:spcBef>
            </a:pPr>
            <a:r>
              <a:rPr lang="en-US" altLang="zh-CN" sz="1600" dirty="0"/>
              <a:t>[-2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+1]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 </a:t>
            </a:r>
            <a:r>
              <a:rPr lang="en-US" altLang="zh-CN" sz="1600" dirty="0"/>
              <a:t>// </a:t>
            </a:r>
            <a:r>
              <a:rPr lang="zh-CN" altLang="en-US" sz="1600" dirty="0"/>
              <a:t>真值  </a:t>
            </a:r>
            <a:r>
              <a:rPr lang="en-US" altLang="zh-CN" sz="1600" dirty="0"/>
              <a:t>-2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+1=-0x7F FF </a:t>
            </a:r>
            <a:r>
              <a:rPr lang="en-US" altLang="zh-CN" sz="1600" dirty="0" err="1"/>
              <a:t>FF</a:t>
            </a:r>
            <a:r>
              <a:rPr lang="en-US" altLang="zh-CN" sz="1600" dirty="0"/>
              <a:t> </a:t>
            </a:r>
            <a:r>
              <a:rPr lang="en-US" altLang="zh-CN" sz="1600" dirty="0" err="1"/>
              <a:t>FF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400"/>
              </a:spcBef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[1]</a:t>
            </a:r>
            <a:r>
              <a:rPr lang="zh-CN" altLang="en-US" sz="1800" baseline="-25000" dirty="0">
                <a:solidFill>
                  <a:srgbClr val="000000"/>
                </a:solidFill>
              </a:rPr>
              <a:t>补</a:t>
            </a:r>
            <a:r>
              <a:rPr lang="en-US" altLang="zh-CN" sz="1800" dirty="0">
                <a:solidFill>
                  <a:srgbClr val="000000"/>
                </a:solidFill>
              </a:rPr>
              <a:t>=  0x00 00 00 00 01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C00000"/>
                </a:solidFill>
              </a:rPr>
              <a:t>[-1]</a:t>
            </a:r>
            <a:r>
              <a:rPr lang="zh-CN" altLang="en-US" sz="1800" baseline="-25000" dirty="0">
                <a:solidFill>
                  <a:srgbClr val="C00000"/>
                </a:solidFill>
              </a:rPr>
              <a:t>补</a:t>
            </a:r>
            <a:r>
              <a:rPr lang="en-US" altLang="zh-CN" sz="1800" dirty="0">
                <a:solidFill>
                  <a:srgbClr val="C00000"/>
                </a:solidFill>
              </a:rPr>
              <a:t>=  0xFF FF </a:t>
            </a:r>
            <a:r>
              <a:rPr lang="en-US" altLang="zh-CN" sz="1800" dirty="0" err="1">
                <a:solidFill>
                  <a:srgbClr val="C00000"/>
                </a:solidFill>
              </a:rPr>
              <a:t>FF</a:t>
            </a:r>
            <a:r>
              <a:rPr lang="en-US" altLang="zh-CN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 err="1">
                <a:solidFill>
                  <a:srgbClr val="C00000"/>
                </a:solidFill>
              </a:rPr>
              <a:t>FF</a:t>
            </a:r>
            <a:r>
              <a:rPr lang="zh-CN" altLang="en-US" sz="1800" dirty="0">
                <a:solidFill>
                  <a:srgbClr val="000000"/>
                </a:solidFill>
              </a:rPr>
              <a:t>，将</a:t>
            </a:r>
            <a:r>
              <a:rPr lang="en-US" altLang="zh-CN" sz="1800" dirty="0">
                <a:solidFill>
                  <a:srgbClr val="000000"/>
                </a:solidFill>
              </a:rPr>
              <a:t>0xFF FF </a:t>
            </a:r>
            <a:r>
              <a:rPr lang="en-US" altLang="zh-CN" sz="1800" dirty="0" err="1">
                <a:solidFill>
                  <a:srgbClr val="000000"/>
                </a:solidFill>
              </a:rPr>
              <a:t>FF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</a:rPr>
              <a:t>FF</a:t>
            </a:r>
            <a:r>
              <a:rPr lang="zh-CN" altLang="en-US" sz="1800" dirty="0">
                <a:solidFill>
                  <a:srgbClr val="000000"/>
                </a:solidFill>
              </a:rPr>
              <a:t>的数值位各位变反，末位</a:t>
            </a:r>
            <a:r>
              <a:rPr lang="en-US" altLang="zh-CN" sz="1800" dirty="0">
                <a:solidFill>
                  <a:srgbClr val="000000"/>
                </a:solidFill>
              </a:rPr>
              <a:t>+1</a:t>
            </a:r>
            <a:r>
              <a:rPr lang="zh-CN" altLang="en-US" sz="1800" dirty="0">
                <a:solidFill>
                  <a:srgbClr val="000000"/>
                </a:solidFill>
              </a:rPr>
              <a:t>，即得</a:t>
            </a:r>
            <a:r>
              <a:rPr lang="en-US" altLang="zh-CN" sz="1800" dirty="0">
                <a:solidFill>
                  <a:srgbClr val="000000"/>
                </a:solidFill>
              </a:rPr>
              <a:t>-1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[2</a:t>
            </a:r>
            <a:r>
              <a:rPr lang="en-US" altLang="zh-CN" sz="1800" baseline="30000" dirty="0">
                <a:solidFill>
                  <a:srgbClr val="000000"/>
                </a:solidFill>
              </a:rPr>
              <a:t>31</a:t>
            </a:r>
            <a:r>
              <a:rPr lang="en-US" altLang="zh-CN" sz="1800" dirty="0">
                <a:solidFill>
                  <a:srgbClr val="000000"/>
                </a:solidFill>
              </a:rPr>
              <a:t>]</a:t>
            </a:r>
            <a:r>
              <a:rPr lang="zh-CN" altLang="en-US" sz="1800" baseline="-25000" dirty="0">
                <a:solidFill>
                  <a:srgbClr val="000000"/>
                </a:solidFill>
              </a:rPr>
              <a:t>补</a:t>
            </a:r>
            <a:r>
              <a:rPr lang="en-US" altLang="zh-CN" sz="1800" dirty="0" smtClean="0">
                <a:solidFill>
                  <a:srgbClr val="000000"/>
                </a:solidFill>
              </a:rPr>
              <a:t>= </a:t>
            </a:r>
            <a:r>
              <a:rPr lang="zh-CN" altLang="en-US" sz="1800" smtClean="0">
                <a:solidFill>
                  <a:srgbClr val="000000"/>
                </a:solidFill>
              </a:rPr>
              <a:t>超出了补码的表示范围 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solidFill>
                  <a:srgbClr val="000000"/>
                </a:solidFill>
              </a:rPr>
              <a:t>[2</a:t>
            </a:r>
            <a:r>
              <a:rPr lang="en-US" altLang="zh-CN" sz="1800" baseline="30000" dirty="0" smtClean="0">
                <a:solidFill>
                  <a:srgbClr val="000000"/>
                </a:solidFill>
              </a:rPr>
              <a:t>31</a:t>
            </a:r>
            <a:r>
              <a:rPr lang="en-US" altLang="zh-CN" sz="1800" dirty="0" smtClean="0">
                <a:solidFill>
                  <a:srgbClr val="000000"/>
                </a:solidFill>
              </a:rPr>
              <a:t>-1]</a:t>
            </a:r>
            <a:r>
              <a:rPr lang="zh-CN" altLang="en-US" sz="1800" baseline="-25000" dirty="0" smtClean="0">
                <a:solidFill>
                  <a:srgbClr val="000000"/>
                </a:solidFill>
              </a:rPr>
              <a:t>补</a:t>
            </a:r>
            <a:r>
              <a:rPr lang="en-US" altLang="zh-CN" sz="1800" dirty="0" smtClean="0">
                <a:solidFill>
                  <a:srgbClr val="000000"/>
                </a:solidFill>
              </a:rPr>
              <a:t>=  0x7F FF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FF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FF</a:t>
            </a:r>
            <a:r>
              <a:rPr lang="en-US" altLang="zh-CN" sz="1800" dirty="0" smtClean="0">
                <a:solidFill>
                  <a:srgbClr val="000000"/>
                </a:solidFill>
              </a:rPr>
              <a:t>   // 2147483647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solidFill>
                  <a:srgbClr val="C00000"/>
                </a:solidFill>
              </a:rPr>
              <a:t>[-</a:t>
            </a:r>
            <a:r>
              <a:rPr lang="en-US" altLang="zh-CN" sz="1800" dirty="0">
                <a:solidFill>
                  <a:srgbClr val="C00000"/>
                </a:solidFill>
              </a:rPr>
              <a:t>2</a:t>
            </a:r>
            <a:r>
              <a:rPr lang="en-US" altLang="zh-CN" sz="1800" baseline="30000" dirty="0">
                <a:solidFill>
                  <a:srgbClr val="C00000"/>
                </a:solidFill>
              </a:rPr>
              <a:t>31</a:t>
            </a:r>
            <a:r>
              <a:rPr lang="en-US" altLang="zh-CN" sz="1800" dirty="0">
                <a:solidFill>
                  <a:srgbClr val="C00000"/>
                </a:solidFill>
              </a:rPr>
              <a:t>]</a:t>
            </a:r>
            <a:r>
              <a:rPr lang="zh-CN" altLang="en-US" sz="1800" baseline="-25000" dirty="0">
                <a:solidFill>
                  <a:srgbClr val="C00000"/>
                </a:solidFill>
              </a:rPr>
              <a:t>补</a:t>
            </a:r>
            <a:r>
              <a:rPr lang="en-US" altLang="zh-CN" sz="1800" dirty="0">
                <a:solidFill>
                  <a:srgbClr val="C00000"/>
                </a:solidFill>
              </a:rPr>
              <a:t>=  0x80 00 00 00       </a:t>
            </a:r>
            <a:r>
              <a:rPr lang="en-US" altLang="zh-CN" sz="1800" dirty="0">
                <a:solidFill>
                  <a:srgbClr val="000000"/>
                </a:solidFill>
              </a:rPr>
              <a:t>// -2147483648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[-2</a:t>
            </a:r>
            <a:r>
              <a:rPr lang="en-US" altLang="zh-CN" sz="1800" baseline="30000" dirty="0">
                <a:solidFill>
                  <a:srgbClr val="000000"/>
                </a:solidFill>
              </a:rPr>
              <a:t>31</a:t>
            </a:r>
            <a:r>
              <a:rPr lang="en-US" altLang="zh-CN" sz="1800" dirty="0">
                <a:solidFill>
                  <a:srgbClr val="000000"/>
                </a:solidFill>
              </a:rPr>
              <a:t>+1]</a:t>
            </a:r>
            <a:r>
              <a:rPr lang="zh-CN" altLang="en-US" sz="1800" baseline="-25000" dirty="0">
                <a:solidFill>
                  <a:srgbClr val="000000"/>
                </a:solidFill>
              </a:rPr>
              <a:t>补</a:t>
            </a:r>
            <a:r>
              <a:rPr lang="en-US" altLang="zh-CN" sz="1800" dirty="0">
                <a:solidFill>
                  <a:srgbClr val="000000"/>
                </a:solidFill>
              </a:rPr>
              <a:t>= 0x80000001       //-2147483647   //</a:t>
            </a:r>
            <a:r>
              <a:rPr lang="zh-CN" altLang="en-US" sz="1800" dirty="0">
                <a:solidFill>
                  <a:srgbClr val="000000"/>
                </a:solidFill>
              </a:rPr>
              <a:t>真值</a:t>
            </a:r>
            <a:r>
              <a:rPr lang="en-US" altLang="zh-CN" sz="1800" dirty="0">
                <a:solidFill>
                  <a:srgbClr val="000000"/>
                </a:solidFill>
              </a:rPr>
              <a:t>-0x7FFFFFFF</a:t>
            </a:r>
            <a:r>
              <a:rPr lang="zh-CN" altLang="en-US" sz="1800" dirty="0">
                <a:solidFill>
                  <a:srgbClr val="000000"/>
                </a:solidFill>
              </a:rPr>
              <a:t>对应的补码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971550" lvl="1"/>
            <a:endParaRPr lang="en-US" altLang="zh-CN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补码机器数与真值的关系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</a:rPr>
              <a:t>假设机器字长</a:t>
            </a:r>
            <a:r>
              <a:rPr lang="en-US" altLang="zh-CN" sz="1600" dirty="0">
                <a:solidFill>
                  <a:srgbClr val="000000"/>
                </a:solidFill>
              </a:rPr>
              <a:t>4</a:t>
            </a:r>
            <a:r>
              <a:rPr lang="zh-CN" altLang="en-US" sz="1600" dirty="0">
                <a:solidFill>
                  <a:srgbClr val="000000"/>
                </a:solidFill>
              </a:rPr>
              <a:t>个字节（</a:t>
            </a:r>
            <a:r>
              <a:rPr lang="zh-CN" altLang="en-US" sz="1600" dirty="0">
                <a:solidFill>
                  <a:srgbClr val="0000CC"/>
                </a:solidFill>
              </a:rPr>
              <a:t>其中</a:t>
            </a:r>
            <a:r>
              <a:rPr lang="en-US" altLang="zh-CN" sz="1600" dirty="0">
                <a:solidFill>
                  <a:srgbClr val="0000CC"/>
                </a:solidFill>
              </a:rPr>
              <a:t>1</a:t>
            </a:r>
            <a:r>
              <a:rPr lang="zh-CN" altLang="en-US" sz="1600" dirty="0">
                <a:solidFill>
                  <a:srgbClr val="0000CC"/>
                </a:solidFill>
              </a:rPr>
              <a:t>位符号位，数值位</a:t>
            </a:r>
            <a:r>
              <a:rPr lang="en-US" altLang="zh-CN" sz="1600" dirty="0">
                <a:solidFill>
                  <a:srgbClr val="0000CC"/>
                </a:solidFill>
              </a:rPr>
              <a:t>31</a:t>
            </a:r>
            <a:r>
              <a:rPr lang="zh-CN" altLang="en-US" sz="1600" dirty="0">
                <a:solidFill>
                  <a:srgbClr val="0000CC"/>
                </a:solidFill>
              </a:rPr>
              <a:t>位</a:t>
            </a:r>
            <a:r>
              <a:rPr lang="zh-CN" altLang="en-US" sz="1600" dirty="0">
                <a:solidFill>
                  <a:srgbClr val="000000"/>
                </a:solidFill>
              </a:rPr>
              <a:t>），问下列真值的机器数是什么形式？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/>
              <a:t>[1]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/>
              <a:t>[-1]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/>
              <a:t>[2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      </a:t>
            </a:r>
            <a:r>
              <a:rPr lang="en-US" altLang="zh-CN" sz="1600" dirty="0"/>
              <a:t>//int a=pow(2,31);    //</a:t>
            </a:r>
            <a:r>
              <a:rPr lang="zh-CN" altLang="en-US" sz="1600" dirty="0"/>
              <a:t>类型自动转换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/>
              <a:t>[2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-1]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   </a:t>
            </a:r>
            <a:r>
              <a:rPr lang="en-US" altLang="zh-CN" sz="1600" dirty="0"/>
              <a:t>// 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-1 =0x7F FF </a:t>
            </a:r>
            <a:r>
              <a:rPr lang="en-US" altLang="zh-CN" sz="1600" dirty="0" err="1"/>
              <a:t>FF</a:t>
            </a:r>
            <a:r>
              <a:rPr lang="en-US" altLang="zh-CN" sz="1600" dirty="0"/>
              <a:t> </a:t>
            </a:r>
            <a:r>
              <a:rPr lang="en-US" altLang="zh-CN" sz="1600" dirty="0" err="1"/>
              <a:t>FF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/>
              <a:t>[-2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     </a:t>
            </a:r>
            <a:r>
              <a:rPr lang="en-US" altLang="zh-CN" sz="1600" dirty="0"/>
              <a:t>// -2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= -0x80 00 00 00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/>
              <a:t>[-2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+1]</a:t>
            </a:r>
            <a:r>
              <a:rPr lang="zh-CN" altLang="en-US" sz="1600" baseline="-25000" dirty="0"/>
              <a:t>补</a:t>
            </a:r>
            <a:r>
              <a:rPr lang="en-US" altLang="zh-CN" sz="1600" dirty="0"/>
              <a:t>=</a:t>
            </a:r>
            <a:r>
              <a:rPr lang="zh-CN" altLang="en-US" sz="1600" dirty="0"/>
              <a:t>？ </a:t>
            </a:r>
            <a:r>
              <a:rPr lang="en-US" altLang="zh-CN" sz="1600" dirty="0"/>
              <a:t>// -2</a:t>
            </a:r>
            <a:r>
              <a:rPr lang="en-US" altLang="zh-CN" sz="1600" baseline="30000" dirty="0"/>
              <a:t>31</a:t>
            </a:r>
            <a:r>
              <a:rPr lang="en-US" altLang="zh-CN" sz="1600" dirty="0"/>
              <a:t>+1=-0x7F FF </a:t>
            </a:r>
            <a:r>
              <a:rPr lang="en-US" altLang="zh-CN" sz="1600" dirty="0" err="1"/>
              <a:t>FF</a:t>
            </a:r>
            <a:r>
              <a:rPr lang="en-US" altLang="zh-CN" sz="1600" dirty="0"/>
              <a:t> </a:t>
            </a:r>
            <a:r>
              <a:rPr lang="en-US" altLang="zh-CN" sz="1600" dirty="0" err="1"/>
              <a:t>FF</a:t>
            </a:r>
            <a:endParaRPr lang="en-US" altLang="zh-CN" sz="1600" dirty="0"/>
          </a:p>
          <a:p>
            <a:pPr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</a:rPr>
              <a:t>参考代码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int  a=1;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/>
              <a:t>p</a:t>
            </a:r>
            <a:r>
              <a:rPr lang="en-US" altLang="zh-CN" sz="1600" dirty="0" err="1">
                <a:solidFill>
                  <a:srgbClr val="000000"/>
                </a:solidFill>
              </a:rPr>
              <a:t>rintf</a:t>
            </a:r>
            <a:r>
              <a:rPr lang="en-US" altLang="zh-CN" sz="1600" dirty="0">
                <a:solidFill>
                  <a:srgbClr val="000000"/>
                </a:solidFill>
              </a:rPr>
              <a:t>(“</a:t>
            </a:r>
            <a:r>
              <a:rPr lang="en-US" altLang="zh-CN" sz="1600" dirty="0"/>
              <a:t>1=%</a:t>
            </a:r>
            <a:r>
              <a:rPr lang="en-US" altLang="zh-CN" sz="1600" dirty="0" err="1"/>
              <a:t>d,%X</a:t>
            </a:r>
            <a:r>
              <a:rPr lang="en-US" altLang="zh-CN" sz="1600" dirty="0"/>
              <a:t>\n</a:t>
            </a:r>
            <a:r>
              <a:rPr lang="en-US" altLang="zh-CN" sz="1600" dirty="0">
                <a:solidFill>
                  <a:srgbClr val="000000"/>
                </a:solidFill>
              </a:rPr>
              <a:t>”,</a:t>
            </a:r>
            <a:r>
              <a:rPr lang="en-US" altLang="zh-CN" sz="1600" dirty="0" err="1">
                <a:solidFill>
                  <a:srgbClr val="000000"/>
                </a:solidFill>
              </a:rPr>
              <a:t>a,</a:t>
            </a:r>
            <a:r>
              <a:rPr lang="en-US" altLang="zh-CN" sz="1600" dirty="0" err="1"/>
              <a:t>a</a:t>
            </a:r>
            <a:r>
              <a:rPr lang="en-US" altLang="zh-CN" sz="1600" dirty="0">
                <a:solidFill>
                  <a:srgbClr val="000000"/>
                </a:solidFill>
              </a:rPr>
              <a:t>);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a= -1;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(“-1=%</a:t>
            </a:r>
            <a:r>
              <a:rPr lang="en-US" altLang="zh-CN" sz="1600" dirty="0" err="1"/>
              <a:t>d,%X</a:t>
            </a:r>
            <a:r>
              <a:rPr lang="en-US" altLang="zh-CN" sz="1600" dirty="0"/>
              <a:t>\n”,</a:t>
            </a:r>
            <a:r>
              <a:rPr lang="en-US" altLang="zh-CN" sz="1600" dirty="0" err="1"/>
              <a:t>a,a</a:t>
            </a:r>
            <a:r>
              <a:rPr lang="en-US" altLang="zh-CN" sz="1600" dirty="0"/>
              <a:t>);   // -1, FFFFFFFF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a=pow(2,31</a:t>
            </a:r>
            <a:r>
              <a:rPr lang="en-US" altLang="zh-CN" sz="1600" dirty="0" smtClean="0">
                <a:solidFill>
                  <a:srgbClr val="0303DF"/>
                </a:solidFill>
              </a:rPr>
              <a:t>);  //a=(</a:t>
            </a:r>
            <a:r>
              <a:rPr lang="en-US" altLang="zh-CN" sz="1600" dirty="0" err="1" smtClean="0">
                <a:solidFill>
                  <a:srgbClr val="0303DF"/>
                </a:solidFill>
              </a:rPr>
              <a:t>int</a:t>
            </a:r>
            <a:r>
              <a:rPr lang="en-US" altLang="zh-CN" sz="1600" dirty="0" smtClean="0">
                <a:solidFill>
                  <a:srgbClr val="0303DF"/>
                </a:solidFill>
              </a:rPr>
              <a:t>)pow(2,31);</a:t>
            </a:r>
            <a:endParaRPr lang="en-US" altLang="zh-CN" sz="1600" dirty="0">
              <a:solidFill>
                <a:srgbClr val="0303DF"/>
              </a:solidFill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(“pow(2,31)=%d, %X\n”,</a:t>
            </a:r>
            <a:r>
              <a:rPr lang="en-US" altLang="zh-CN" sz="1600" dirty="0" err="1"/>
              <a:t>a,a</a:t>
            </a:r>
            <a:r>
              <a:rPr lang="en-US" altLang="zh-CN" sz="1600" dirty="0"/>
              <a:t>);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a=pow(2,31)-1</a:t>
            </a:r>
            <a:r>
              <a:rPr lang="en-US" altLang="zh-CN" sz="1600" dirty="0" smtClean="0">
                <a:solidFill>
                  <a:srgbClr val="0303DF"/>
                </a:solidFill>
              </a:rPr>
              <a:t>;  </a:t>
            </a:r>
            <a:endParaRPr lang="en-US" altLang="zh-CN" sz="1600" dirty="0">
              <a:solidFill>
                <a:srgbClr val="0303DF"/>
              </a:solidFill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(“pow(2,31)-1=%d, %X\n”,</a:t>
            </a:r>
            <a:r>
              <a:rPr lang="en-US" altLang="zh-CN" sz="1600" dirty="0" err="1"/>
              <a:t>a,a</a:t>
            </a:r>
            <a:r>
              <a:rPr lang="en-US" altLang="zh-CN" sz="1600" dirty="0"/>
              <a:t>);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a= - pow(2,31);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(“-pow(2,31)=%d, %X\n”,</a:t>
            </a:r>
            <a:r>
              <a:rPr lang="en-US" altLang="zh-CN" sz="1600" dirty="0" err="1"/>
              <a:t>a,a</a:t>
            </a:r>
            <a:r>
              <a:rPr lang="en-US" altLang="zh-CN" sz="1600" dirty="0"/>
              <a:t>);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a++;</a:t>
            </a:r>
            <a:r>
              <a:rPr lang="zh-CN" altLang="en-US" sz="1600" dirty="0">
                <a:solidFill>
                  <a:srgbClr val="0303DF"/>
                </a:solidFill>
              </a:rPr>
              <a:t>（</a:t>
            </a:r>
            <a:r>
              <a:rPr lang="en-US" altLang="zh-CN" sz="1600" dirty="0">
                <a:solidFill>
                  <a:srgbClr val="0303DF"/>
                </a:solidFill>
              </a:rPr>
              <a:t>a=a+1</a:t>
            </a:r>
            <a:r>
              <a:rPr lang="zh-CN" altLang="en-US" sz="1600" dirty="0">
                <a:solidFill>
                  <a:srgbClr val="0303DF"/>
                </a:solidFill>
              </a:rPr>
              <a:t>）</a:t>
            </a:r>
            <a:endParaRPr lang="en-US" altLang="zh-CN" sz="1600" dirty="0">
              <a:solidFill>
                <a:srgbClr val="0303DF"/>
              </a:solidFill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(“-pow(2,31)+1 =%d, %X\n”,</a:t>
            </a:r>
            <a:r>
              <a:rPr lang="en-US" altLang="zh-CN" sz="1600" dirty="0" err="1"/>
              <a:t>a,a</a:t>
            </a:r>
            <a:r>
              <a:rPr lang="en-US" altLang="zh-CN" sz="1600" dirty="0"/>
              <a:t>);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971550" lvl="1"/>
            <a:endParaRPr lang="en-US" altLang="zh-CN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3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4400" y="831532"/>
            <a:ext cx="7315200" cy="16581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由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个“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”和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个“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”组成的</a:t>
            </a:r>
            <a:r>
              <a:rPr lang="en-US" altLang="zh-CN" sz="2400" dirty="0">
                <a:solidFill>
                  <a:srgbClr val="0303D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303D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二进制补码，能表示的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最小整数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是（）。（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2015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全国考研）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364739"/>
            <a:ext cx="96567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-126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221989"/>
            <a:ext cx="96567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-125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079239"/>
            <a:ext cx="96567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-32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28800" y="4936489"/>
            <a:ext cx="96567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-3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429032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143532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000782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5" name="文本框 24"/>
          <p:cNvSpPr txBox="1"/>
          <p:nvPr>
            <p:custDataLst>
              <p:tags r:id="rId13"/>
            </p:custDataLst>
          </p:nvPr>
        </p:nvSpPr>
        <p:spPr>
          <a:xfrm>
            <a:off x="9779000" y="1270000"/>
            <a:ext cx="3332480" cy="4278094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 eaLnBrk="1" hangingPunct="1"/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最小整数</a:t>
            </a:r>
            <a:r>
              <a:rPr lang="zh-CN" altLang="en-US" sz="1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，是负数，符号位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一定为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；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最小值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-128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（补码形式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10000000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）不符合条件。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-127=-1111111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（补码形式 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10000001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），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-126=1111110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（补码形式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10000010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），均不符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-125=-1111101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（补码形式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10000011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符合条件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可见，</a:t>
            </a:r>
            <a:r>
              <a:rPr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补码表示的最小整数的形式为：除了符号位的</a:t>
            </a:r>
            <a:r>
              <a:rPr lang="en-US" altLang="zh-CN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，其余的两个</a:t>
            </a:r>
            <a:r>
              <a:rPr lang="en-US" altLang="zh-CN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在最低位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；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思考：若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…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是不是也符合该规律？</a:t>
            </a:r>
          </a:p>
        </p:txBody>
      </p:sp>
      <p:grpSp>
        <p:nvGrpSpPr>
          <p:cNvPr id="23" name="组合 22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2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FEE16D0-B38F-4F73-9E8D-AE4F938D4EA7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060450" y="329977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</a:p>
        </p:txBody>
      </p:sp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FDF693DB-126A-4190-926A-8853A8684BCE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976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x=103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y=-25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，则下列表达式采用</a:t>
            </a:r>
            <a:r>
              <a:rPr lang="en-US" altLang="zh-CN" sz="2400" dirty="0">
                <a:solidFill>
                  <a:srgbClr val="0303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303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  <a:r>
              <a:rPr lang="zh-CN" altLang="en-US" sz="2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定点补码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运算实现时，会发生</a:t>
            </a:r>
            <a:r>
              <a:rPr lang="zh-CN" altLang="en-US" sz="2400" dirty="0">
                <a:solidFill>
                  <a:srgbClr val="0303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溢出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的是（）。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636912"/>
            <a:ext cx="130750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x+y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494162"/>
            <a:ext cx="130750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x+y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351412"/>
            <a:ext cx="130750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x-y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28800" y="5208662"/>
            <a:ext cx="130750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-x-y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70120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55845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27295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9779000" y="1270000"/>
            <a:ext cx="3332480" cy="132343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为定点补码的表示范围为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-128~127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；</a:t>
            </a:r>
          </a:p>
        </p:txBody>
      </p:sp>
      <p:grpSp>
        <p:nvGrpSpPr>
          <p:cNvPr id="24" name="组合 23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1" name="RemarkBa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/>
            <p:cNvSpPr/>
            <p:nvPr>
              <p:custDataLst>
                <p:tags r:id="rId2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490EFE5-B1C9-47A0-A520-12D53EFFC3AA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114425" y="436562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对话气泡: 圆角矩形 10">
                <a:extLst>
                  <a:ext uri="{FF2B5EF4-FFF2-40B4-BE49-F238E27FC236}">
                    <a16:creationId xmlns:a16="http://schemas.microsoft.com/office/drawing/2014/main" id="{32D42709-E4A6-4AB4-B2BF-7E58939F74A6}"/>
                  </a:ext>
                </a:extLst>
              </p:cNvPr>
              <p:cNvSpPr/>
              <p:nvPr/>
            </p:nvSpPr>
            <p:spPr bwMode="auto">
              <a:xfrm>
                <a:off x="4571999" y="2999574"/>
                <a:ext cx="4227755" cy="1238940"/>
              </a:xfrm>
              <a:prstGeom prst="wedgeRoundRectCallout">
                <a:avLst>
                  <a:gd name="adj1" fmla="val -20337"/>
                  <a:gd name="adj2" fmla="val 51231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lvl="0"/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为定点补码的表示范围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为：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−2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7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~+(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7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−1)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即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-128~127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/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x-y=103+25=128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，溢出</a:t>
                </a:r>
              </a:p>
            </p:txBody>
          </p:sp>
        </mc:Choice>
        <mc:Fallback xmlns="">
          <p:sp>
            <p:nvSpPr>
              <p:cNvPr id="11" name="对话气泡: 圆角矩形 10">
                <a:extLst>
                  <a:ext uri="{FF2B5EF4-FFF2-40B4-BE49-F238E27FC236}">
                    <a16:creationId xmlns:a16="http://schemas.microsoft.com/office/drawing/2014/main" id="{32D42709-E4A6-4AB4-B2BF-7E58939F7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2999574"/>
                <a:ext cx="4227755" cy="1238940"/>
              </a:xfrm>
              <a:prstGeom prst="wedgeRoundRectCallout">
                <a:avLst>
                  <a:gd name="adj1" fmla="val -20337"/>
                  <a:gd name="adj2" fmla="val 51231"/>
                  <a:gd name="adj3" fmla="val 16667"/>
                </a:avLst>
              </a:prstGeom>
              <a:blipFill>
                <a:blip r:embed="rId3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39B66E3-FD14-49E9-9A93-5EA2654D8B73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467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4400" y="960120"/>
            <a:ext cx="7618040" cy="181800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假设有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个有符号整数用</a:t>
            </a:r>
            <a:r>
              <a:rPr lang="en-US" altLang="zh-CN" sz="2400" b="1" dirty="0">
                <a:solidFill>
                  <a:srgbClr val="030DCD"/>
                </a:solidFill>
                <a:latin typeface="+mn-ea"/>
                <a:ea typeface="+mn-ea"/>
                <a:sym typeface="Microsoft Yahei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030DCD"/>
                </a:solidFill>
                <a:latin typeface="+mn-ea"/>
                <a:ea typeface="+mn-ea"/>
                <a:sym typeface="Microsoft Yahei" panose="020B0503020204020204" pitchFamily="34" charset="-122"/>
              </a:rPr>
              <a:t>位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补码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表示，分别是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r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=FEH, r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=F2H, r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=90H, r</a:t>
            </a:r>
            <a:r>
              <a:rPr lang="en-US" altLang="zh-CN" sz="2400" b="1" baseline="-25000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=F8H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。若将运算结果也保存在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位寄存器中，则下述运算会发生溢出的是（）。（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2010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Microsoft Yahei" panose="020B0503020204020204" pitchFamily="34" charset="-122"/>
              </a:rPr>
              <a:t>联考）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828800" y="2786063"/>
                <a:ext cx="155575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sym typeface="Microsoft Yahei" panose="020B0503020204020204" pitchFamily="34" charset="-122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sym typeface="Microsoft Yahei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+mn-ea"/>
                  <a:ea typeface="+mn-ea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1828800" y="2786063"/>
                <a:ext cx="1555750" cy="64293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828800" y="3434074"/>
                <a:ext cx="155575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+mn-ea"/>
                  <a:ea typeface="+mn-ea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1828800" y="3434074"/>
                <a:ext cx="1555750" cy="64293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828800" y="4098906"/>
                <a:ext cx="155575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+mn-ea"/>
                  <a:ea typeface="+mn-ea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1828800" y="4098906"/>
                <a:ext cx="1555750" cy="64293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828800" y="4785239"/>
                <a:ext cx="155575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+mn-ea"/>
                  <a:ea typeface="+mn-ea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1828800" y="4785239"/>
                <a:ext cx="1555750" cy="64293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+mn-ea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+mn-ea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163199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+mn-ea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+mn-ea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849532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+mn-ea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+mn-ea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9779000" y="1270000"/>
            <a:ext cx="3332480" cy="2554545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 eaLnBrk="1" hangingPunct="1"/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r1=-2, r2=-14, r3=-112. r4=-8;</a:t>
            </a:r>
          </a:p>
          <a:p>
            <a:pPr lvl="0" eaLnBrk="1" hangingPunct="1"/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其中，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r2xr3=1568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；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运算结果采用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位二进制表示，表示范围是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-128~127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；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 eaLnBrk="1" hangingPunct="1"/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因此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r2xr3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运算后溢出。</a:t>
            </a:r>
          </a:p>
        </p:txBody>
      </p:sp>
      <p:grpSp>
        <p:nvGrpSpPr>
          <p:cNvPr id="24" name="组合 23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1" name="RemarkBa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/>
            <p:cNvSpPr/>
            <p:nvPr>
              <p:custDataLst>
                <p:tags r:id="rId2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D9698F4-0C6F-4F39-BBCA-3ADB6957D26A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060450" y="3480942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+mn-ea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+mn-ea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对话气泡: 圆角矩形 30">
                <a:extLst>
                  <a:ext uri="{FF2B5EF4-FFF2-40B4-BE49-F238E27FC236}">
                    <a16:creationId xmlns:a16="http://schemas.microsoft.com/office/drawing/2014/main" id="{284ADC15-ECA6-4D8F-8DD6-4D07276FB198}"/>
                  </a:ext>
                </a:extLst>
              </p:cNvPr>
              <p:cNvSpPr/>
              <p:nvPr/>
            </p:nvSpPr>
            <p:spPr bwMode="auto">
              <a:xfrm>
                <a:off x="4025068" y="2999574"/>
                <a:ext cx="4507372" cy="2422532"/>
              </a:xfrm>
              <a:prstGeom prst="wedgeRoundRectCallout">
                <a:avLst>
                  <a:gd name="adj1" fmla="val -20337"/>
                  <a:gd name="adj2" fmla="val 51231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lvl="0" latinLnBrk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=−2,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=−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14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=−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112,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=−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8;</m:t>
                      </m:r>
                    </m:oMath>
                  </m:oMathPara>
                </a14:m>
                <a:endParaRPr lang="en-US" altLang="zh-CN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latinLnBrk="1"/>
                <a:endParaRPr lang="en-US" altLang="zh-CN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latinLnBrk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=−14×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  <a:sym typeface="Microsoft Yahei" panose="020B0503020204020204" pitchFamily="34" charset="-122"/>
                            </a:rPr>
                            <m:t>−112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=1568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  <a:sym typeface="Microsoft Yahei" panose="020B0503020204020204" pitchFamily="34" charset="-122"/>
                        </a:rPr>
                        <m:t>，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latinLnBrk="1"/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进制补码的表示范围：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−2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7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~+(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7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−1)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即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-128~127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运算后溢出。</a:t>
                </a:r>
              </a:p>
            </p:txBody>
          </p:sp>
        </mc:Choice>
        <mc:Fallback xmlns="">
          <p:sp>
            <p:nvSpPr>
              <p:cNvPr id="31" name="对话气泡: 圆角矩形 30">
                <a:extLst>
                  <a:ext uri="{FF2B5EF4-FFF2-40B4-BE49-F238E27FC236}">
                    <a16:creationId xmlns:a16="http://schemas.microsoft.com/office/drawing/2014/main" id="{284ADC15-ECA6-4D8F-8DD6-4D07276FB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25068" y="2999574"/>
                <a:ext cx="4507372" cy="2422532"/>
              </a:xfrm>
              <a:prstGeom prst="wedgeRoundRectCallout">
                <a:avLst>
                  <a:gd name="adj1" fmla="val -20337"/>
                  <a:gd name="adj2" fmla="val 51231"/>
                  <a:gd name="adj3" fmla="val 16667"/>
                </a:avLst>
              </a:prstGeom>
              <a:blipFill>
                <a:blip r:embed="rId3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126EEDC-A865-4F8F-BE50-0A887B06BE85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30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80999" y="304800"/>
            <a:ext cx="81915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rgbClr val="1A93C8"/>
                </a:solidFill>
              </a:rPr>
              <a:t>5 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移码定义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(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增码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)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990600" y="1028700"/>
            <a:ext cx="1860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整数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移码</a:t>
            </a:r>
            <a:endParaRPr lang="zh-CN" altLang="en-US" sz="20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262040" y="2115623"/>
            <a:ext cx="5542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其中</a:t>
            </a:r>
            <a:r>
              <a:rPr lang="zh-CN" altLang="en-US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，</a:t>
            </a:r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为真值，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为整数的位数；  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77872" y="1672807"/>
            <a:ext cx="3653069" cy="425852"/>
            <a:chOff x="1177872" y="1896921"/>
            <a:chExt cx="3653069" cy="425852"/>
          </a:xfrm>
        </p:grpSpPr>
        <p:sp>
          <p:nvSpPr>
            <p:cNvPr id="15367" name="Text Box 7"/>
            <p:cNvSpPr txBox="1">
              <a:spLocks noChangeArrowheads="1"/>
            </p:cNvSpPr>
            <p:nvPr/>
          </p:nvSpPr>
          <p:spPr bwMode="auto">
            <a:xfrm>
              <a:off x="1177872" y="1896921"/>
              <a:ext cx="91242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移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</a:p>
          </p:txBody>
        </p:sp>
        <p:sp>
          <p:nvSpPr>
            <p:cNvPr id="15369" name="Text Box 9"/>
            <p:cNvSpPr txBox="1">
              <a:spLocks noChangeArrowheads="1"/>
            </p:cNvSpPr>
            <p:nvPr/>
          </p:nvSpPr>
          <p:spPr bwMode="auto">
            <a:xfrm>
              <a:off x="2049410" y="1922663"/>
              <a:ext cx="27815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sz="2000" i="1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000" i="1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-1 ≥ 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 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≥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2</a:t>
              </a:r>
              <a:r>
                <a:rPr lang="en-US" sz="2000" i="1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sz="2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71" name="Line 11"/>
            <p:cNvSpPr>
              <a:spLocks noChangeShapeType="1"/>
            </p:cNvSpPr>
            <p:nvPr/>
          </p:nvSpPr>
          <p:spPr bwMode="auto">
            <a:xfrm>
              <a:off x="4319798" y="2122718"/>
              <a:ext cx="1524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40550" y="2566774"/>
            <a:ext cx="66055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006600"/>
                </a:solidFill>
                <a:latin typeface="+mn-ea"/>
                <a:ea typeface="+mn-ea"/>
              </a:rPr>
              <a:t>根据定义，移码与真值的关系在数轴上表示成：</a:t>
            </a:r>
          </a:p>
        </p:txBody>
      </p:sp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1177872" y="2962617"/>
            <a:ext cx="4975228" cy="1527495"/>
            <a:chOff x="1658" y="1680"/>
            <a:chExt cx="3134" cy="1150"/>
          </a:xfrm>
        </p:grpSpPr>
        <p:sp>
          <p:nvSpPr>
            <p:cNvPr id="12" name="Line 6"/>
            <p:cNvSpPr>
              <a:spLocks noChangeShapeType="1"/>
            </p:cNvSpPr>
            <p:nvPr/>
          </p:nvSpPr>
          <p:spPr bwMode="auto">
            <a:xfrm>
              <a:off x="2107" y="1968"/>
              <a:ext cx="1999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658" y="2448"/>
              <a:ext cx="201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1985" y="1968"/>
              <a:ext cx="489" cy="486"/>
            </a:xfrm>
            <a:custGeom>
              <a:avLst/>
              <a:gdLst>
                <a:gd name="T0" fmla="*/ 489 w 489"/>
                <a:gd name="T1" fmla="*/ 0 h 486"/>
                <a:gd name="T2" fmla="*/ 0 w 489"/>
                <a:gd name="T3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9" h="486">
                  <a:moveTo>
                    <a:pt x="489" y="0"/>
                  </a:moveTo>
                  <a:lnTo>
                    <a:pt x="0" y="486"/>
                  </a:lnTo>
                </a:path>
              </a:pathLst>
            </a:custGeom>
            <a:noFill/>
            <a:ln w="28575" cmpd="sng">
              <a:solidFill>
                <a:schemeClr val="folHlink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2657" y="1968"/>
              <a:ext cx="489" cy="486"/>
            </a:xfrm>
            <a:custGeom>
              <a:avLst/>
              <a:gdLst>
                <a:gd name="T0" fmla="*/ 489 w 489"/>
                <a:gd name="T1" fmla="*/ 0 h 486"/>
                <a:gd name="T2" fmla="*/ 0 w 489"/>
                <a:gd name="T3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9" h="486">
                  <a:moveTo>
                    <a:pt x="489" y="0"/>
                  </a:moveTo>
                  <a:lnTo>
                    <a:pt x="0" y="486"/>
                  </a:lnTo>
                </a:path>
              </a:pathLst>
            </a:custGeom>
            <a:noFill/>
            <a:ln w="28575" cmpd="sng">
              <a:solidFill>
                <a:schemeClr val="folHlink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3338" y="1968"/>
              <a:ext cx="489" cy="486"/>
            </a:xfrm>
            <a:custGeom>
              <a:avLst/>
              <a:gdLst>
                <a:gd name="T0" fmla="*/ 489 w 489"/>
                <a:gd name="T1" fmla="*/ 0 h 486"/>
                <a:gd name="T2" fmla="*/ 0 w 489"/>
                <a:gd name="T3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9" h="486">
                  <a:moveTo>
                    <a:pt x="489" y="0"/>
                  </a:moveTo>
                  <a:lnTo>
                    <a:pt x="0" y="486"/>
                  </a:lnTo>
                </a:path>
              </a:pathLst>
            </a:custGeom>
            <a:noFill/>
            <a:ln w="28575" cmpd="sng">
              <a:solidFill>
                <a:schemeClr val="folHlink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4233" y="1844"/>
              <a:ext cx="559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="1" baseline="-25000" dirty="0">
                  <a:solidFill>
                    <a:srgbClr val="000000"/>
                  </a:solidFill>
                  <a:latin typeface="+mn-ea"/>
                  <a:ea typeface="+mn-ea"/>
                </a:rPr>
                <a:t>移码</a:t>
              </a:r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3616" y="1680"/>
              <a:ext cx="676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3200" i="1" baseline="40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3200" baseline="40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+1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3103" y="1680"/>
              <a:ext cx="299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3200" i="1" baseline="40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3135" y="2482"/>
              <a:ext cx="525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3200" i="1" baseline="40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1850" y="2482"/>
              <a:ext cx="396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3200" i="1" baseline="40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2560" y="2482"/>
              <a:ext cx="213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3" name="Text Box 17"/>
            <p:cNvSpPr txBox="1">
              <a:spLocks noChangeArrowheads="1"/>
            </p:cNvSpPr>
            <p:nvPr/>
          </p:nvSpPr>
          <p:spPr bwMode="auto">
            <a:xfrm>
              <a:off x="2426" y="1680"/>
              <a:ext cx="213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3781" y="2342"/>
              <a:ext cx="774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00000"/>
                  </a:solidFill>
                  <a:latin typeface="+mn-ea"/>
                  <a:ea typeface="+mn-ea"/>
                </a:rPr>
                <a:t>真值 </a:t>
              </a:r>
              <a:r>
                <a:rPr lang="en-US" altLang="zh-CN" sz="2000" b="1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zh-CN" altLang="en-US" sz="2000" b="1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74541" y="4585028"/>
                <a:ext cx="876945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真值</a:t>
                </a:r>
                <a:r>
                  <a:rPr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的移码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：将真值</a:t>
                </a:r>
                <a:r>
                  <a:rPr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向右偏移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;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303D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最小真值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[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  <m:r>
                      <a:rPr lang="zh-CN" altLang="en-US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移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1" dirty="0">
                    <a:solidFill>
                      <a:srgbClr val="0066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00…000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(n+1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，最高位是符号位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303D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最大真值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[ 2</a:t>
                </a:r>
                <a:r>
                  <a:rPr lang="en-US" altLang="zh-CN" i="1" baseline="4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-1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]</a:t>
                </a:r>
                <a:r>
                  <a:rPr lang="zh-CN" altLang="en-US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移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+(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-1)=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rgbClr val="0066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1,111…11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n+1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，最高位是符号位）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rgbClr val="0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移码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zh-CN" altLang="en-US" b="1" dirty="0" smtClean="0">
                    <a:solidFill>
                      <a:srgbClr val="0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之间所有的整数都</a:t>
                </a:r>
                <a:r>
                  <a:rPr lang="zh-CN" altLang="en-US" b="1" dirty="0">
                    <a:solidFill>
                      <a:srgbClr val="0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调整到</a:t>
                </a:r>
                <a:r>
                  <a:rPr lang="en-US" altLang="zh-CN" b="1" dirty="0">
                    <a:solidFill>
                      <a:srgbClr val="0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0~</a:t>
                </a:r>
                <a:r>
                  <a:rPr lang="en-US" altLang="zh-CN" b="1" dirty="0">
                    <a:solidFill>
                      <a:srgbClr val="00000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之间，可以认为将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有符号整数</a:t>
                </a:r>
                <a:r>
                  <a:rPr lang="zh-CN" altLang="en-US" b="1" dirty="0">
                    <a:solidFill>
                      <a:srgbClr val="0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调整成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无符号整数</a:t>
                </a:r>
                <a:r>
                  <a:rPr lang="zh-CN" altLang="en-US" b="1" dirty="0">
                    <a:solidFill>
                      <a:srgbClr val="0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形式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b="1" dirty="0">
                    <a:solidFill>
                      <a:srgbClr val="0303DF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便于两数之间的比较</a:t>
                </a:r>
                <a:r>
                  <a:rPr lang="zh-CN" altLang="en-US" b="1" dirty="0">
                    <a:solidFill>
                      <a:srgbClr val="0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b="1" dirty="0">
                  <a:solidFill>
                    <a:srgbClr val="000000"/>
                  </a:solidFill>
                  <a:latin typeface="+mn-lt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41" y="4585028"/>
                <a:ext cx="8769459" cy="1477328"/>
              </a:xfrm>
              <a:prstGeom prst="rect">
                <a:avLst/>
              </a:prstGeom>
              <a:blipFill>
                <a:blip r:embed="rId2"/>
                <a:stretch>
                  <a:fillRect l="-417" t="-2893" r="-208" b="-5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5481326" y="1075719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注</a:t>
            </a:r>
            <a:r>
              <a:rPr lang="zh-CN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：只有</a:t>
            </a:r>
            <a:r>
              <a:rPr lang="zh-CN" altLang="en-US" sz="2400" dirty="0" smtClean="0">
                <a:solidFill>
                  <a:srgbClr val="0000CC"/>
                </a:solidFill>
                <a:latin typeface="+mn-ea"/>
                <a:ea typeface="+mn-ea"/>
              </a:rPr>
              <a:t>整数</a:t>
            </a:r>
            <a:r>
              <a:rPr lang="zh-CN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移码，</a:t>
            </a:r>
            <a:endParaRPr lang="en-US" altLang="zh-CN" sz="2400" dirty="0" smtClean="0">
              <a:solidFill>
                <a:srgbClr val="C00000"/>
              </a:solidFill>
              <a:latin typeface="+mn-ea"/>
              <a:ea typeface="+mn-ea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latin typeface="+mn-ea"/>
                <a:ea typeface="+mn-ea"/>
              </a:rPr>
              <a:t>   </a:t>
            </a:r>
            <a:r>
              <a:rPr lang="zh-CN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没有</a:t>
            </a:r>
            <a:r>
              <a:rPr lang="zh-CN" altLang="en-US" sz="2400" dirty="0">
                <a:solidFill>
                  <a:srgbClr val="0000CC"/>
                </a:solidFill>
                <a:latin typeface="+mn-ea"/>
                <a:ea typeface="+mn-ea"/>
              </a:rPr>
              <a:t>小数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移码</a:t>
            </a:r>
          </a:p>
        </p:txBody>
      </p:sp>
    </p:spTree>
    <p:extLst>
      <p:ext uri="{BB962C8B-B14F-4D97-AF65-F5344CB8AC3E}">
        <p14:creationId xmlns:p14="http://schemas.microsoft.com/office/powerpoint/2010/main" val="22129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80999" y="304800"/>
            <a:ext cx="66952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移码定义</a:t>
            </a: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(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增码</a:t>
            </a:r>
            <a:r>
              <a:rPr lang="en-US" altLang="zh-CN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)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990599" y="1028700"/>
            <a:ext cx="60856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整数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的移码</a:t>
            </a:r>
            <a:endParaRPr lang="zh-CN" altLang="en-US" sz="20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025453" y="2273369"/>
            <a:ext cx="4247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为真值，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整数数值的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位数  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50309" y="1689024"/>
            <a:ext cx="3686732" cy="425852"/>
            <a:chOff x="1177872" y="1896921"/>
            <a:chExt cx="3686732" cy="425852"/>
          </a:xfrm>
        </p:grpSpPr>
        <p:sp>
          <p:nvSpPr>
            <p:cNvPr id="15367" name="Text Box 7"/>
            <p:cNvSpPr txBox="1">
              <a:spLocks noChangeArrowheads="1"/>
            </p:cNvSpPr>
            <p:nvPr/>
          </p:nvSpPr>
          <p:spPr bwMode="auto">
            <a:xfrm>
              <a:off x="1177872" y="1896921"/>
              <a:ext cx="91242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移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</a:p>
          </p:txBody>
        </p:sp>
        <p:sp>
          <p:nvSpPr>
            <p:cNvPr id="15369" name="Text Box 9"/>
            <p:cNvSpPr txBox="1">
              <a:spLocks noChangeArrowheads="1"/>
            </p:cNvSpPr>
            <p:nvPr/>
          </p:nvSpPr>
          <p:spPr bwMode="auto">
            <a:xfrm>
              <a:off x="2049410" y="1922663"/>
              <a:ext cx="281519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sz="2000" i="1" baseline="4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 </a:t>
              </a:r>
              <a:r>
                <a:rPr lang="en-US" altLang="zh-CN" sz="2000" b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000" b="1" i="1" baseline="45000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2000" b="1" i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-1</a:t>
              </a:r>
              <a:r>
                <a:rPr lang="en-US" sz="2000" b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≥ </a:t>
              </a:r>
              <a:r>
                <a:rPr lang="en-US" sz="20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000" b="1" i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b="1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  ≥    2</a:t>
              </a:r>
              <a:r>
                <a:rPr lang="en-US" sz="2000" b="1" i="1" baseline="45000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n</a:t>
              </a:r>
              <a:endParaRPr lang="en-US" sz="2000" b="1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71" name="Line 11"/>
            <p:cNvSpPr>
              <a:spLocks noChangeShapeType="1"/>
            </p:cNvSpPr>
            <p:nvPr/>
          </p:nvSpPr>
          <p:spPr bwMode="auto">
            <a:xfrm>
              <a:off x="4343979" y="2125130"/>
              <a:ext cx="1524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25453" y="2817522"/>
            <a:ext cx="6430508" cy="2329469"/>
            <a:chOff x="1058863" y="3309258"/>
            <a:chExt cx="6430508" cy="2329469"/>
          </a:xfrm>
        </p:grpSpPr>
        <p:sp>
          <p:nvSpPr>
            <p:cNvPr id="15372" name="Text Box 12"/>
            <p:cNvSpPr txBox="1">
              <a:spLocks noChangeArrowheads="1"/>
            </p:cNvSpPr>
            <p:nvPr/>
          </p:nvSpPr>
          <p:spPr bwMode="auto">
            <a:xfrm>
              <a:off x="1058863" y="3309258"/>
              <a:ext cx="44114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如</a:t>
              </a:r>
            </a:p>
          </p:txBody>
        </p:sp>
        <p:sp>
          <p:nvSpPr>
            <p:cNvPr id="15373" name="Text Box 13"/>
            <p:cNvSpPr txBox="1">
              <a:spLocks noChangeArrowheads="1"/>
            </p:cNvSpPr>
            <p:nvPr/>
          </p:nvSpPr>
          <p:spPr bwMode="auto">
            <a:xfrm>
              <a:off x="2362200" y="3309258"/>
              <a:ext cx="122822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+1010</a:t>
              </a:r>
              <a:endPara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5374" name="Group 14"/>
            <p:cNvGrpSpPr>
              <a:grpSpLocks/>
            </p:cNvGrpSpPr>
            <p:nvPr/>
          </p:nvGrpSpPr>
          <p:grpSpPr bwMode="auto">
            <a:xfrm>
              <a:off x="4775200" y="3775302"/>
              <a:ext cx="2713038" cy="399756"/>
              <a:chOff x="0" y="0"/>
              <a:chExt cx="1709" cy="317"/>
            </a:xfrm>
          </p:grpSpPr>
          <p:sp>
            <p:nvSpPr>
              <p:cNvPr id="15375" name="Text Box 15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709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[</a:t>
                </a:r>
                <a:r>
                  <a:rPr lang="en-US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]</a:t>
                </a:r>
                <a:r>
                  <a:rPr lang="zh-CN" altLang="en-US" sz="20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补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2</a:t>
                </a:r>
                <a:r>
                  <a:rPr lang="zh-CN" altLang="en-US" sz="2000" baseline="4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7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+ (   1011000 )</a:t>
                </a:r>
              </a:p>
            </p:txBody>
          </p:sp>
          <p:sp>
            <p:nvSpPr>
              <p:cNvPr id="15376" name="Line 16"/>
              <p:cNvSpPr>
                <a:spLocks noChangeShapeType="1"/>
              </p:cNvSpPr>
              <p:nvPr/>
            </p:nvSpPr>
            <p:spPr bwMode="auto">
              <a:xfrm>
                <a:off x="877" y="170"/>
                <a:ext cx="96" cy="0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377" name="Text Box 17"/>
            <p:cNvSpPr txBox="1">
              <a:spLocks noChangeArrowheads="1"/>
            </p:cNvSpPr>
            <p:nvPr/>
          </p:nvSpPr>
          <p:spPr bwMode="auto">
            <a:xfrm>
              <a:off x="5546725" y="4180114"/>
              <a:ext cx="3289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</a:p>
          </p:txBody>
        </p:sp>
        <p:sp>
          <p:nvSpPr>
            <p:cNvPr id="15378" name="Text Box 18"/>
            <p:cNvSpPr txBox="1">
              <a:spLocks noChangeArrowheads="1"/>
            </p:cNvSpPr>
            <p:nvPr/>
          </p:nvSpPr>
          <p:spPr bwMode="auto">
            <a:xfrm>
              <a:off x="1905000" y="3799114"/>
              <a:ext cx="30988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移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,1010</a:t>
              </a:r>
            </a:p>
          </p:txBody>
        </p:sp>
        <p:sp>
          <p:nvSpPr>
            <p:cNvPr id="15380" name="Line 20"/>
            <p:cNvSpPr>
              <a:spLocks noChangeShapeType="1"/>
            </p:cNvSpPr>
            <p:nvPr/>
          </p:nvSpPr>
          <p:spPr bwMode="auto">
            <a:xfrm>
              <a:off x="5153819" y="3487541"/>
              <a:ext cx="1524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15381" name="Text Box 21"/>
            <p:cNvSpPr txBox="1">
              <a:spLocks noChangeArrowheads="1"/>
            </p:cNvSpPr>
            <p:nvPr/>
          </p:nvSpPr>
          <p:spPr bwMode="auto">
            <a:xfrm>
              <a:off x="4701494" y="3309258"/>
              <a:ext cx="1587501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  1011000</a:t>
              </a:r>
              <a:endPara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2" name="Text Box 22"/>
            <p:cNvSpPr txBox="1">
              <a:spLocks noChangeArrowheads="1"/>
            </p:cNvSpPr>
            <p:nvPr/>
          </p:nvSpPr>
          <p:spPr bwMode="auto">
            <a:xfrm>
              <a:off x="5924550" y="5094514"/>
              <a:ext cx="127470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,0101000</a:t>
              </a:r>
            </a:p>
          </p:txBody>
        </p:sp>
        <p:sp>
          <p:nvSpPr>
            <p:cNvPr id="15383" name="Freeform 23"/>
            <p:cNvSpPr>
              <a:spLocks/>
            </p:cNvSpPr>
            <p:nvPr/>
          </p:nvSpPr>
          <p:spPr bwMode="auto">
            <a:xfrm>
              <a:off x="3853543" y="5382227"/>
              <a:ext cx="2318657" cy="256500"/>
            </a:xfrm>
            <a:custGeom>
              <a:avLst/>
              <a:gdLst>
                <a:gd name="T0" fmla="*/ 0 w 1314"/>
                <a:gd name="T1" fmla="*/ 0 h 300"/>
                <a:gd name="T2" fmla="*/ 156 w 1314"/>
                <a:gd name="T3" fmla="*/ 3 h 300"/>
                <a:gd name="T4" fmla="*/ 157 w 1314"/>
                <a:gd name="T5" fmla="*/ 300 h 300"/>
                <a:gd name="T6" fmla="*/ 1314 w 1314"/>
                <a:gd name="T7" fmla="*/ 300 h 300"/>
                <a:gd name="T8" fmla="*/ 1314 w 1314"/>
                <a:gd name="T9" fmla="*/ 48 h 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4"/>
                <a:gd name="T16" fmla="*/ 0 h 300"/>
                <a:gd name="T17" fmla="*/ 1314 w 1314"/>
                <a:gd name="T18" fmla="*/ 300 h 3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4" h="300">
                  <a:moveTo>
                    <a:pt x="0" y="0"/>
                  </a:moveTo>
                  <a:lnTo>
                    <a:pt x="156" y="3"/>
                  </a:lnTo>
                  <a:lnTo>
                    <a:pt x="157" y="300"/>
                  </a:lnTo>
                  <a:lnTo>
                    <a:pt x="1314" y="300"/>
                  </a:lnTo>
                  <a:lnTo>
                    <a:pt x="1314" y="48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15384" name="Text Box 24"/>
            <p:cNvSpPr txBox="1">
              <a:spLocks noChangeArrowheads="1"/>
            </p:cNvSpPr>
            <p:nvPr/>
          </p:nvSpPr>
          <p:spPr bwMode="auto">
            <a:xfrm>
              <a:off x="1924050" y="4740571"/>
              <a:ext cx="210826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用 逗号 将符号位</a:t>
              </a:r>
            </a:p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和数值部分隔开</a:t>
              </a:r>
            </a:p>
          </p:txBody>
        </p:sp>
        <p:sp>
          <p:nvSpPr>
            <p:cNvPr id="15385" name="Line 25"/>
            <p:cNvSpPr>
              <a:spLocks noChangeShapeType="1"/>
            </p:cNvSpPr>
            <p:nvPr/>
          </p:nvSpPr>
          <p:spPr bwMode="auto">
            <a:xfrm flipV="1">
              <a:off x="2862942" y="4199224"/>
              <a:ext cx="0" cy="484247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15387" name="Line 27"/>
            <p:cNvSpPr>
              <a:spLocks noChangeShapeType="1"/>
            </p:cNvSpPr>
            <p:nvPr/>
          </p:nvSpPr>
          <p:spPr bwMode="auto">
            <a:xfrm>
              <a:off x="5546725" y="5050970"/>
              <a:ext cx="194264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15388" name="Text Box 28"/>
            <p:cNvSpPr txBox="1">
              <a:spLocks noChangeArrowheads="1"/>
            </p:cNvSpPr>
            <p:nvPr/>
          </p:nvSpPr>
          <p:spPr bwMode="auto">
            <a:xfrm>
              <a:off x="6128904" y="4561114"/>
              <a:ext cx="107285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1011000</a:t>
              </a:r>
            </a:p>
          </p:txBody>
        </p:sp>
        <p:sp>
          <p:nvSpPr>
            <p:cNvPr id="15389" name="Line 29"/>
            <p:cNvSpPr>
              <a:spLocks noChangeShapeType="1"/>
            </p:cNvSpPr>
            <p:nvPr/>
          </p:nvSpPr>
          <p:spPr bwMode="auto">
            <a:xfrm>
              <a:off x="5945417" y="4805589"/>
              <a:ext cx="1524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15390" name="Text Box 30"/>
            <p:cNvSpPr txBox="1">
              <a:spLocks noChangeArrowheads="1"/>
            </p:cNvSpPr>
            <p:nvPr/>
          </p:nvSpPr>
          <p:spPr bwMode="auto">
            <a:xfrm>
              <a:off x="5811838" y="4180114"/>
              <a:ext cx="142109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10000000</a:t>
              </a:r>
            </a:p>
          </p:txBody>
        </p:sp>
      </p:grpSp>
      <p:sp>
        <p:nvSpPr>
          <p:cNvPr id="2" name="圆角矩形标注 1"/>
          <p:cNvSpPr/>
          <p:nvPr/>
        </p:nvSpPr>
        <p:spPr bwMode="auto">
          <a:xfrm>
            <a:off x="788045" y="3760478"/>
            <a:ext cx="1840417" cy="1242410"/>
          </a:xfrm>
          <a:prstGeom prst="wedgeRoundRectCallout">
            <a:avLst>
              <a:gd name="adj1" fmla="val -22123"/>
              <a:gd name="adj2" fmla="val 5077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比较：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x = +1010</a:t>
            </a:r>
            <a:endParaRPr lang="zh-CN" altLang="en-US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[x]</a:t>
            </a:r>
            <a:r>
              <a:rPr lang="zh-CN" altLang="en-US" sz="16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补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=0,1010</a:t>
            </a:r>
          </a:p>
          <a:p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[x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]</a:t>
            </a:r>
            <a:r>
              <a:rPr lang="zh-CN" altLang="en-US" sz="16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移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=1,1010</a:t>
            </a: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圆角矩形标注 29"/>
          <p:cNvSpPr/>
          <p:nvPr/>
        </p:nvSpPr>
        <p:spPr bwMode="auto">
          <a:xfrm>
            <a:off x="3066389" y="1097646"/>
            <a:ext cx="5551724" cy="411011"/>
          </a:xfrm>
          <a:prstGeom prst="wedgeRoundRectCallout">
            <a:avLst>
              <a:gd name="adj1" fmla="val -22123"/>
              <a:gd name="adj2" fmla="val 5077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整数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303D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移码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303D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补码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之间的关系：</a:t>
            </a:r>
            <a:r>
              <a:rPr kumimoji="0" lang="zh-CN" altLang="en-US" sz="1600" b="0" i="0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符号位相反，其余位相同</a:t>
            </a:r>
          </a:p>
        </p:txBody>
      </p:sp>
      <p:sp>
        <p:nvSpPr>
          <p:cNvPr id="31" name="圆角矩形标注 30"/>
          <p:cNvSpPr/>
          <p:nvPr/>
        </p:nvSpPr>
        <p:spPr bwMode="auto">
          <a:xfrm>
            <a:off x="6427211" y="2056916"/>
            <a:ext cx="2010207" cy="1242410"/>
          </a:xfrm>
          <a:prstGeom prst="wedgeRoundRectCallout">
            <a:avLst>
              <a:gd name="adj1" fmla="val -22123"/>
              <a:gd name="adj2" fmla="val 5077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比较：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x = 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-1011000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[x]</a:t>
            </a:r>
            <a:r>
              <a:rPr lang="zh-CN" altLang="en-US" sz="16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补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0101000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[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x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]</a:t>
            </a:r>
            <a:r>
              <a:rPr lang="zh-CN" altLang="en-US" sz="16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移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,0101000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47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移码</a:t>
            </a:r>
            <a:r>
              <a:rPr lang="en-US" altLang="zh-CN" dirty="0" smtClean="0"/>
              <a:t>(</a:t>
            </a:r>
            <a:r>
              <a:rPr lang="zh-CN" altLang="en-US" dirty="0"/>
              <a:t>增码</a:t>
            </a:r>
            <a:r>
              <a:rPr lang="en-US" altLang="zh-CN" dirty="0" smtClean="0"/>
              <a:t>) vs. </a:t>
            </a:r>
            <a:r>
              <a:rPr lang="zh-CN" altLang="en-US" dirty="0" smtClean="0"/>
              <a:t>补码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0000"/>
                </a:solidFill>
              </a:rPr>
              <a:t>对于整数，补码与移码之间的关系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00000"/>
                </a:solidFill>
              </a:rPr>
              <a:t>从定义可以</a:t>
            </a:r>
            <a:r>
              <a:rPr lang="zh-CN" altLang="en-US" sz="1800" dirty="0" smtClean="0">
                <a:solidFill>
                  <a:srgbClr val="000000"/>
                </a:solidFill>
              </a:rPr>
              <a:t>看出，从编码形式上，两种编码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符号位相反</a:t>
            </a:r>
            <a:r>
              <a:rPr lang="zh-CN" altLang="en-US" sz="1800" dirty="0" smtClean="0">
                <a:solidFill>
                  <a:srgbClr val="000000"/>
                </a:solidFill>
              </a:rPr>
              <a:t>，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其余位相同</a:t>
            </a:r>
            <a:endParaRPr lang="en-US" altLang="zh-CN" sz="1800" b="1" dirty="0" smtClean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b="1" u="sng" dirty="0" smtClean="0">
                <a:solidFill>
                  <a:srgbClr val="C00000"/>
                </a:solidFill>
              </a:rPr>
              <a:t>将</a:t>
            </a:r>
            <a:r>
              <a:rPr lang="zh-CN" altLang="en-US" sz="1800" b="1" u="sng" dirty="0">
                <a:solidFill>
                  <a:srgbClr val="C00000"/>
                </a:solidFill>
              </a:rPr>
              <a:t>补码的符号位变反就得到移码，反之亦然</a:t>
            </a:r>
            <a:r>
              <a:rPr lang="zh-CN" altLang="en-US" sz="1800" b="1" dirty="0">
                <a:solidFill>
                  <a:srgbClr val="C00000"/>
                </a:solidFill>
              </a:rPr>
              <a:t>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0000"/>
                </a:solidFill>
              </a:rPr>
              <a:t>两种编码表示的</a:t>
            </a:r>
            <a:r>
              <a:rPr lang="zh-CN" altLang="en-US" sz="2000" dirty="0" smtClean="0">
                <a:solidFill>
                  <a:srgbClr val="C00000"/>
                </a:solidFill>
              </a:rPr>
              <a:t>数据范围相同</a:t>
            </a:r>
            <a:r>
              <a:rPr lang="zh-CN" altLang="en-US" sz="2000" dirty="0" smtClean="0">
                <a:solidFill>
                  <a:srgbClr val="000000"/>
                </a:solidFill>
              </a:rPr>
              <a:t>（参见两种编码的定义）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sz="1800" dirty="0"/>
              <a:t>[</a:t>
            </a:r>
            <a:r>
              <a:rPr lang="en-US" altLang="zh-CN" sz="1800" dirty="0">
                <a:solidFill>
                  <a:srgbClr val="0000CC"/>
                </a:solidFill>
              </a:rPr>
              <a:t>- 2</a:t>
            </a:r>
            <a:r>
              <a:rPr lang="en-US" altLang="zh-CN" sz="1800" i="1" baseline="45000" dirty="0">
                <a:solidFill>
                  <a:srgbClr val="0000CC"/>
                </a:solidFill>
              </a:rPr>
              <a:t>n</a:t>
            </a:r>
            <a:r>
              <a:rPr lang="en-US" altLang="zh-CN" sz="1800" dirty="0"/>
              <a:t>]</a:t>
            </a:r>
            <a:r>
              <a:rPr lang="zh-CN" altLang="en-US" sz="1800" baseline="-25000" dirty="0"/>
              <a:t>移</a:t>
            </a:r>
            <a:r>
              <a:rPr lang="en-US" altLang="zh-CN" sz="1800" dirty="0"/>
              <a:t>=0,000…00</a:t>
            </a:r>
            <a:r>
              <a:rPr lang="zh-CN" altLang="en-US" sz="1800" dirty="0"/>
              <a:t>，如</a:t>
            </a:r>
            <a:r>
              <a:rPr lang="en-US" altLang="zh-CN" sz="1800" dirty="0"/>
              <a:t>[-2</a:t>
            </a:r>
            <a:r>
              <a:rPr lang="en-US" altLang="zh-CN" sz="1800" baseline="30000" dirty="0"/>
              <a:t>7</a:t>
            </a:r>
            <a:r>
              <a:rPr lang="en-US" altLang="zh-CN" sz="1800" dirty="0"/>
              <a:t>]</a:t>
            </a:r>
            <a:r>
              <a:rPr lang="zh-CN" altLang="en-US" sz="1800" baseline="-25000" dirty="0"/>
              <a:t>移</a:t>
            </a:r>
            <a:r>
              <a:rPr lang="en-US" altLang="zh-CN" sz="1800" dirty="0"/>
              <a:t>=[-128]</a:t>
            </a:r>
            <a:r>
              <a:rPr lang="zh-CN" altLang="en-US" sz="1800" baseline="-25000" dirty="0"/>
              <a:t>移</a:t>
            </a:r>
            <a:r>
              <a:rPr lang="en-US" altLang="zh-CN" sz="1800" dirty="0"/>
              <a:t>=0,0000000</a:t>
            </a:r>
            <a:r>
              <a:rPr lang="zh-CN" altLang="en-US" sz="1800" dirty="0"/>
              <a:t>（一个字节能表示的最小值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sz="1800" dirty="0"/>
              <a:t>[ </a:t>
            </a:r>
            <a:r>
              <a:rPr lang="en-US" altLang="zh-CN" sz="1800" dirty="0">
                <a:solidFill>
                  <a:srgbClr val="0000CC"/>
                </a:solidFill>
              </a:rPr>
              <a:t>2</a:t>
            </a:r>
            <a:r>
              <a:rPr lang="en-US" altLang="zh-CN" sz="1800" i="1" baseline="45000" dirty="0">
                <a:solidFill>
                  <a:srgbClr val="0000CC"/>
                </a:solidFill>
              </a:rPr>
              <a:t>n</a:t>
            </a:r>
            <a:r>
              <a:rPr lang="en-US" altLang="zh-CN" sz="1800" i="1" dirty="0">
                <a:solidFill>
                  <a:srgbClr val="0000CC"/>
                </a:solidFill>
              </a:rPr>
              <a:t>-1</a:t>
            </a:r>
            <a:r>
              <a:rPr lang="en-US" altLang="zh-CN" sz="1800" dirty="0"/>
              <a:t>]</a:t>
            </a:r>
            <a:r>
              <a:rPr lang="zh-CN" altLang="en-US" sz="1800" baseline="-25000" dirty="0"/>
              <a:t>移</a:t>
            </a:r>
            <a:r>
              <a:rPr lang="en-US" altLang="zh-CN" sz="1800" dirty="0"/>
              <a:t>=1,111…11</a:t>
            </a:r>
            <a:r>
              <a:rPr lang="zh-CN" altLang="en-US" sz="1800" dirty="0"/>
              <a:t>，如</a:t>
            </a:r>
            <a:r>
              <a:rPr lang="en-US" altLang="zh-CN" sz="1800" dirty="0"/>
              <a:t>[2</a:t>
            </a:r>
            <a:r>
              <a:rPr lang="en-US" altLang="zh-CN" sz="1800" baseline="30000" dirty="0"/>
              <a:t>7</a:t>
            </a:r>
            <a:r>
              <a:rPr lang="en-US" altLang="zh-CN" sz="1800" dirty="0"/>
              <a:t>-1]</a:t>
            </a:r>
            <a:r>
              <a:rPr lang="zh-CN" altLang="en-US" sz="1800" baseline="-25000" dirty="0"/>
              <a:t>移</a:t>
            </a:r>
            <a:r>
              <a:rPr lang="en-US" altLang="zh-CN" sz="1800" dirty="0"/>
              <a:t>=[127]</a:t>
            </a:r>
            <a:r>
              <a:rPr lang="zh-CN" altLang="en-US" sz="1800" baseline="-25000" dirty="0"/>
              <a:t>移</a:t>
            </a:r>
            <a:r>
              <a:rPr lang="en-US" altLang="zh-CN" sz="1800" dirty="0"/>
              <a:t>=2</a:t>
            </a:r>
            <a:r>
              <a:rPr lang="en-US" altLang="zh-CN" sz="1800" baseline="30000" dirty="0"/>
              <a:t>7</a:t>
            </a:r>
            <a:r>
              <a:rPr lang="en-US" altLang="zh-CN" sz="1800" dirty="0"/>
              <a:t>+2</a:t>
            </a:r>
            <a:r>
              <a:rPr lang="en-US" altLang="zh-CN" sz="1800" baseline="30000" dirty="0"/>
              <a:t>7</a:t>
            </a:r>
            <a:r>
              <a:rPr lang="en-US" altLang="zh-CN" sz="1800" dirty="0"/>
              <a:t>-1=2</a:t>
            </a:r>
            <a:r>
              <a:rPr lang="en-US" altLang="zh-CN" sz="1800" baseline="30000" dirty="0"/>
              <a:t>8</a:t>
            </a:r>
            <a:r>
              <a:rPr lang="en-US" altLang="zh-CN" sz="1800" dirty="0"/>
              <a:t>-1</a:t>
            </a:r>
            <a:r>
              <a:rPr lang="zh-CN" altLang="en-US" sz="1800" dirty="0"/>
              <a:t>（一个字节能表示的最大值）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0000"/>
                </a:solidFill>
              </a:rPr>
              <a:t>两种编码中，</a:t>
            </a:r>
            <a:r>
              <a:rPr lang="en-US" altLang="zh-CN" sz="2000" dirty="0" smtClean="0">
                <a:solidFill>
                  <a:srgbClr val="000000"/>
                </a:solidFill>
              </a:rPr>
              <a:t>0</a:t>
            </a:r>
            <a:r>
              <a:rPr lang="zh-CN" altLang="en-US" sz="2000" dirty="0" smtClean="0">
                <a:solidFill>
                  <a:srgbClr val="000000"/>
                </a:solidFill>
              </a:rPr>
              <a:t>的表示形式都唯一，只是符号位相反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sz="1800" dirty="0" smtClean="0"/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[ </a:t>
            </a:r>
            <a:r>
              <a:rPr lang="en-US" altLang="zh-CN" sz="1800" dirty="0" smtClean="0">
                <a:solidFill>
                  <a:srgbClr val="7030A0"/>
                </a:solidFill>
              </a:rPr>
              <a:t>0 ]</a:t>
            </a:r>
            <a:r>
              <a:rPr lang="zh-CN" altLang="en-US" sz="1800" baseline="-25000" dirty="0">
                <a:solidFill>
                  <a:srgbClr val="7030A0"/>
                </a:solidFill>
              </a:rPr>
              <a:t>移</a:t>
            </a:r>
            <a:r>
              <a:rPr lang="en-US" altLang="zh-CN" sz="1800" dirty="0">
                <a:solidFill>
                  <a:srgbClr val="7030A0"/>
                </a:solidFill>
              </a:rPr>
              <a:t>=</a:t>
            </a:r>
            <a:r>
              <a:rPr lang="en-US" altLang="zh-CN" sz="1800" dirty="0" smtClean="0">
                <a:solidFill>
                  <a:srgbClr val="7030A0"/>
                </a:solidFill>
              </a:rPr>
              <a:t>1,000…0</a:t>
            </a: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solidFill>
                  <a:srgbClr val="7030A0"/>
                </a:solidFill>
              </a:rPr>
              <a:t> </a:t>
            </a:r>
            <a:r>
              <a:rPr lang="en-US" altLang="zh-CN" sz="1800" dirty="0" smtClean="0">
                <a:solidFill>
                  <a:srgbClr val="0000CC"/>
                </a:solidFill>
              </a:rPr>
              <a:t>[ 0 ]</a:t>
            </a:r>
            <a:r>
              <a:rPr lang="zh-CN" altLang="en-US" sz="1800" baseline="-25000" dirty="0" smtClean="0">
                <a:solidFill>
                  <a:srgbClr val="0000CC"/>
                </a:solidFill>
              </a:rPr>
              <a:t>补</a:t>
            </a:r>
            <a:r>
              <a:rPr lang="en-US" altLang="zh-CN" sz="1800" dirty="0" smtClean="0">
                <a:solidFill>
                  <a:srgbClr val="0000CC"/>
                </a:solidFill>
              </a:rPr>
              <a:t>=0,000…0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endParaRPr lang="en-US" altLang="zh-CN" sz="220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39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回顾：移码</a:t>
            </a:r>
            <a:r>
              <a:rPr lang="en-US" altLang="zh-CN" dirty="0" smtClean="0"/>
              <a:t>(</a:t>
            </a:r>
            <a:r>
              <a:rPr lang="zh-CN" altLang="en-US" dirty="0"/>
              <a:t>增码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FF0000"/>
                </a:solidFill>
              </a:rPr>
              <a:t>对于</a:t>
            </a:r>
            <a:r>
              <a:rPr lang="zh-CN" altLang="en-US" sz="2000" b="1" u="sng" dirty="0">
                <a:solidFill>
                  <a:srgbClr val="FF0000"/>
                </a:solidFill>
              </a:rPr>
              <a:t>一个字节符号数据，移码将真值</a:t>
            </a:r>
            <a:r>
              <a:rPr lang="en-US" altLang="zh-CN" sz="2000" b="1" u="sng" dirty="0">
                <a:solidFill>
                  <a:srgbClr val="FF0000"/>
                </a:solidFill>
              </a:rPr>
              <a:t>-128~127</a:t>
            </a:r>
            <a:r>
              <a:rPr lang="zh-CN" altLang="en-US" sz="2000" b="1" u="sng" dirty="0">
                <a:solidFill>
                  <a:srgbClr val="FF0000"/>
                </a:solidFill>
              </a:rPr>
              <a:t>调整到</a:t>
            </a:r>
            <a:r>
              <a:rPr lang="en-US" altLang="zh-CN" sz="2000" b="1" u="sng" dirty="0">
                <a:solidFill>
                  <a:srgbClr val="FF0000"/>
                </a:solidFill>
              </a:rPr>
              <a:t>0~255</a:t>
            </a:r>
            <a:r>
              <a:rPr lang="zh-CN" altLang="en-US" sz="2000" b="1" u="sng" dirty="0">
                <a:solidFill>
                  <a:srgbClr val="FF0000"/>
                </a:solidFill>
              </a:rPr>
              <a:t>之间，</a:t>
            </a:r>
            <a:r>
              <a:rPr lang="zh-CN" altLang="en-US" sz="2000" b="1" u="sng" dirty="0" smtClean="0">
                <a:solidFill>
                  <a:srgbClr val="006600"/>
                </a:solidFill>
              </a:rPr>
              <a:t>相当于将一个有符号数转换成一</a:t>
            </a:r>
            <a:r>
              <a:rPr lang="zh-CN" altLang="en-US" sz="2000" b="1" u="sng" dirty="0">
                <a:solidFill>
                  <a:srgbClr val="006600"/>
                </a:solidFill>
              </a:rPr>
              <a:t>个无符号数</a:t>
            </a:r>
            <a:r>
              <a:rPr lang="zh-CN" altLang="en-US" sz="2000" b="1" u="sng" dirty="0" smtClean="0">
                <a:solidFill>
                  <a:srgbClr val="006600"/>
                </a:solidFill>
              </a:rPr>
              <a:t>；</a:t>
            </a:r>
            <a:endParaRPr lang="en-US" altLang="zh-CN" sz="2000" b="1" u="sng" dirty="0" smtClean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b="1" dirty="0" smtClean="0">
                <a:solidFill>
                  <a:srgbClr val="006600"/>
                </a:solidFill>
              </a:rPr>
              <a:t>一</a:t>
            </a:r>
            <a:r>
              <a:rPr lang="zh-CN" altLang="en-US" sz="1800" b="1" dirty="0">
                <a:solidFill>
                  <a:srgbClr val="006600"/>
                </a:solidFill>
              </a:rPr>
              <a:t>字节的 移码</a:t>
            </a:r>
            <a:r>
              <a:rPr lang="en-US" altLang="zh-CN" sz="1800" b="1" dirty="0">
                <a:solidFill>
                  <a:srgbClr val="006600"/>
                </a:solidFill>
              </a:rPr>
              <a:t>=</a:t>
            </a:r>
            <a:r>
              <a:rPr lang="zh-CN" altLang="en-US" sz="1800" b="1" dirty="0">
                <a:solidFill>
                  <a:srgbClr val="006600"/>
                </a:solidFill>
              </a:rPr>
              <a:t>真值</a:t>
            </a:r>
            <a:r>
              <a:rPr lang="en-US" altLang="zh-CN" sz="1800" b="1" dirty="0">
                <a:solidFill>
                  <a:srgbClr val="006600"/>
                </a:solidFill>
              </a:rPr>
              <a:t>+</a:t>
            </a:r>
            <a:r>
              <a:rPr lang="en-US" altLang="zh-CN" sz="1800" b="1" dirty="0" smtClean="0">
                <a:solidFill>
                  <a:srgbClr val="006600"/>
                </a:solidFill>
              </a:rPr>
              <a:t>128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0000CC"/>
                </a:solidFill>
              </a:rPr>
              <a:t>一般只讨论整数的移码表示，将一个整数转化成无符号数形式，便于两个整数之间的比较</a:t>
            </a:r>
            <a:r>
              <a:rPr lang="zh-CN" altLang="en-US" sz="2000" u="sng" dirty="0">
                <a:solidFill>
                  <a:srgbClr val="000000"/>
                </a:solidFill>
              </a:rPr>
              <a:t>；</a:t>
            </a:r>
            <a:endParaRPr lang="en-US" altLang="zh-CN" sz="2000" u="sng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006600"/>
                </a:solidFill>
              </a:rPr>
              <a:t>一般</a:t>
            </a:r>
            <a:r>
              <a:rPr lang="zh-CN" altLang="en-US" sz="2000" b="1" u="sng" dirty="0">
                <a:solidFill>
                  <a:srgbClr val="C00000"/>
                </a:solidFill>
              </a:rPr>
              <a:t>用移码表示浮点数的阶码</a:t>
            </a:r>
            <a:r>
              <a:rPr lang="zh-CN" altLang="en-US" sz="2000" b="1" u="sng" dirty="0">
                <a:solidFill>
                  <a:srgbClr val="006600"/>
                </a:solidFill>
              </a:rPr>
              <a:t>（即指数部分），便于两个浮点数之间的比较；</a:t>
            </a:r>
            <a:endParaRPr lang="en-US" altLang="zh-CN" sz="2000" b="1" u="sng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956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数据的内部表示（数值数据）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b="1" dirty="0"/>
              <a:t>目的：</a:t>
            </a:r>
            <a:endParaRPr lang="en-US" altLang="zh-CN" b="1" dirty="0"/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solidFill>
                  <a:srgbClr val="050705"/>
                </a:solidFill>
              </a:rPr>
              <a:t>解决</a:t>
            </a:r>
            <a:r>
              <a:rPr lang="zh-CN" altLang="en-US" dirty="0">
                <a:solidFill>
                  <a:srgbClr val="0303DF"/>
                </a:solidFill>
              </a:rPr>
              <a:t>正、负号</a:t>
            </a:r>
            <a:r>
              <a:rPr lang="zh-CN" altLang="en-US" dirty="0">
                <a:solidFill>
                  <a:srgbClr val="050705"/>
                </a:solidFill>
              </a:rPr>
              <a:t>以及</a:t>
            </a:r>
            <a:r>
              <a:rPr lang="zh-CN" altLang="en-US" dirty="0">
                <a:solidFill>
                  <a:srgbClr val="0303DF"/>
                </a:solidFill>
              </a:rPr>
              <a:t>小数点</a:t>
            </a:r>
            <a:r>
              <a:rPr lang="zh-CN" altLang="en-US" dirty="0">
                <a:solidFill>
                  <a:srgbClr val="050705"/>
                </a:solidFill>
              </a:rPr>
              <a:t>在机器内的</a:t>
            </a:r>
            <a:r>
              <a:rPr lang="zh-CN" altLang="en-US" dirty="0" smtClean="0">
                <a:solidFill>
                  <a:srgbClr val="7030A0"/>
                </a:solidFill>
              </a:rPr>
              <a:t>表示、存储</a:t>
            </a:r>
            <a:r>
              <a:rPr lang="zh-CN" altLang="en-US" dirty="0" smtClean="0">
                <a:solidFill>
                  <a:srgbClr val="050705"/>
                </a:solidFill>
              </a:rPr>
              <a:t>问题</a:t>
            </a:r>
            <a:endParaRPr lang="en-US" altLang="zh-CN" dirty="0">
              <a:solidFill>
                <a:srgbClr val="050705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solidFill>
                  <a:srgbClr val="FF0000"/>
                </a:solidFill>
              </a:rPr>
              <a:t>简化运算</a:t>
            </a:r>
            <a:r>
              <a:rPr lang="zh-CN" altLang="en-US" dirty="0" smtClean="0">
                <a:solidFill>
                  <a:srgbClr val="FF0000"/>
                </a:solidFill>
              </a:rPr>
              <a:t>过程，简化运算器的设计。如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1200150" lvl="2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 dirty="0" smtClean="0">
                <a:solidFill>
                  <a:srgbClr val="006600"/>
                </a:solidFill>
              </a:rPr>
              <a:t>采用</a:t>
            </a:r>
            <a:r>
              <a:rPr lang="zh-CN" altLang="en-US" sz="1800" b="1" dirty="0">
                <a:solidFill>
                  <a:srgbClr val="0070C0"/>
                </a:solidFill>
              </a:rPr>
              <a:t>补码</a:t>
            </a:r>
            <a:r>
              <a:rPr lang="zh-CN" altLang="en-US" sz="1800" dirty="0">
                <a:solidFill>
                  <a:srgbClr val="006600"/>
                </a:solidFill>
              </a:rPr>
              <a:t>可以</a:t>
            </a:r>
            <a:r>
              <a:rPr lang="zh-CN" altLang="en-US" sz="1800" b="1" u="sng" dirty="0">
                <a:solidFill>
                  <a:srgbClr val="7030A0"/>
                </a:solidFill>
              </a:rPr>
              <a:t>将</a:t>
            </a:r>
            <a:r>
              <a:rPr lang="zh-CN" altLang="en-US" sz="1800" b="1" u="sng" dirty="0" smtClean="0">
                <a:solidFill>
                  <a:srgbClr val="7030A0"/>
                </a:solidFill>
              </a:rPr>
              <a:t>减法运算变为</a:t>
            </a:r>
            <a:r>
              <a:rPr lang="zh-CN" altLang="en-US" sz="1800" b="1" u="sng" dirty="0">
                <a:solidFill>
                  <a:srgbClr val="7030A0"/>
                </a:solidFill>
              </a:rPr>
              <a:t>加法</a:t>
            </a:r>
            <a:r>
              <a:rPr lang="zh-CN" altLang="en-US" sz="1800" b="1" u="sng" dirty="0" smtClean="0">
                <a:solidFill>
                  <a:srgbClr val="7030A0"/>
                </a:solidFill>
              </a:rPr>
              <a:t>运算</a:t>
            </a:r>
            <a:r>
              <a:rPr lang="zh-CN" altLang="en-US" sz="1800" dirty="0" smtClean="0">
                <a:solidFill>
                  <a:srgbClr val="006600"/>
                </a:solidFill>
              </a:rPr>
              <a:t>（</a:t>
            </a:r>
            <a:r>
              <a:rPr lang="en-US" altLang="zh-CN" sz="1800" dirty="0" smtClean="0">
                <a:solidFill>
                  <a:srgbClr val="006600"/>
                </a:solidFill>
              </a:rPr>
              <a:t>CPU</a:t>
            </a:r>
            <a:r>
              <a:rPr lang="zh-CN" altLang="en-US" sz="1800" dirty="0" smtClean="0">
                <a:solidFill>
                  <a:srgbClr val="006600"/>
                </a:solidFill>
              </a:rPr>
              <a:t>只设置加法器即可）</a:t>
            </a:r>
            <a:endParaRPr lang="en-US" altLang="zh-CN" sz="1800" dirty="0" smtClean="0">
              <a:solidFill>
                <a:srgbClr val="006600"/>
              </a:solidFill>
            </a:endParaRPr>
          </a:p>
          <a:p>
            <a:pPr marL="1200150" lvl="2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 b="1" u="sng" dirty="0" smtClean="0">
                <a:solidFill>
                  <a:srgbClr val="7030A0"/>
                </a:solidFill>
              </a:rPr>
              <a:t>符号位可以参与运算</a:t>
            </a:r>
            <a:r>
              <a:rPr lang="zh-CN" altLang="en-US" sz="1800" dirty="0" smtClean="0">
                <a:solidFill>
                  <a:srgbClr val="050705"/>
                </a:solidFill>
              </a:rPr>
              <a:t>，即</a:t>
            </a:r>
            <a:r>
              <a:rPr lang="zh-CN" altLang="en-US" sz="1800" dirty="0" smtClean="0">
                <a:solidFill>
                  <a:srgbClr val="0070C0"/>
                </a:solidFill>
              </a:rPr>
              <a:t>不需要关心两数的正负，不需要关心实际是做减法还是加法运算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50705"/>
                </a:solidFill>
              </a:rPr>
              <a:t>如 </a:t>
            </a:r>
            <a:r>
              <a:rPr lang="en-US" altLang="zh-CN" sz="2000" dirty="0">
                <a:solidFill>
                  <a:srgbClr val="050705"/>
                </a:solidFill>
              </a:rPr>
              <a:t>+5</a:t>
            </a:r>
            <a:r>
              <a:rPr lang="en-US" altLang="zh-CN" sz="2000" baseline="-25000" dirty="0">
                <a:solidFill>
                  <a:srgbClr val="050705"/>
                </a:solidFill>
              </a:rPr>
              <a:t>10</a:t>
            </a:r>
            <a:r>
              <a:rPr lang="en-US" altLang="zh-CN" sz="2000" dirty="0">
                <a:solidFill>
                  <a:srgbClr val="050705"/>
                </a:solidFill>
              </a:rPr>
              <a:t>=+101</a:t>
            </a:r>
            <a:r>
              <a:rPr lang="en-US" altLang="zh-CN" sz="2000" baseline="-25000" dirty="0">
                <a:solidFill>
                  <a:srgbClr val="050705"/>
                </a:solidFill>
              </a:rPr>
              <a:t>2</a:t>
            </a:r>
            <a:r>
              <a:rPr lang="zh-CN" altLang="en-US" sz="2000" dirty="0">
                <a:solidFill>
                  <a:srgbClr val="050705"/>
                </a:solidFill>
              </a:rPr>
              <a:t>，</a:t>
            </a:r>
            <a:r>
              <a:rPr lang="zh-CN" altLang="en-US" sz="2000" dirty="0">
                <a:solidFill>
                  <a:srgbClr val="7030A0"/>
                </a:solidFill>
              </a:rPr>
              <a:t>正号</a:t>
            </a:r>
            <a:r>
              <a:rPr lang="en-US" altLang="zh-CN" sz="2000" dirty="0">
                <a:solidFill>
                  <a:srgbClr val="7030A0"/>
                </a:solidFill>
              </a:rPr>
              <a:t>+</a:t>
            </a:r>
            <a:r>
              <a:rPr lang="zh-CN" altLang="en-US" sz="2000" dirty="0">
                <a:solidFill>
                  <a:srgbClr val="006600"/>
                </a:solidFill>
              </a:rPr>
              <a:t>如何在机器内表示？</a:t>
            </a:r>
            <a:endParaRPr lang="en-US" altLang="zh-CN" sz="2000" dirty="0">
              <a:solidFill>
                <a:srgbClr val="006600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000" dirty="0" smtClean="0">
                <a:solidFill>
                  <a:srgbClr val="050705"/>
                </a:solidFill>
              </a:rPr>
              <a:t>          </a:t>
            </a:r>
            <a:r>
              <a:rPr lang="en-US" altLang="zh-CN" sz="2000" dirty="0">
                <a:solidFill>
                  <a:srgbClr val="050705"/>
                </a:solidFill>
              </a:rPr>
              <a:t>-5</a:t>
            </a:r>
            <a:r>
              <a:rPr lang="en-US" altLang="zh-CN" sz="2000" baseline="-25000" dirty="0">
                <a:solidFill>
                  <a:srgbClr val="050705"/>
                </a:solidFill>
              </a:rPr>
              <a:t>10</a:t>
            </a:r>
            <a:r>
              <a:rPr lang="en-US" altLang="zh-CN" sz="2000" dirty="0">
                <a:solidFill>
                  <a:srgbClr val="050705"/>
                </a:solidFill>
              </a:rPr>
              <a:t>= </a:t>
            </a:r>
            <a:r>
              <a:rPr lang="zh-CN" altLang="en-US" sz="2000" dirty="0">
                <a:solidFill>
                  <a:srgbClr val="050705"/>
                </a:solidFill>
              </a:rPr>
              <a:t>–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50705"/>
                </a:solidFill>
              </a:rPr>
              <a:t>101</a:t>
            </a:r>
            <a:r>
              <a:rPr lang="en-US" altLang="zh-CN" sz="2000" baseline="-25000" dirty="0">
                <a:solidFill>
                  <a:srgbClr val="050705"/>
                </a:solidFill>
              </a:rPr>
              <a:t>2</a:t>
            </a:r>
            <a:r>
              <a:rPr lang="zh-CN" altLang="en-US" sz="2000" dirty="0">
                <a:solidFill>
                  <a:srgbClr val="050705"/>
                </a:solidFill>
              </a:rPr>
              <a:t>，</a:t>
            </a:r>
            <a:r>
              <a:rPr lang="zh-CN" altLang="en-US" sz="2000" dirty="0">
                <a:solidFill>
                  <a:srgbClr val="7030A0"/>
                </a:solidFill>
              </a:rPr>
              <a:t>负号–</a:t>
            </a:r>
            <a:r>
              <a:rPr lang="zh-CN" altLang="en-US" sz="2000" dirty="0">
                <a:solidFill>
                  <a:srgbClr val="006600"/>
                </a:solidFill>
              </a:rPr>
              <a:t>如何在机器内表示？</a:t>
            </a:r>
            <a:endParaRPr lang="en-US" altLang="zh-CN" sz="2000" dirty="0">
              <a:solidFill>
                <a:srgbClr val="0066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50705"/>
                </a:solidFill>
              </a:rPr>
              <a:t>如 </a:t>
            </a:r>
            <a:r>
              <a:rPr lang="en-US" altLang="zh-CN" sz="2000" dirty="0">
                <a:solidFill>
                  <a:srgbClr val="050705"/>
                </a:solidFill>
              </a:rPr>
              <a:t>+0.6</a:t>
            </a:r>
            <a:r>
              <a:rPr lang="en-US" altLang="zh-CN" sz="2000" baseline="-25000" dirty="0">
                <a:solidFill>
                  <a:srgbClr val="050705"/>
                </a:solidFill>
              </a:rPr>
              <a:t>10   </a:t>
            </a:r>
            <a:r>
              <a:rPr lang="en-US" altLang="zh-CN" sz="2000" dirty="0">
                <a:solidFill>
                  <a:srgbClr val="050705"/>
                </a:solidFill>
              </a:rPr>
              <a:t>=+0.110</a:t>
            </a:r>
            <a:r>
              <a:rPr lang="en-US" altLang="zh-CN" sz="2000" baseline="-25000" dirty="0">
                <a:solidFill>
                  <a:srgbClr val="050705"/>
                </a:solidFill>
              </a:rPr>
              <a:t>2</a:t>
            </a:r>
            <a:r>
              <a:rPr lang="zh-CN" altLang="en-US" sz="2000" dirty="0">
                <a:solidFill>
                  <a:srgbClr val="050705"/>
                </a:solidFill>
              </a:rPr>
              <a:t>，   </a:t>
            </a:r>
            <a:r>
              <a:rPr lang="zh-CN" altLang="en-US" sz="2000" dirty="0">
                <a:solidFill>
                  <a:srgbClr val="0303DF"/>
                </a:solidFill>
              </a:rPr>
              <a:t>正号</a:t>
            </a:r>
            <a:r>
              <a:rPr lang="en-US" altLang="zh-CN" sz="2000" dirty="0">
                <a:solidFill>
                  <a:srgbClr val="0303DF"/>
                </a:solidFill>
              </a:rPr>
              <a:t>+</a:t>
            </a:r>
            <a:r>
              <a:rPr lang="zh-CN" altLang="en-US" sz="2000" dirty="0">
                <a:solidFill>
                  <a:srgbClr val="050705"/>
                </a:solidFill>
              </a:rPr>
              <a:t>及</a:t>
            </a:r>
            <a:r>
              <a:rPr lang="zh-CN" altLang="en-US" sz="2000" dirty="0">
                <a:solidFill>
                  <a:srgbClr val="7030A0"/>
                </a:solidFill>
              </a:rPr>
              <a:t>小数点</a:t>
            </a:r>
            <a:r>
              <a:rPr lang="zh-CN" altLang="en-US" sz="2000" dirty="0">
                <a:solidFill>
                  <a:srgbClr val="050705"/>
                </a:solidFill>
              </a:rPr>
              <a:t>如何在机器内表示？</a:t>
            </a:r>
            <a:endParaRPr lang="en-US" altLang="zh-CN" sz="2000" dirty="0">
              <a:solidFill>
                <a:srgbClr val="050705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000" dirty="0" smtClean="0">
                <a:solidFill>
                  <a:srgbClr val="050705"/>
                </a:solidFill>
              </a:rPr>
              <a:t>          </a:t>
            </a:r>
            <a:r>
              <a:rPr lang="zh-CN" altLang="en-US" sz="2000" dirty="0">
                <a:solidFill>
                  <a:srgbClr val="050705"/>
                </a:solidFill>
              </a:rPr>
              <a:t>– </a:t>
            </a:r>
            <a:r>
              <a:rPr lang="en-US" altLang="zh-CN" sz="2000" dirty="0">
                <a:solidFill>
                  <a:srgbClr val="050705"/>
                </a:solidFill>
              </a:rPr>
              <a:t>0.8</a:t>
            </a:r>
            <a:r>
              <a:rPr lang="en-US" altLang="zh-CN" sz="2000" baseline="-25000" dirty="0">
                <a:solidFill>
                  <a:srgbClr val="050705"/>
                </a:solidFill>
              </a:rPr>
              <a:t>10   </a:t>
            </a:r>
            <a:r>
              <a:rPr lang="en-US" altLang="zh-CN" sz="2000" dirty="0">
                <a:solidFill>
                  <a:srgbClr val="050705"/>
                </a:solidFill>
              </a:rPr>
              <a:t>= </a:t>
            </a:r>
            <a:r>
              <a:rPr lang="zh-CN" altLang="en-US" sz="2000" dirty="0">
                <a:solidFill>
                  <a:srgbClr val="050705"/>
                </a:solidFill>
              </a:rPr>
              <a:t>– </a:t>
            </a:r>
            <a:r>
              <a:rPr lang="en-US" altLang="zh-CN" sz="2000" dirty="0">
                <a:solidFill>
                  <a:srgbClr val="050705"/>
                </a:solidFill>
              </a:rPr>
              <a:t>0.1101</a:t>
            </a:r>
            <a:r>
              <a:rPr lang="en-US" altLang="zh-CN" sz="2000" baseline="-25000" dirty="0">
                <a:solidFill>
                  <a:srgbClr val="050705"/>
                </a:solidFill>
              </a:rPr>
              <a:t>2</a:t>
            </a:r>
            <a:r>
              <a:rPr lang="zh-CN" altLang="en-US" sz="2000" dirty="0">
                <a:solidFill>
                  <a:srgbClr val="050705"/>
                </a:solidFill>
              </a:rPr>
              <a:t>，</a:t>
            </a:r>
            <a:r>
              <a:rPr lang="zh-CN" altLang="en-US" sz="2000" dirty="0">
                <a:solidFill>
                  <a:srgbClr val="0303DF"/>
                </a:solidFill>
              </a:rPr>
              <a:t>负号–</a:t>
            </a:r>
            <a:r>
              <a:rPr lang="zh-CN" altLang="en-US" sz="2000" dirty="0">
                <a:solidFill>
                  <a:srgbClr val="050705"/>
                </a:solidFill>
              </a:rPr>
              <a:t>及</a:t>
            </a:r>
            <a:r>
              <a:rPr lang="zh-CN" altLang="en-US" sz="2000" dirty="0">
                <a:solidFill>
                  <a:srgbClr val="7030A0"/>
                </a:solidFill>
              </a:rPr>
              <a:t>小数点</a:t>
            </a:r>
            <a:r>
              <a:rPr lang="zh-CN" altLang="en-US" sz="2000" dirty="0">
                <a:solidFill>
                  <a:srgbClr val="050705"/>
                </a:solidFill>
              </a:rPr>
              <a:t>如何在机器内表示？</a:t>
            </a:r>
            <a:endParaRPr lang="en-US" altLang="zh-CN" sz="2000" dirty="0">
              <a:solidFill>
                <a:srgbClr val="050705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0507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移码与真值之间的转换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4" y="1135063"/>
                <a:ext cx="8242589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假设字长为</a:t>
                </a:r>
                <a:r>
                  <a:rPr lang="zh-CN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一个字节的有符号数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，最高位是符号位，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7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位数据位；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求</a:t>
                </a:r>
                <a:r>
                  <a:rPr lang="en-US" altLang="zh-CN" sz="20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+1010</a:t>
                </a:r>
                <a:r>
                  <a:rPr lang="zh-CN" altLang="en-US" sz="20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对应的移码：</a:t>
                </a:r>
                <a:endParaRPr lang="en-US" altLang="zh-CN" sz="2000" dirty="0">
                  <a:solidFill>
                    <a:srgbClr val="0000CC"/>
                  </a:solidFill>
                  <a:latin typeface="Times New Roman" panose="02020603050405020304" pitchFamily="18" charset="0"/>
                </a:endParaRPr>
              </a:p>
              <a:p>
                <a:pPr marL="971550" lvl="1"/>
                <a:r>
                  <a:rPr lang="en-US" altLang="zh-CN" sz="1800" dirty="0">
                    <a:latin typeface="Times New Roman" panose="02020603050405020304" pitchFamily="18" charset="0"/>
                  </a:rPr>
                  <a:t>+1010 = +0001010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（补足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7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位）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  <a:p>
                <a:pPr marL="971550" lvl="1"/>
                <a:r>
                  <a:rPr lang="en-US" altLang="zh-CN" sz="1800" dirty="0">
                    <a:latin typeface="Times New Roman" panose="02020603050405020304" pitchFamily="18" charset="0"/>
                  </a:rPr>
                  <a:t>[+0001010]</a:t>
                </a:r>
                <a:r>
                  <a:rPr lang="zh-CN" altLang="en-US" sz="1800" baseline="-25000" dirty="0">
                    <a:latin typeface="Times New Roman" panose="02020603050405020304" pitchFamily="18" charset="0"/>
                  </a:rPr>
                  <a:t>移码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+0001010=10000000+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0001010=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1,0001010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；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971550" lvl="1"/>
                <a:r>
                  <a:rPr lang="zh-CN" altLang="en-US" sz="1800" dirty="0">
                    <a:solidFill>
                      <a:srgbClr val="006600"/>
                    </a:solidFill>
                    <a:latin typeface="Times New Roman" panose="02020603050405020304" pitchFamily="18" charset="0"/>
                  </a:rPr>
                  <a:t>比较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：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 [+0001010]</a:t>
                </a:r>
                <a:r>
                  <a:rPr lang="zh-CN" altLang="en-US" sz="1800" baseline="-25000" dirty="0">
                    <a:solidFill>
                      <a:srgbClr val="006600"/>
                    </a:solidFill>
                    <a:latin typeface="Times New Roman" panose="02020603050405020304" pitchFamily="18" charset="0"/>
                  </a:rPr>
                  <a:t>补码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=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0,0001010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求</m:t>
                    </m:r>
                    <m:r>
                      <a:rPr lang="en-US" altLang="zh-CN" sz="20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−1011000</m:t>
                    </m:r>
                  </m:oMath>
                </a14:m>
                <a:r>
                  <a:rPr lang="zh-CN" altLang="en-US" sz="20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对应的移码：</a:t>
                </a:r>
                <a:endParaRPr lang="en-US" altLang="zh-CN" sz="2000" dirty="0">
                  <a:solidFill>
                    <a:srgbClr val="0000CC"/>
                  </a:solidFill>
                  <a:latin typeface="Times New Roman" panose="02020603050405020304" pitchFamily="18" charset="0"/>
                </a:endParaRPr>
              </a:p>
              <a:p>
                <a:pPr marL="971550"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−1011000</m:t>
                        </m:r>
                      </m:e>
                    </m:d>
                    <m:r>
                      <a:rPr lang="zh-CN" altLang="en-US" sz="1800" i="1" baseline="-25000">
                        <a:latin typeface="Cambria Math" panose="02040503050406030204" pitchFamily="18" charset="0"/>
                      </a:rPr>
                      <m:t>移码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−1011000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100000000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−1011000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0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,0101000</a:t>
                </a:r>
              </a:p>
              <a:p>
                <a:pPr marL="971550" lvl="1"/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或根据移码的定义：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971550"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−1011000</m:t>
                        </m:r>
                      </m:e>
                    </m:d>
                    <m:r>
                      <a:rPr lang="zh-CN" altLang="en-US" sz="1800" i="1" baseline="-25000">
                        <a:latin typeface="Cambria Math" panose="02040503050406030204" pitchFamily="18" charset="0"/>
                      </a:rPr>
                      <m:t>补码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,0101000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，因此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−1011000</m:t>
                        </m:r>
                      </m:e>
                    </m:d>
                    <m:r>
                      <a:rPr lang="zh-CN" altLang="en-US" sz="1800" i="1" baseline="-25000">
                        <a:latin typeface="Cambria Math" panose="02040503050406030204" pitchFamily="18" charset="0"/>
                      </a:rPr>
                      <m:t>移码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 = 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0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,0101000</a:t>
                </a:r>
                <a:endParaRPr lang="en-US" altLang="zh-CN" sz="1800" b="1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971550" lvl="1"/>
                <a:r>
                  <a:rPr lang="zh-CN" altLang="en-US" sz="1800" dirty="0">
                    <a:solidFill>
                      <a:srgbClr val="006600"/>
                    </a:solidFill>
                    <a:latin typeface="Times New Roman" panose="02020603050405020304" pitchFamily="18" charset="0"/>
                  </a:rPr>
                  <a:t>比较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：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−1011000</m:t>
                        </m:r>
                      </m:e>
                    </m:d>
                    <m:r>
                      <a:rPr lang="zh-CN" altLang="en-US" sz="1800" i="1" baseline="-2500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补</m:t>
                    </m:r>
                    <m:r>
                      <a:rPr lang="zh-CN" altLang="en-US" sz="1800" i="1" baseline="-250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码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=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1,0101000</a:t>
                </a:r>
                <a:endParaRPr lang="zh-CN" altLang="en-US" sz="1800" b="1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C00000"/>
                    </a:solidFill>
                  </a:rPr>
                  <a:t>整数的</a:t>
                </a:r>
                <a:r>
                  <a:rPr lang="zh-CN" altLang="en-US" sz="2000" b="1" dirty="0">
                    <a:solidFill>
                      <a:srgbClr val="0303DF"/>
                    </a:solidFill>
                  </a:rPr>
                  <a:t>移码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表示与</a:t>
                </a:r>
                <a:r>
                  <a:rPr lang="zh-CN" altLang="en-US" sz="2000" b="1" dirty="0">
                    <a:solidFill>
                      <a:srgbClr val="0303DF"/>
                    </a:solidFill>
                  </a:rPr>
                  <a:t>补码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表示：数值位相同，符号位相反，</a:t>
                </a:r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4" y="1135063"/>
                <a:ext cx="8242589" cy="5345112"/>
              </a:xfrm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3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移码与真值之间的转换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b="1" dirty="0">
                    <a:solidFill>
                      <a:srgbClr val="C00000"/>
                    </a:solidFill>
                  </a:rPr>
                  <a:t>整数的移码表示与补码表示：符号位相反，数值位相同；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移码</a:t>
                </a:r>
                <a:r>
                  <a:rPr lang="en-US" altLang="zh-CN" dirty="0" smtClean="0">
                    <a:sym typeface="Wingdings" panose="05000000000000000000" pitchFamily="2" charset="2"/>
                  </a:rPr>
                  <a:t></a:t>
                </a:r>
                <a:r>
                  <a:rPr lang="zh-CN" altLang="en-US" dirty="0" smtClean="0"/>
                  <a:t>真值</a:t>
                </a:r>
                <a:endParaRPr lang="en-US" altLang="zh-CN" dirty="0"/>
              </a:p>
              <a:p>
                <a:pPr marL="971550" lvl="1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移码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补码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原码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真值；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真值</a:t>
                </a:r>
                <a:r>
                  <a:rPr lang="en-US" altLang="zh-CN" dirty="0" smtClean="0">
                    <a:sym typeface="Wingdings" panose="05000000000000000000" pitchFamily="2" charset="2"/>
                  </a:rPr>
                  <a:t></a:t>
                </a:r>
                <a:r>
                  <a:rPr lang="zh-CN" altLang="en-US" dirty="0" smtClean="0"/>
                  <a:t>移码</a:t>
                </a:r>
                <a:endParaRPr lang="en-US" altLang="zh-CN" dirty="0"/>
              </a:p>
              <a:p>
                <a:pPr marL="971550" lvl="1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真值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原码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补</m:t>
                    </m:r>
                  </m:oMath>
                </a14:m>
                <a:r>
                  <a:rPr lang="zh-CN" altLang="en-US" dirty="0"/>
                  <a:t>码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移码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也可直接根据定义进行运算；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移码形式对应的二进制数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对应的十进制数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938" r="-2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2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移码与真值之间的转换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4" y="1135063"/>
                <a:ext cx="8242589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假设字长为一个字节的有符号数，最高位是符号位，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7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位数据位；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机器数</a:t>
                </a:r>
                <a:r>
                  <a:rPr lang="en-US" altLang="zh-CN" sz="2000" dirty="0" smtClean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8AH</a:t>
                </a:r>
                <a:r>
                  <a:rPr lang="zh-CN" altLang="en-US" sz="2000" dirty="0" smtClean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采用移码表示，求其对应</a:t>
                </a:r>
                <a:r>
                  <a:rPr lang="zh-CN" altLang="en-US" sz="20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真值：</a:t>
                </a:r>
                <a:r>
                  <a:rPr lang="en-US" altLang="zh-CN" sz="20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8AH=1,000 1010</a:t>
                </a:r>
                <a:endParaRPr lang="en-US" altLang="zh-CN" sz="20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marL="971550" lvl="1"/>
                <a:r>
                  <a:rPr lang="zh-CN" altLang="en-US" sz="1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移码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1800" b="1" dirty="0">
                    <a:latin typeface="Times New Roman" panose="02020603050405020304" pitchFamily="18" charset="0"/>
                  </a:rPr>
                  <a:t>,0001010 </a:t>
                </a:r>
                <a:r>
                  <a:rPr lang="zh-CN" altLang="en-US" sz="1800" b="1" dirty="0">
                    <a:latin typeface="Times New Roman" panose="02020603050405020304" pitchFamily="18" charset="0"/>
                  </a:rPr>
                  <a:t>对应的</a:t>
                </a:r>
                <a:r>
                  <a:rPr lang="zh-CN" altLang="en-US" sz="1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补码</a:t>
                </a:r>
                <a:r>
                  <a:rPr lang="zh-CN" altLang="en-US" sz="1800" b="1" dirty="0">
                    <a:latin typeface="Times New Roman" panose="02020603050405020304" pitchFamily="18" charset="0"/>
                  </a:rPr>
                  <a:t>： 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0</a:t>
                </a:r>
                <a:r>
                  <a:rPr lang="en-US" altLang="zh-CN" sz="1800" b="1" dirty="0">
                    <a:latin typeface="Times New Roman" panose="02020603050405020304" pitchFamily="18" charset="0"/>
                  </a:rPr>
                  <a:t>,0001010</a:t>
                </a:r>
                <a:r>
                  <a:rPr lang="zh-CN" altLang="en-US" sz="1800" b="1" dirty="0">
                    <a:latin typeface="Times New Roman" panose="02020603050405020304" pitchFamily="18" charset="0"/>
                  </a:rPr>
                  <a:t>，对应的</a:t>
                </a:r>
                <a:r>
                  <a:rPr lang="zh-CN" altLang="en-US" sz="1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原码</a:t>
                </a:r>
                <a:r>
                  <a:rPr lang="zh-CN" altLang="en-US" sz="1800" b="1" dirty="0">
                    <a:latin typeface="Times New Roman" panose="02020603050405020304" pitchFamily="18" charset="0"/>
                  </a:rPr>
                  <a:t>：</a:t>
                </a:r>
                <a:r>
                  <a:rPr lang="en-US" altLang="zh-CN" sz="1800" b="1" dirty="0">
                    <a:latin typeface="Times New Roman" panose="02020603050405020304" pitchFamily="18" charset="0"/>
                  </a:rPr>
                  <a:t>0,0001010</a:t>
                </a:r>
                <a:r>
                  <a:rPr lang="zh-CN" altLang="en-US" sz="1800" b="1" dirty="0">
                    <a:latin typeface="Times New Roman" panose="02020603050405020304" pitchFamily="18" charset="0"/>
                  </a:rPr>
                  <a:t>，其</a:t>
                </a:r>
                <a:r>
                  <a:rPr lang="zh-CN" altLang="en-US" sz="1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真值</a:t>
                </a:r>
                <a:r>
                  <a:rPr lang="zh-CN" altLang="en-US" sz="1800" b="1" dirty="0">
                    <a:latin typeface="Times New Roman" panose="02020603050405020304" pitchFamily="18" charset="0"/>
                  </a:rPr>
                  <a:t>：</a:t>
                </a:r>
                <a:r>
                  <a:rPr lang="en-US" altLang="zh-CN" sz="1800" b="1" dirty="0">
                    <a:latin typeface="Times New Roman" panose="02020603050405020304" pitchFamily="18" charset="0"/>
                  </a:rPr>
                  <a:t>+0001010</a:t>
                </a:r>
              </a:p>
              <a:p>
                <a:pPr marL="971550" lvl="1"/>
                <a:r>
                  <a:rPr lang="zh-CN" altLang="en-US" sz="1800" dirty="0">
                    <a:latin typeface="Times New Roman" panose="02020603050405020304" pitchFamily="18" charset="0"/>
                  </a:rPr>
                  <a:t>或根据移码的定义：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  <a:p>
                <a:pPr marL="971550" lvl="1"/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移码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,0001010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对应的真值：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,0001010 -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 = 138 - 128= +10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，对应的二进制形式为：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+0001010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机器</a:t>
                </a:r>
                <a:r>
                  <a:rPr lang="zh-CN" altLang="en-US" sz="2000" dirty="0" smtClean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数</a:t>
                </a:r>
                <a:r>
                  <a:rPr lang="en-US" altLang="zh-CN" sz="2000" dirty="0" smtClean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28H</a:t>
                </a:r>
                <a:r>
                  <a:rPr lang="zh-CN" altLang="en-US" sz="2000" dirty="0" smtClean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采用</a:t>
                </a:r>
                <a:r>
                  <a:rPr lang="zh-CN" altLang="en-US" sz="20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移码表示，求其对应的</a:t>
                </a:r>
                <a:r>
                  <a:rPr lang="zh-CN" altLang="en-US" sz="2000" dirty="0" smtClean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真值</a:t>
                </a:r>
                <a:r>
                  <a:rPr lang="en-US" altLang="zh-CN" sz="2000" dirty="0" smtClean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: 28H=</a:t>
                </a:r>
                <a:r>
                  <a:rPr lang="en-US" altLang="zh-CN" sz="20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 0</a:t>
                </a:r>
                <a:r>
                  <a:rPr lang="zh-CN" altLang="en-US" sz="20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,010 1000</a:t>
                </a:r>
                <a:endParaRPr lang="en-US" altLang="zh-CN" sz="2000" dirty="0" smtClean="0">
                  <a:solidFill>
                    <a:srgbClr val="0000CC"/>
                  </a:solidFill>
                  <a:latin typeface="Times New Roman" panose="02020603050405020304" pitchFamily="18" charset="0"/>
                </a:endParaRPr>
              </a:p>
              <a:p>
                <a:pPr marL="971550" lvl="1"/>
                <a:r>
                  <a:rPr lang="zh-CN" altLang="en-US" sz="1800" b="1" dirty="0" smtClean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移码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0</a:t>
                </a:r>
                <a:r>
                  <a:rPr lang="zh-CN" altLang="en-US" sz="1800" b="1" dirty="0">
                    <a:latin typeface="Times New Roman" panose="02020603050405020304" pitchFamily="18" charset="0"/>
                  </a:rPr>
                  <a:t>,0101000对应的</a:t>
                </a:r>
                <a:r>
                  <a:rPr lang="zh-CN" altLang="en-US" sz="1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补码</a:t>
                </a:r>
                <a:r>
                  <a:rPr lang="zh-CN" altLang="en-US" sz="1800" b="1" dirty="0">
                    <a:latin typeface="Times New Roman" panose="02020603050405020304" pitchFamily="18" charset="0"/>
                  </a:rPr>
                  <a:t>：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zh-CN" altLang="en-US" sz="1800" b="1" dirty="0">
                    <a:latin typeface="Times New Roman" panose="02020603050405020304" pitchFamily="18" charset="0"/>
                  </a:rPr>
                  <a:t>,0101000，对应的</a:t>
                </a:r>
                <a:r>
                  <a:rPr lang="zh-CN" altLang="en-US" sz="1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原码</a:t>
                </a:r>
                <a:r>
                  <a:rPr lang="zh-CN" altLang="en-US" sz="1800" b="1" dirty="0">
                    <a:latin typeface="Times New Roman" panose="02020603050405020304" pitchFamily="18" charset="0"/>
                  </a:rPr>
                  <a:t>：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1800" b="1" dirty="0">
                    <a:latin typeface="Times New Roman" panose="02020603050405020304" pitchFamily="18" charset="0"/>
                  </a:rPr>
                  <a:t>,1011000</a:t>
                </a:r>
                <a:r>
                  <a:rPr lang="zh-CN" altLang="en-US" sz="1800" b="1" dirty="0">
                    <a:latin typeface="Times New Roman" panose="02020603050405020304" pitchFamily="18" charset="0"/>
                  </a:rPr>
                  <a:t>，其</a:t>
                </a:r>
                <a:r>
                  <a:rPr lang="zh-CN" altLang="en-US" sz="1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真值</a:t>
                </a:r>
                <a:r>
                  <a:rPr lang="en-US" altLang="zh-CN" sz="1800" b="1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𝟏𝟎𝟏𝟏𝟎𝟎𝟎</m:t>
                    </m:r>
                  </m:oMath>
                </a14:m>
                <a:endPara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971550" lvl="1"/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根据移码的定义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971550" lvl="1"/>
                <a:r>
                  <a:rPr lang="zh-CN" altLang="en-US" sz="1800" dirty="0">
                    <a:latin typeface="Times New Roman" panose="02020603050405020304" pitchFamily="18" charset="0"/>
                  </a:rPr>
                  <a:t>移码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0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,0101000对应的真值：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 0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,0101000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40-128 = -88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，二进制形式是：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- 1011000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4" y="1135063"/>
                <a:ext cx="8242589" cy="5345112"/>
              </a:xfrm>
              <a:blipFill>
                <a:blip r:embed="rId2"/>
                <a:stretch>
                  <a:fillRect t="-1368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6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303DF"/>
                </a:solidFill>
              </a:rPr>
              <a:t>四种机器数的比较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最高位为符号位</a:t>
            </a:r>
            <a:endParaRPr lang="en-US" altLang="zh-CN" sz="20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1080B"/>
                </a:solidFill>
                <a:latin typeface="Times New Roman" panose="02020603050405020304" pitchFamily="18" charset="0"/>
              </a:rPr>
              <a:t>对于整数：书写上用“,”将符号位与数值部分隔开；</a:t>
            </a:r>
            <a:endParaRPr lang="en-US" altLang="zh-CN" sz="1800" dirty="0">
              <a:solidFill>
                <a:srgbClr val="01080B"/>
              </a:solidFill>
              <a:latin typeface="Times New Roman" panose="02020603050405020304" pitchFamily="18" charset="0"/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1080B"/>
                </a:solidFill>
                <a:latin typeface="Times New Roman" panose="02020603050405020304" pitchFamily="18" charset="0"/>
              </a:rPr>
              <a:t>对于小数：书写上用“.”将数值部分和符号位隔开；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00CC"/>
                </a:solidFill>
              </a:rPr>
              <a:t>符号位</a:t>
            </a:r>
            <a:endParaRPr lang="en-US" altLang="zh-CN" sz="2000" dirty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/>
              <a:t>对于</a:t>
            </a:r>
            <a:r>
              <a:rPr lang="zh-CN" altLang="en-US" sz="1800" dirty="0">
                <a:solidFill>
                  <a:srgbClr val="FF0000"/>
                </a:solidFill>
              </a:rPr>
              <a:t>原码、反码、补码</a:t>
            </a:r>
            <a:r>
              <a:rPr lang="zh-CN" altLang="en-US" sz="1800" dirty="0"/>
              <a:t>，符号位</a:t>
            </a:r>
            <a:r>
              <a:rPr lang="en-US" altLang="zh-CN" sz="1800" dirty="0">
                <a:solidFill>
                  <a:srgbClr val="030DCD"/>
                </a:solidFill>
              </a:rPr>
              <a:t>0</a:t>
            </a:r>
            <a:r>
              <a:rPr lang="zh-CN" altLang="en-US" sz="1800" dirty="0"/>
              <a:t>表示</a:t>
            </a:r>
            <a:r>
              <a:rPr lang="zh-CN" altLang="en-US" sz="1800" dirty="0">
                <a:solidFill>
                  <a:srgbClr val="030DCD"/>
                </a:solidFill>
              </a:rPr>
              <a:t>正数</a:t>
            </a:r>
            <a:r>
              <a:rPr lang="zh-CN" altLang="en-US" sz="1800" dirty="0"/>
              <a:t>，</a:t>
            </a:r>
            <a:r>
              <a:rPr lang="en-US" altLang="zh-CN" sz="1800" dirty="0">
                <a:solidFill>
                  <a:srgbClr val="0070C0"/>
                </a:solidFill>
              </a:rPr>
              <a:t>1</a:t>
            </a:r>
            <a:r>
              <a:rPr lang="zh-CN" altLang="en-US" sz="1800" dirty="0"/>
              <a:t>表示</a:t>
            </a:r>
            <a:r>
              <a:rPr lang="zh-CN" altLang="en-US" sz="1800" dirty="0">
                <a:solidFill>
                  <a:srgbClr val="0070C0"/>
                </a:solidFill>
              </a:rPr>
              <a:t>负数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/>
              <a:t>对于</a:t>
            </a:r>
            <a:r>
              <a:rPr lang="zh-CN" altLang="en-US" sz="1800" dirty="0">
                <a:solidFill>
                  <a:srgbClr val="FF0000"/>
                </a:solidFill>
              </a:rPr>
              <a:t>移码</a:t>
            </a:r>
            <a:r>
              <a:rPr lang="zh-CN" altLang="en-US" sz="1800" dirty="0"/>
              <a:t>：符号位</a:t>
            </a:r>
            <a:r>
              <a:rPr lang="en-US" altLang="zh-CN" sz="1800" dirty="0">
                <a:solidFill>
                  <a:srgbClr val="0070C0"/>
                </a:solidFill>
              </a:rPr>
              <a:t>0</a:t>
            </a:r>
            <a:r>
              <a:rPr lang="zh-CN" altLang="en-US" sz="1800" dirty="0"/>
              <a:t>表示</a:t>
            </a:r>
            <a:r>
              <a:rPr lang="zh-CN" altLang="en-US" sz="1800" dirty="0">
                <a:solidFill>
                  <a:srgbClr val="0070C0"/>
                </a:solidFill>
              </a:rPr>
              <a:t>负数</a:t>
            </a:r>
            <a:r>
              <a:rPr lang="zh-CN" altLang="en-US" sz="1800" dirty="0"/>
              <a:t>，</a:t>
            </a:r>
            <a:r>
              <a:rPr lang="en-US" altLang="zh-CN" sz="1800" dirty="0">
                <a:solidFill>
                  <a:srgbClr val="030DCD"/>
                </a:solidFill>
              </a:rPr>
              <a:t>1</a:t>
            </a:r>
            <a:r>
              <a:rPr lang="zh-CN" altLang="en-US" sz="1800" dirty="0"/>
              <a:t>表示</a:t>
            </a:r>
            <a:r>
              <a:rPr lang="zh-CN" altLang="en-US" sz="1800" dirty="0">
                <a:solidFill>
                  <a:srgbClr val="030DCD"/>
                </a:solidFill>
              </a:rPr>
              <a:t>正数</a:t>
            </a:r>
            <a:r>
              <a:rPr lang="zh-CN" altLang="en-US" sz="1800" dirty="0"/>
              <a:t>（与原、反、补码相反）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数值部分</a:t>
            </a:r>
            <a:endParaRPr lang="en-US" altLang="zh-CN" sz="2000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对于正整数，四者相同</a:t>
            </a:r>
            <a:endParaRPr lang="en-US" altLang="zh-CN" sz="1800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对于负整数，各自有其不同的编码规则</a:t>
            </a:r>
            <a:endParaRPr lang="en-US" altLang="zh-CN" sz="1800" dirty="0" smtClean="0"/>
          </a:p>
          <a:p>
            <a:pPr marL="1371600" lvl="2" indent="-342900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原码</a:t>
            </a:r>
            <a:r>
              <a:rPr lang="zh-CN" altLang="en-US" sz="1600" dirty="0" smtClean="0"/>
              <a:t>与反码相反</a:t>
            </a:r>
            <a:endParaRPr lang="en-US" altLang="zh-CN" sz="1600" dirty="0" smtClean="0"/>
          </a:p>
          <a:p>
            <a:pPr marL="1371600" lvl="2" indent="-342900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反码</a:t>
            </a:r>
            <a:r>
              <a:rPr lang="en-US" altLang="zh-CN" sz="1600" dirty="0" smtClean="0"/>
              <a:t>+1</a:t>
            </a:r>
            <a:r>
              <a:rPr lang="en-US" altLang="zh-CN" sz="1600" dirty="0" smtClean="0">
                <a:sym typeface="Wingdings" panose="05000000000000000000" pitchFamily="2" charset="2"/>
              </a:rPr>
              <a:t></a:t>
            </a:r>
            <a:r>
              <a:rPr lang="zh-CN" altLang="en-US" sz="1600" dirty="0" smtClean="0">
                <a:sym typeface="Wingdings" panose="05000000000000000000" pitchFamily="2" charset="2"/>
              </a:rPr>
              <a:t>补码</a:t>
            </a:r>
            <a:endParaRPr lang="en-US" altLang="zh-CN" sz="1600" dirty="0" smtClean="0">
              <a:sym typeface="Wingdings" panose="05000000000000000000" pitchFamily="2" charset="2"/>
            </a:endParaRPr>
          </a:p>
          <a:p>
            <a:pPr marL="1371600" lvl="2" indent="-342900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移码与补码相同</a:t>
            </a:r>
            <a:endParaRPr lang="en-US" altLang="zh-CN" sz="1600" dirty="0"/>
          </a:p>
          <a:p>
            <a:pPr marL="971550"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6349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303DF"/>
                </a:solidFill>
              </a:rPr>
              <a:t>四种机器数与真值之间的转换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真值</a:t>
            </a:r>
            <a:r>
              <a:rPr lang="en-US" altLang="zh-CN" sz="1800" dirty="0"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ym typeface="Wingdings" panose="05000000000000000000" pitchFamily="2" charset="2"/>
              </a:rPr>
              <a:t>机器数</a:t>
            </a:r>
            <a:endParaRPr lang="en-US" altLang="zh-CN" sz="1800" dirty="0"/>
          </a:p>
          <a:p>
            <a:pPr marL="971550" lvl="1"/>
            <a:r>
              <a:rPr lang="zh-CN" altLang="en-US" sz="1600" dirty="0">
                <a:solidFill>
                  <a:srgbClr val="FF0000"/>
                </a:solidFill>
              </a:rPr>
              <a:t>正数</a:t>
            </a:r>
            <a:r>
              <a:rPr lang="zh-CN" altLang="en-US" sz="1600" dirty="0"/>
              <a:t>的编码形式</a:t>
            </a:r>
            <a:endParaRPr lang="en-US" altLang="zh-CN" sz="1600" dirty="0"/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原码</a:t>
            </a:r>
            <a:r>
              <a:rPr lang="en-US" altLang="zh-CN" sz="1400" dirty="0"/>
              <a:t>=</a:t>
            </a:r>
            <a:r>
              <a:rPr lang="zh-CN" altLang="en-US" sz="1400" dirty="0"/>
              <a:t>反码</a:t>
            </a:r>
            <a:r>
              <a:rPr lang="en-US" altLang="zh-CN" sz="1400" dirty="0"/>
              <a:t>=</a:t>
            </a:r>
            <a:r>
              <a:rPr lang="zh-CN" altLang="en-US" sz="1400" dirty="0"/>
              <a:t>补码：</a:t>
            </a:r>
            <a:r>
              <a:rPr lang="zh-CN" altLang="en-US" sz="1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数值部分等于真值的数值位部分，</a:t>
            </a:r>
            <a:r>
              <a:rPr lang="zh-CN" altLang="en-US" sz="1400" b="1" dirty="0">
                <a:solidFill>
                  <a:srgbClr val="7030A0"/>
                </a:solidFill>
              </a:rPr>
              <a:t>符号位为</a:t>
            </a:r>
            <a:r>
              <a:rPr lang="en-US" altLang="zh-CN" sz="1400" b="1" dirty="0">
                <a:solidFill>
                  <a:srgbClr val="7030A0"/>
                </a:solidFill>
              </a:rPr>
              <a:t>0</a:t>
            </a:r>
            <a:r>
              <a:rPr lang="zh-CN" altLang="en-US" sz="1400" b="1" dirty="0">
                <a:solidFill>
                  <a:srgbClr val="7030A0"/>
                </a:solidFill>
              </a:rPr>
              <a:t>；</a:t>
            </a:r>
            <a:endParaRPr lang="en-US" altLang="zh-CN" sz="1400" b="1" dirty="0">
              <a:solidFill>
                <a:srgbClr val="7030A0"/>
              </a:solidFill>
            </a:endParaRP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CC"/>
                </a:solidFill>
              </a:rPr>
              <a:t>移码：数值部分同补码，</a:t>
            </a:r>
            <a:r>
              <a:rPr lang="zh-CN" altLang="en-US" sz="1400" b="1" dirty="0">
                <a:solidFill>
                  <a:srgbClr val="006600"/>
                </a:solidFill>
              </a:rPr>
              <a:t>符号位为</a:t>
            </a:r>
            <a:r>
              <a:rPr lang="en-US" altLang="zh-CN" sz="1400" b="1" dirty="0">
                <a:solidFill>
                  <a:srgbClr val="006600"/>
                </a:solidFill>
              </a:rPr>
              <a:t>1</a:t>
            </a:r>
            <a:r>
              <a:rPr lang="zh-CN" altLang="en-US" sz="1400" b="1" dirty="0">
                <a:solidFill>
                  <a:srgbClr val="006600"/>
                </a:solidFill>
              </a:rPr>
              <a:t>；（只对整数编码）</a:t>
            </a:r>
            <a:endParaRPr lang="en-US" altLang="zh-CN" sz="1400" b="1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600" dirty="0">
                <a:solidFill>
                  <a:srgbClr val="FF0000"/>
                </a:solidFill>
              </a:rPr>
              <a:t>负数</a:t>
            </a:r>
            <a:r>
              <a:rPr lang="zh-CN" altLang="en-US" sz="1600" dirty="0"/>
              <a:t>的编码形式</a:t>
            </a:r>
            <a:endParaRPr lang="en-US" altLang="zh-CN" sz="1600" dirty="0"/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1080B"/>
                </a:solidFill>
                <a:latin typeface="Times New Roman" panose="02020603050405020304" pitchFamily="18" charset="0"/>
              </a:rPr>
              <a:t>原码：数值部分等于真值的数值位部分；符号位为</a:t>
            </a:r>
            <a:r>
              <a:rPr lang="en-US" altLang="zh-CN" sz="1400" dirty="0">
                <a:solidFill>
                  <a:srgbClr val="01080B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>
                <a:solidFill>
                  <a:srgbClr val="01080B"/>
                </a:solidFill>
                <a:latin typeface="Times New Roman" panose="02020603050405020304" pitchFamily="18" charset="0"/>
              </a:rPr>
              <a:t>；</a:t>
            </a:r>
            <a:endParaRPr lang="en-US" altLang="zh-CN" sz="1400" dirty="0">
              <a:solidFill>
                <a:srgbClr val="01080B"/>
              </a:solidFill>
              <a:latin typeface="Times New Roman" panose="02020603050405020304" pitchFamily="18" charset="0"/>
            </a:endParaRP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1080B"/>
                </a:solidFill>
                <a:latin typeface="Times New Roman" panose="02020603050405020304" pitchFamily="18" charset="0"/>
              </a:rPr>
              <a:t>反码：原码或真值的数值位部分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每位取反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；</a:t>
            </a:r>
            <a:r>
              <a:rPr lang="zh-CN" altLang="en-US" sz="1400" dirty="0">
                <a:solidFill>
                  <a:srgbClr val="01080B"/>
                </a:solidFill>
                <a:latin typeface="Times New Roman" panose="02020603050405020304" pitchFamily="18" charset="0"/>
              </a:rPr>
              <a:t>符号位为</a:t>
            </a:r>
            <a:r>
              <a:rPr lang="en-US" altLang="zh-CN" sz="1400" dirty="0">
                <a:solidFill>
                  <a:srgbClr val="01080B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>
                <a:solidFill>
                  <a:srgbClr val="01080B"/>
                </a:solidFill>
                <a:latin typeface="Times New Roman" panose="02020603050405020304" pitchFamily="18" charset="0"/>
              </a:rPr>
              <a:t>；</a:t>
            </a:r>
            <a:endParaRPr lang="en-US" altLang="zh-CN" sz="1400" dirty="0">
              <a:solidFill>
                <a:srgbClr val="01080B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1080B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补码：</a:t>
            </a:r>
            <a:r>
              <a:rPr lang="zh-CN" altLang="en-US" sz="1400" dirty="0">
                <a:solidFill>
                  <a:srgbClr val="01080B"/>
                </a:solidFill>
                <a:latin typeface="Times New Roman" panose="02020603050405020304" pitchFamily="18" charset="0"/>
              </a:rPr>
              <a:t>原码或真值的数值位部分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每位取反，末位加 1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；</a:t>
            </a:r>
            <a:r>
              <a:rPr lang="zh-CN" altLang="en-US" sz="1400" dirty="0">
                <a:solidFill>
                  <a:srgbClr val="01080B"/>
                </a:solidFill>
                <a:latin typeface="Times New Roman" panose="02020603050405020304" pitchFamily="18" charset="0"/>
              </a:rPr>
              <a:t>符号位为</a:t>
            </a:r>
            <a:r>
              <a:rPr lang="en-US" altLang="zh-CN" sz="1400" dirty="0">
                <a:solidFill>
                  <a:srgbClr val="01080B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400" dirty="0">
                <a:solidFill>
                  <a:srgbClr val="01080B"/>
                </a:solidFill>
                <a:latin typeface="Times New Roman" panose="02020603050405020304" pitchFamily="18" charset="0"/>
              </a:rPr>
              <a:t>；</a:t>
            </a:r>
            <a:endParaRPr lang="en-US" altLang="zh-CN" sz="1400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移码：</a:t>
            </a:r>
            <a:r>
              <a:rPr lang="zh-CN" altLang="en-US" sz="1400" b="1" dirty="0">
                <a:solidFill>
                  <a:srgbClr val="0000CC"/>
                </a:solidFill>
              </a:rPr>
              <a:t>数值部分同补码，</a:t>
            </a:r>
            <a:r>
              <a:rPr lang="zh-CN" altLang="en-US" sz="1400" b="1" dirty="0">
                <a:solidFill>
                  <a:srgbClr val="006600"/>
                </a:solidFill>
              </a:rPr>
              <a:t>符号位为</a:t>
            </a:r>
            <a:r>
              <a:rPr lang="en-US" altLang="zh-CN" sz="1400" b="1" dirty="0">
                <a:solidFill>
                  <a:srgbClr val="006600"/>
                </a:solidFill>
              </a:rPr>
              <a:t>0</a:t>
            </a:r>
            <a:r>
              <a:rPr lang="zh-CN" altLang="en-US" sz="1400" b="1" dirty="0">
                <a:solidFill>
                  <a:srgbClr val="006600"/>
                </a:solidFill>
              </a:rPr>
              <a:t>；（只对整数编码）</a:t>
            </a:r>
            <a:endParaRPr lang="en-US" altLang="zh-CN" sz="1400" b="1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6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移码</a:t>
            </a:r>
            <a:r>
              <a:rPr lang="zh-CN" altLang="en-US" sz="1600" b="1" dirty="0">
                <a:solidFill>
                  <a:srgbClr val="01080B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无论是正数还是负数，将补码的符号位变反，就得到移码；反之亦然；</a:t>
            </a:r>
            <a:endParaRPr lang="en-US" altLang="zh-CN" sz="16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Wingdings" panose="05000000000000000000" pitchFamily="2" charset="2"/>
              </a:rPr>
              <a:t>机器数</a:t>
            </a:r>
            <a:r>
              <a:rPr lang="en-US" altLang="zh-CN" sz="1800" dirty="0"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ym typeface="Wingdings" panose="05000000000000000000" pitchFamily="2" charset="2"/>
              </a:rPr>
              <a:t>真值</a:t>
            </a:r>
            <a:endParaRPr lang="en-US" altLang="zh-CN" sz="1800" dirty="0"/>
          </a:p>
          <a:p>
            <a:pPr marL="971550" lvl="1"/>
            <a:r>
              <a:rPr lang="zh-CN" altLang="en-US" sz="1600" dirty="0"/>
              <a:t>正数</a:t>
            </a:r>
            <a:endParaRPr lang="en-US" altLang="zh-CN" sz="1600" dirty="0"/>
          </a:p>
          <a:p>
            <a:pPr marL="1200150" lvl="2"/>
            <a:r>
              <a:rPr lang="zh-CN" altLang="en-US" sz="1400" dirty="0"/>
              <a:t>原码、反码、补码：将符号位的</a:t>
            </a:r>
            <a:r>
              <a:rPr lang="en-US" altLang="zh-CN" sz="1400" dirty="0"/>
              <a:t>0</a:t>
            </a:r>
            <a:r>
              <a:rPr lang="zh-CN" altLang="en-US" sz="1400" dirty="0"/>
              <a:t>用</a:t>
            </a:r>
            <a:r>
              <a:rPr lang="en-US" altLang="zh-CN" sz="1400" dirty="0"/>
              <a:t>+</a:t>
            </a:r>
            <a:r>
              <a:rPr lang="zh-CN" altLang="en-US" sz="1400" dirty="0"/>
              <a:t>号表示，数值位同编码的数值位；</a:t>
            </a:r>
            <a:endParaRPr lang="en-US" altLang="zh-CN" sz="1400" dirty="0"/>
          </a:p>
          <a:p>
            <a:pPr marL="1200150" lvl="2"/>
            <a:r>
              <a:rPr lang="zh-CN" altLang="en-US" sz="1400" dirty="0"/>
              <a:t>移码：将符号位的</a:t>
            </a:r>
            <a:r>
              <a:rPr lang="en-US" altLang="zh-CN" sz="1400" dirty="0"/>
              <a:t>1</a:t>
            </a:r>
            <a:r>
              <a:rPr lang="zh-CN" altLang="en-US" sz="1400" dirty="0"/>
              <a:t>用</a:t>
            </a:r>
            <a:r>
              <a:rPr lang="en-US" altLang="zh-CN" sz="1400" dirty="0"/>
              <a:t>+</a:t>
            </a:r>
            <a:r>
              <a:rPr lang="zh-CN" altLang="en-US" sz="1400" dirty="0"/>
              <a:t>号表示，数值部分同补码；</a:t>
            </a:r>
            <a:endParaRPr lang="en-US" altLang="zh-CN" sz="1400" dirty="0"/>
          </a:p>
          <a:p>
            <a:pPr marL="971550" lvl="1"/>
            <a:r>
              <a:rPr lang="zh-CN" altLang="en-US" sz="1600" dirty="0"/>
              <a:t>负数</a:t>
            </a:r>
            <a:endParaRPr lang="en-US" altLang="zh-CN" sz="1600" dirty="0"/>
          </a:p>
          <a:p>
            <a:pPr marL="1200150" lvl="2"/>
            <a:r>
              <a:rPr lang="zh-CN" altLang="en-US" sz="1400" dirty="0"/>
              <a:t>原码：将符号位的</a:t>
            </a:r>
            <a:r>
              <a:rPr lang="en-US" altLang="zh-CN" sz="1400" dirty="0"/>
              <a:t>1</a:t>
            </a:r>
            <a:r>
              <a:rPr lang="zh-CN" altLang="en-US" sz="1400" dirty="0"/>
              <a:t>用</a:t>
            </a:r>
            <a:r>
              <a:rPr lang="en-US" altLang="zh-CN" sz="1400" dirty="0"/>
              <a:t>-</a:t>
            </a:r>
            <a:r>
              <a:rPr lang="zh-CN" altLang="en-US" sz="1400" dirty="0"/>
              <a:t>号表示，数值部分等于编码的数值部分；</a:t>
            </a:r>
            <a:endParaRPr lang="en-US" altLang="zh-CN" sz="1400" dirty="0"/>
          </a:p>
          <a:p>
            <a:pPr marL="1200150" lvl="2"/>
            <a:r>
              <a:rPr lang="zh-CN" altLang="en-US" sz="1400" dirty="0"/>
              <a:t>反码：将符号位的</a:t>
            </a:r>
            <a:r>
              <a:rPr lang="en-US" altLang="zh-CN" sz="1400" dirty="0"/>
              <a:t>1</a:t>
            </a:r>
            <a:r>
              <a:rPr lang="zh-CN" altLang="en-US" sz="1400" dirty="0"/>
              <a:t>用</a:t>
            </a:r>
            <a:r>
              <a:rPr lang="en-US" altLang="zh-CN" sz="1400" dirty="0"/>
              <a:t>-</a:t>
            </a:r>
            <a:r>
              <a:rPr lang="zh-CN" altLang="en-US" sz="1400" dirty="0"/>
              <a:t>号表示，将数值部分每位取反；</a:t>
            </a:r>
            <a:endParaRPr lang="en-US" altLang="zh-CN" sz="1400" dirty="0"/>
          </a:p>
          <a:p>
            <a:pPr marL="1200150" lvl="2"/>
            <a:r>
              <a:rPr lang="zh-CN" altLang="en-US" sz="1400" dirty="0"/>
              <a:t>补码：将符号位的</a:t>
            </a:r>
            <a:r>
              <a:rPr lang="en-US" altLang="zh-CN" sz="1400" dirty="0"/>
              <a:t>1</a:t>
            </a:r>
            <a:r>
              <a:rPr lang="zh-CN" altLang="en-US" sz="1400" dirty="0"/>
              <a:t>用</a:t>
            </a:r>
            <a:r>
              <a:rPr lang="en-US" altLang="zh-CN" sz="1400" dirty="0"/>
              <a:t>-</a:t>
            </a:r>
            <a:r>
              <a:rPr lang="zh-CN" altLang="en-US" sz="1400" dirty="0"/>
              <a:t>号表示，将数值部分每位取反，末位加</a:t>
            </a:r>
            <a:r>
              <a:rPr lang="en-US" altLang="zh-CN" sz="1400" dirty="0"/>
              <a:t>1</a:t>
            </a:r>
            <a:r>
              <a:rPr lang="zh-CN" altLang="en-US" sz="1400" dirty="0"/>
              <a:t>；</a:t>
            </a:r>
            <a:endParaRPr lang="en-US" altLang="zh-CN" sz="1400" dirty="0"/>
          </a:p>
          <a:p>
            <a:pPr marL="1200150" lvl="2"/>
            <a:r>
              <a:rPr lang="zh-CN" altLang="en-US" sz="1400" dirty="0"/>
              <a:t>移码：将符号位的</a:t>
            </a:r>
            <a:r>
              <a:rPr lang="en-US" altLang="zh-CN" sz="1400" dirty="0"/>
              <a:t>0</a:t>
            </a:r>
            <a:r>
              <a:rPr lang="zh-CN" altLang="en-US" sz="1400" dirty="0"/>
              <a:t>用</a:t>
            </a:r>
            <a:r>
              <a:rPr lang="en-US" altLang="zh-CN" sz="1400" dirty="0"/>
              <a:t>-</a:t>
            </a:r>
            <a:r>
              <a:rPr lang="zh-CN" altLang="en-US" sz="1400" dirty="0"/>
              <a:t>号表示，数值部分同补码；</a:t>
            </a:r>
            <a:endParaRPr lang="en-US" altLang="zh-CN" sz="1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041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65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83568" y="1271613"/>
            <a:ext cx="8253020" cy="4228440"/>
          </a:xfrm>
          <a:prstGeom prst="rect">
            <a:avLst/>
          </a:prstGeom>
          <a:noFill/>
        </p:spPr>
        <p:txBody>
          <a:bodyPr vert="horz" wrap="square" rtlCol="0" anchor="t" anchorCtr="0">
            <a:noAutofit/>
          </a:bodyPr>
          <a:lstStyle/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设机器数字长</a:t>
            </a:r>
            <a:r>
              <a:rPr lang="en-US" altLang="zh-CN" dirty="0">
                <a:solidFill>
                  <a:srgbClr val="030DC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8</a:t>
            </a:r>
            <a:r>
              <a:rPr lang="zh-CN" altLang="en-US" dirty="0">
                <a:solidFill>
                  <a:srgbClr val="030DC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，其中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包含</a:t>
            </a:r>
            <a:r>
              <a:rPr lang="en-US" altLang="zh-CN" dirty="0" smtClean="0">
                <a:solidFill>
                  <a:srgbClr val="030DC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030DC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</a:t>
            </a:r>
            <a:r>
              <a:rPr lang="zh-CN" altLang="en-US" dirty="0">
                <a:solidFill>
                  <a:srgbClr val="030DC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符号位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。  </a:t>
            </a:r>
          </a:p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若采用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原码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表示，则可表示的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最大正整数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是  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1]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 ，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最小负整数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是 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2]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。</a:t>
            </a:r>
          </a:p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若采用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原码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表示，则可表示的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最大正小数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是  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3]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 ，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最小负小数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是 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4]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。</a:t>
            </a: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若采用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补码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表示，则可表示的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最大正整数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是  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5]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 ，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最小负整数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是 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6]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。</a:t>
            </a:r>
          </a:p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若采用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补码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表示，则可表示的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最大正小数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是  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7]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 ，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最小负小数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是 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8]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。</a:t>
            </a:r>
          </a:p>
          <a:p>
            <a:pPr eaLnBrk="1" hangingPunct="1"/>
            <a:endParaRPr lang="en-US" altLang="zh-CN" sz="2600" dirty="0">
              <a:solidFill>
                <a:srgbClr val="639EF4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9779000" y="1270000"/>
            <a:ext cx="3332480" cy="193899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+(2</a:t>
            </a:r>
            <a:r>
              <a:rPr lang="en-US" altLang="zh-CN" sz="2000" baseline="30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-1)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-(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en-US" altLang="zh-CN" sz="20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+(1-2</a:t>
            </a:r>
            <a:r>
              <a:rPr lang="en-US" altLang="zh-CN" sz="2000" baseline="30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-7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-(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1-2</a:t>
            </a:r>
            <a:r>
              <a:rPr lang="en-US" altLang="zh-CN" sz="20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-7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</a:p>
          <a:p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+(2</a:t>
            </a:r>
            <a:r>
              <a:rPr lang="en-US" altLang="zh-CN" sz="20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-1)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-2</a:t>
            </a:r>
            <a:r>
              <a:rPr lang="en-US" altLang="zh-CN" sz="2000" baseline="30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+(1-2</a:t>
            </a:r>
            <a:r>
              <a:rPr lang="en-US" altLang="zh-CN" sz="20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-7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3" name="RemarkBack"/>
            <p:cNvSpPr/>
            <p:nvPr>
              <p:custDataLst>
                <p:tags r:id="rId18"/>
              </p:custDataLst>
            </p:nvPr>
          </p:nvSpPr>
          <p:spPr bwMode="auto"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RemarkBlock"/>
            <p:cNvSpPr/>
            <p:nvPr>
              <p:custDataLst>
                <p:tags r:id="rId19"/>
              </p:custDataLst>
            </p:nvPr>
          </p:nvSpPr>
          <p:spPr bwMode="auto"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RemarkTitleText"/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19" name="RemarkBack"/>
          <p:cNvSpPr/>
          <p:nvPr>
            <p:custDataLst>
              <p:tags r:id="rId9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RemarkBlock"/>
          <p:cNvSpPr/>
          <p:nvPr>
            <p:custDataLst>
              <p:tags r:id="rId10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RemarkTitleText"/>
          <p:cNvSpPr txBox="1"/>
          <p:nvPr>
            <p:custDataLst>
              <p:tags r:id="rId11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4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28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66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55576" y="1000760"/>
            <a:ext cx="7315200" cy="2143125"/>
          </a:xfrm>
          <a:prstGeom prst="rect">
            <a:avLst/>
          </a:prstGeom>
          <a:noFill/>
        </p:spPr>
        <p:txBody>
          <a:bodyPr vert="horz" wrap="square" rtlCol="0" anchor="t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假设机器数字长为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个字节（含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位符号位）。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当十六进制</a:t>
            </a:r>
            <a:r>
              <a:rPr lang="en-US" altLang="zh-CN" dirty="0">
                <a:solidFill>
                  <a:srgbClr val="0303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9BH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分别表示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原码、补码、反码、移码和无符号数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时，所对应的十进制数分别是</a:t>
            </a:r>
            <a:r>
              <a:rPr lang="zh-CN" altLang="en-US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4]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5]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779000" y="1270000"/>
                <a:ext cx="3332480" cy="4693593"/>
              </a:xfrm>
              <a:prstGeom prst="rect">
                <a:avLst/>
              </a:prstGeom>
              <a:noFill/>
            </p:spPr>
            <p:txBody>
              <a:bodyPr vert="horz" rtlCol="0" anchor="t" anchorCtr="0">
                <a:spAutoFit/>
              </a:bodyPr>
              <a:lstStyle/>
              <a:p>
                <a:pPr eaLnBrk="1" hangingPunct="1"/>
                <a:r>
                  <a:rPr lang="zh-CN" altLang="zh-CN" sz="1300" dirty="0"/>
                  <a:t>十六进制整数</a:t>
                </a:r>
                <a:r>
                  <a:rPr lang="en-US" altLang="zh-CN" sz="1300" dirty="0"/>
                  <a:t>0x9B</a:t>
                </a:r>
                <a:r>
                  <a:rPr lang="zh-CN" altLang="zh-CN" sz="1300" dirty="0"/>
                  <a:t>对应的二进制数：</a:t>
                </a:r>
                <a:r>
                  <a:rPr lang="en-US" altLang="zh-CN" sz="1300" dirty="0"/>
                  <a:t>1001 1011</a:t>
                </a:r>
                <a:r>
                  <a:rPr lang="zh-CN" altLang="en-US" sz="1300" dirty="0"/>
                  <a:t>，</a:t>
                </a:r>
                <a:r>
                  <a:rPr lang="zh-CN" altLang="zh-CN" sz="1300" dirty="0"/>
                  <a:t>若将其解释为原码，则</a:t>
                </a:r>
                <a:r>
                  <a:rPr lang="en-US" altLang="zh-CN" sz="1300" dirty="0"/>
                  <a:t>1001 1011 </a:t>
                </a:r>
                <a:r>
                  <a:rPr lang="zh-CN" altLang="zh-CN" sz="1300" dirty="0"/>
                  <a:t>对应的真值是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300" dirty="0"/>
                  <a:t>0011011</a:t>
                </a:r>
                <a:r>
                  <a:rPr lang="zh-CN" altLang="zh-CN" sz="1300" dirty="0"/>
                  <a:t>，十进制数为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300" dirty="0"/>
                  <a:t>27</a:t>
                </a:r>
                <a:r>
                  <a:rPr lang="zh-CN" altLang="zh-CN" sz="1300" dirty="0"/>
                  <a:t>；</a:t>
                </a:r>
              </a:p>
              <a:p>
                <a:pPr eaLnBrk="1" hangingPunct="1"/>
                <a:r>
                  <a:rPr lang="zh-CN" altLang="zh-CN" sz="1300" dirty="0"/>
                  <a:t>若将其解释为反码，则</a:t>
                </a:r>
                <a:r>
                  <a:rPr lang="en-US" altLang="zh-CN" sz="1300" dirty="0"/>
                  <a:t>1001 1011 </a:t>
                </a:r>
                <a:r>
                  <a:rPr lang="zh-CN" altLang="zh-CN" sz="1300" dirty="0"/>
                  <a:t>对应的原码形式是</a:t>
                </a:r>
                <a:r>
                  <a:rPr lang="en-US" altLang="zh-CN" sz="1300" dirty="0"/>
                  <a:t>11100100</a:t>
                </a:r>
                <a:r>
                  <a:rPr lang="zh-CN" altLang="zh-CN" sz="1300" dirty="0"/>
                  <a:t>，其真值是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300" dirty="0"/>
                  <a:t>1100100</a:t>
                </a:r>
                <a:r>
                  <a:rPr lang="zh-CN" altLang="zh-CN" sz="1300" dirty="0"/>
                  <a:t>，十进制数为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300" dirty="0"/>
                  <a:t>100</a:t>
                </a:r>
                <a:r>
                  <a:rPr lang="zh-CN" altLang="zh-CN" sz="1300" dirty="0"/>
                  <a:t>；</a:t>
                </a:r>
              </a:p>
              <a:p>
                <a:pPr eaLnBrk="1" hangingPunct="1"/>
                <a:r>
                  <a:rPr lang="zh-CN" altLang="zh-CN" sz="1300" dirty="0"/>
                  <a:t>若将其解释为补码，则</a:t>
                </a:r>
                <a:r>
                  <a:rPr lang="en-US" altLang="zh-CN" sz="1300" dirty="0"/>
                  <a:t>1001 1011</a:t>
                </a:r>
                <a:r>
                  <a:rPr lang="zh-CN" altLang="zh-CN" sz="1300" dirty="0"/>
                  <a:t>对应的原码形式是</a:t>
                </a:r>
                <a:r>
                  <a:rPr lang="en-US" altLang="zh-CN" sz="1300" dirty="0"/>
                  <a:t>11100101</a:t>
                </a:r>
                <a:r>
                  <a:rPr lang="zh-CN" altLang="zh-CN" sz="1300" dirty="0"/>
                  <a:t>，其真值是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300" dirty="0"/>
                  <a:t>1100101</a:t>
                </a:r>
                <a:r>
                  <a:rPr lang="zh-CN" altLang="zh-CN" sz="1300" dirty="0"/>
                  <a:t>，十进制数为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300" dirty="0"/>
                  <a:t>101</a:t>
                </a:r>
                <a:r>
                  <a:rPr lang="zh-CN" altLang="zh-CN" sz="1300" dirty="0"/>
                  <a:t>；</a:t>
                </a:r>
              </a:p>
              <a:p>
                <a:pPr eaLnBrk="1" hangingPunct="1"/>
                <a:r>
                  <a:rPr lang="zh-CN" altLang="zh-CN" sz="1300" dirty="0"/>
                  <a:t>若将其解释为移码，由于一个真值数的移码与补码表示只是符号位不同，可以先将移码变为补码，再变为原码，然后求真值；</a:t>
                </a:r>
              </a:p>
              <a:p>
                <a:pPr eaLnBrk="1" hangingPunct="1"/>
                <a:r>
                  <a:rPr lang="zh-CN" altLang="zh-CN" sz="1300" dirty="0"/>
                  <a:t>移码</a:t>
                </a:r>
                <a:r>
                  <a:rPr lang="en-US" altLang="zh-CN" sz="1300" dirty="0"/>
                  <a:t>1001 1011</a:t>
                </a:r>
                <a:r>
                  <a:rPr lang="zh-CN" altLang="zh-CN" sz="1300" dirty="0"/>
                  <a:t>对应的补码形式是</a:t>
                </a:r>
                <a:r>
                  <a:rPr lang="en-US" altLang="zh-CN" sz="1300" dirty="0"/>
                  <a:t>0001 1011</a:t>
                </a:r>
                <a:r>
                  <a:rPr lang="zh-CN" altLang="zh-CN" sz="1300" dirty="0"/>
                  <a:t>，对应的原码形式是</a:t>
                </a:r>
                <a:r>
                  <a:rPr lang="en-US" altLang="zh-CN" sz="1300" dirty="0"/>
                  <a:t>0001 1011</a:t>
                </a:r>
                <a:r>
                  <a:rPr lang="zh-CN" altLang="zh-CN" sz="1300" dirty="0"/>
                  <a:t>，其真值是</a:t>
                </a:r>
                <a:r>
                  <a:rPr lang="en-US" altLang="zh-CN" sz="1300" dirty="0"/>
                  <a:t>+001 1011</a:t>
                </a:r>
                <a:r>
                  <a:rPr lang="zh-CN" altLang="zh-CN" sz="1300" dirty="0"/>
                  <a:t>，十进制数为 </a:t>
                </a:r>
                <a:r>
                  <a:rPr lang="en-US" altLang="zh-CN" sz="1300" dirty="0"/>
                  <a:t>+ 27</a:t>
                </a:r>
                <a:r>
                  <a:rPr lang="zh-CN" altLang="zh-CN" sz="1300" dirty="0"/>
                  <a:t>；</a:t>
                </a:r>
              </a:p>
              <a:p>
                <a:pPr eaLnBrk="1" hangingPunct="1"/>
                <a:r>
                  <a:rPr lang="zh-CN" altLang="zh-CN" sz="1300" dirty="0"/>
                  <a:t>或根据定义：移码</a:t>
                </a:r>
                <a:r>
                  <a:rPr lang="en-US" altLang="zh-CN" sz="1300" dirty="0"/>
                  <a:t>1001 1011</a:t>
                </a:r>
                <a:r>
                  <a:rPr lang="zh-CN" altLang="zh-CN" sz="1300" dirty="0"/>
                  <a:t>对应的十进制数为 </a:t>
                </a:r>
                <a:r>
                  <a:rPr lang="en-US" altLang="zh-CN" sz="1300" dirty="0"/>
                  <a:t>155-128 = + 27</a:t>
                </a:r>
                <a:r>
                  <a:rPr lang="zh-CN" altLang="zh-CN" sz="1300" dirty="0"/>
                  <a:t>；</a:t>
                </a:r>
              </a:p>
              <a:p>
                <a:pPr eaLnBrk="1" hangingPunct="1"/>
                <a:r>
                  <a:rPr lang="zh-CN" altLang="zh-CN" sz="1300" dirty="0"/>
                  <a:t>比较：根据移码的定义，有</a:t>
                </a:r>
                <a:r>
                  <a:rPr lang="en-US" altLang="zh-CN" sz="1300" dirty="0"/>
                  <a:t>[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300" dirty="0"/>
                  <a:t>27]</a:t>
                </a:r>
                <a:r>
                  <a:rPr lang="zh-CN" altLang="zh-CN" sz="1300" baseline="-25000" dirty="0"/>
                  <a:t>移码</a:t>
                </a:r>
                <a:r>
                  <a:rPr lang="zh-CN" altLang="zh-CN" sz="1300" dirty="0"/>
                  <a:t> </a:t>
                </a:r>
                <a:r>
                  <a:rPr lang="en-US" altLang="zh-CN" sz="1300" dirty="0"/>
                  <a:t>= 128+ (-27) </a:t>
                </a:r>
                <a:r>
                  <a:rPr lang="zh-CN" altLang="zh-CN" sz="1300" dirty="0"/>
                  <a:t>，即：</a:t>
                </a:r>
                <a:r>
                  <a:rPr lang="en-US" altLang="zh-CN" sz="1300" dirty="0"/>
                  <a:t>[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300" dirty="0"/>
                  <a:t>0011011]</a:t>
                </a:r>
                <a:r>
                  <a:rPr lang="zh-CN" altLang="zh-CN" sz="1300" baseline="-25000" dirty="0"/>
                  <a:t>移码</a:t>
                </a:r>
                <a:r>
                  <a:rPr lang="zh-CN" altLang="zh-CN" sz="1300" dirty="0"/>
                  <a:t> </a:t>
                </a:r>
                <a:r>
                  <a:rPr lang="en-US" altLang="zh-CN" sz="1300" dirty="0"/>
                  <a:t>= 10000000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300" dirty="0"/>
                  <a:t>0011011 = 01100101</a:t>
                </a:r>
                <a:r>
                  <a:rPr lang="zh-CN" altLang="zh-CN" sz="1300" dirty="0"/>
                  <a:t>，其补码是</a:t>
                </a:r>
                <a:r>
                  <a:rPr lang="en-US" altLang="zh-CN" sz="1300" dirty="0"/>
                  <a:t>11100101</a:t>
                </a:r>
                <a:r>
                  <a:rPr lang="zh-CN" altLang="zh-CN" sz="1300" dirty="0"/>
                  <a:t>，原码为</a:t>
                </a:r>
                <a:r>
                  <a:rPr lang="en-US" altLang="zh-CN" sz="1300" dirty="0"/>
                  <a:t>10011011</a:t>
                </a:r>
                <a:r>
                  <a:rPr lang="zh-CN" altLang="zh-CN" sz="1300" dirty="0"/>
                  <a:t>，其真值为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300" dirty="0"/>
                  <a:t>27</a:t>
                </a:r>
                <a:r>
                  <a:rPr lang="zh-CN" altLang="zh-CN" sz="1300" dirty="0"/>
                  <a:t>；</a:t>
                </a:r>
              </a:p>
              <a:p>
                <a:pPr eaLnBrk="1" hangingPunct="1"/>
                <a:r>
                  <a:rPr lang="zh-CN" altLang="zh-CN" sz="1300" dirty="0"/>
                  <a:t>若将其解释为无符号数，则</a:t>
                </a:r>
                <a:r>
                  <a:rPr lang="en-US" altLang="zh-CN" sz="1300" dirty="0"/>
                  <a:t>1001 1011</a:t>
                </a:r>
                <a:r>
                  <a:rPr lang="zh-CN" altLang="zh-CN" sz="1300" dirty="0"/>
                  <a:t>对应的十进制数为</a:t>
                </a:r>
                <a:r>
                  <a:rPr lang="en-US" altLang="zh-CN" sz="1300" dirty="0"/>
                  <a:t>155</a:t>
                </a:r>
                <a:r>
                  <a:rPr lang="zh-CN" altLang="zh-CN" sz="1300" dirty="0"/>
                  <a:t>；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9779000" y="1270000"/>
                <a:ext cx="3332480" cy="4693593"/>
              </a:xfrm>
              <a:prstGeom prst="rect">
                <a:avLst/>
              </a:prstGeom>
              <a:blipFill>
                <a:blip r:embed="rId23"/>
                <a:stretch>
                  <a:fillRect l="-183" t="-130" r="-5484" b="-4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3" name="RemarkBack"/>
            <p:cNvSpPr/>
            <p:nvPr>
              <p:custDataLst>
                <p:tags r:id="rId1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markBlock"/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TitleText"/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9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markBlock"/>
          <p:cNvSpPr/>
          <p:nvPr>
            <p:custDataLst>
              <p:tags r:id="rId10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markTitleText"/>
          <p:cNvSpPr txBox="1"/>
          <p:nvPr>
            <p:custDataLst>
              <p:tags r:id="rId11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928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整数</a:t>
            </a:r>
            <a:r>
              <a:rPr lang="zh-CN" altLang="en-US" dirty="0"/>
              <a:t>补码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7030A0"/>
                </a:solidFill>
              </a:rPr>
              <a:t>加法</a:t>
            </a:r>
            <a:r>
              <a:rPr lang="zh-CN" altLang="en-US" dirty="0" smtClean="0"/>
              <a:t>运算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75840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6600"/>
                </a:solidFill>
              </a:rPr>
              <a:t>公式</a:t>
            </a:r>
            <a:endParaRPr lang="en-US" altLang="zh-CN" sz="2000" b="1" dirty="0" smtClean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solidFill>
                  <a:srgbClr val="006600"/>
                </a:solidFill>
              </a:rPr>
              <a:t>[</a:t>
            </a:r>
            <a:r>
              <a:rPr lang="en-US" altLang="zh-CN" sz="1800" b="1" dirty="0" err="1">
                <a:solidFill>
                  <a:srgbClr val="006600"/>
                </a:solidFill>
              </a:rPr>
              <a:t>x+y</a:t>
            </a:r>
            <a:r>
              <a:rPr lang="en-US" altLang="zh-CN" sz="1800" b="1" dirty="0">
                <a:solidFill>
                  <a:srgbClr val="006600"/>
                </a:solidFill>
              </a:rPr>
              <a:t>]</a:t>
            </a:r>
            <a:r>
              <a:rPr lang="zh-CN" altLang="en-US" sz="18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800" b="1" dirty="0">
                <a:solidFill>
                  <a:srgbClr val="006600"/>
                </a:solidFill>
              </a:rPr>
              <a:t>=[x]</a:t>
            </a:r>
            <a:r>
              <a:rPr lang="zh-CN" altLang="en-US" sz="18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800" b="1" dirty="0">
                <a:solidFill>
                  <a:srgbClr val="006600"/>
                </a:solidFill>
              </a:rPr>
              <a:t>+[y]</a:t>
            </a:r>
            <a:r>
              <a:rPr lang="zh-CN" altLang="en-US" sz="1800" b="1" baseline="-25000" dirty="0">
                <a:solidFill>
                  <a:srgbClr val="006600"/>
                </a:solidFill>
              </a:rPr>
              <a:t>补  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mod 2</a:t>
            </a:r>
            <a:r>
              <a:rPr lang="en-US" altLang="zh-CN" sz="1800" i="1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800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+1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solidFill>
                  <a:srgbClr val="006600"/>
                </a:solidFill>
              </a:rPr>
              <a:t>[</a:t>
            </a:r>
            <a:r>
              <a:rPr lang="en-US" altLang="zh-CN" sz="1800" b="1" dirty="0">
                <a:solidFill>
                  <a:srgbClr val="006600"/>
                </a:solidFill>
              </a:rPr>
              <a:t>x]</a:t>
            </a:r>
            <a:r>
              <a:rPr lang="zh-CN" altLang="en-US" sz="18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800" b="1" dirty="0">
                <a:solidFill>
                  <a:srgbClr val="006600"/>
                </a:solidFill>
              </a:rPr>
              <a:t>+[y]</a:t>
            </a:r>
            <a:r>
              <a:rPr lang="zh-CN" altLang="en-US" sz="1800" b="1" baseline="-25000" dirty="0">
                <a:solidFill>
                  <a:srgbClr val="006600"/>
                </a:solidFill>
              </a:rPr>
              <a:t>补 </a:t>
            </a:r>
            <a:r>
              <a:rPr lang="en-US" altLang="zh-CN" sz="1800" b="1" dirty="0">
                <a:solidFill>
                  <a:srgbClr val="006600"/>
                </a:solidFill>
              </a:rPr>
              <a:t>=</a:t>
            </a:r>
            <a:r>
              <a:rPr lang="en-US" altLang="zh-CN" sz="1800" b="1" dirty="0" smtClean="0">
                <a:solidFill>
                  <a:srgbClr val="006600"/>
                </a:solidFill>
              </a:rPr>
              <a:t>[</a:t>
            </a:r>
            <a:r>
              <a:rPr lang="en-US" altLang="zh-CN" sz="1800" b="1" dirty="0" err="1">
                <a:solidFill>
                  <a:srgbClr val="006600"/>
                </a:solidFill>
              </a:rPr>
              <a:t>x+y</a:t>
            </a:r>
            <a:r>
              <a:rPr lang="en-US" altLang="zh-CN" sz="1800" b="1" dirty="0">
                <a:solidFill>
                  <a:srgbClr val="006600"/>
                </a:solidFill>
              </a:rPr>
              <a:t>]</a:t>
            </a:r>
            <a:r>
              <a:rPr lang="zh-CN" altLang="en-US" sz="1800" b="1" baseline="-25000" dirty="0" smtClean="0">
                <a:solidFill>
                  <a:srgbClr val="006600"/>
                </a:solidFill>
              </a:rPr>
              <a:t>补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mod 2</a:t>
            </a:r>
            <a:r>
              <a:rPr lang="en-US" altLang="zh-CN" sz="1800" i="1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800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+1</a:t>
            </a:r>
            <a:r>
              <a:rPr lang="en-US" altLang="zh-CN" sz="1800" dirty="0" smtClean="0">
                <a:latin typeface="Times New Roman" panose="02020603050405020304" pitchFamily="18" charset="0"/>
              </a:rPr>
              <a:t>）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两个整数，其补码形式相加，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结果（和）是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这两个数和的补码形式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0000"/>
                </a:solidFill>
              </a:rPr>
              <a:t>注</a:t>
            </a:r>
            <a:r>
              <a:rPr lang="zh-CN" altLang="en-US" sz="2000" dirty="0" smtClean="0">
                <a:solidFill>
                  <a:srgbClr val="000000"/>
                </a:solidFill>
              </a:rPr>
              <a:t>：补码加法运算特点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 smtClean="0">
                <a:solidFill>
                  <a:srgbClr val="000000"/>
                </a:solidFill>
              </a:rPr>
              <a:t> </a:t>
            </a:r>
            <a:r>
              <a:rPr lang="zh-CN" altLang="en-US" sz="1800" dirty="0" smtClean="0">
                <a:solidFill>
                  <a:srgbClr val="0000CC"/>
                </a:solidFill>
              </a:rPr>
              <a:t>符号位同数值位一样参与运算</a:t>
            </a:r>
            <a:endParaRPr lang="en-US" altLang="zh-CN" sz="1800" dirty="0" smtClean="0">
              <a:solidFill>
                <a:srgbClr val="0000CC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dirty="0" smtClean="0">
                <a:solidFill>
                  <a:srgbClr val="0000CC"/>
                </a:solidFill>
              </a:rPr>
              <a:t>若</a:t>
            </a:r>
            <a:r>
              <a:rPr lang="zh-CN" altLang="en-US" sz="1800" dirty="0" smtClean="0">
                <a:solidFill>
                  <a:srgbClr val="C00000"/>
                </a:solidFill>
              </a:rPr>
              <a:t>符号位</a:t>
            </a:r>
            <a:r>
              <a:rPr lang="zh-CN" altLang="en-US" sz="1800" dirty="0" smtClean="0">
                <a:solidFill>
                  <a:srgbClr val="C00000"/>
                </a:solidFill>
              </a:rPr>
              <a:t>有进位</a:t>
            </a:r>
            <a:r>
              <a:rPr lang="zh-CN" altLang="en-US" sz="1800" dirty="0" smtClean="0">
                <a:solidFill>
                  <a:srgbClr val="0000CC"/>
                </a:solidFill>
              </a:rPr>
              <a:t>，</a:t>
            </a:r>
            <a:r>
              <a:rPr lang="zh-CN" altLang="en-US" sz="1800" dirty="0" smtClean="0">
                <a:solidFill>
                  <a:srgbClr val="0000CC"/>
                </a:solidFill>
              </a:rPr>
              <a:t>则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丢弃</a:t>
            </a:r>
            <a:r>
              <a:rPr lang="zh-CN" altLang="en-US" sz="1800" b="1" dirty="0">
                <a:solidFill>
                  <a:srgbClr val="C00000"/>
                </a:solidFill>
              </a:rPr>
              <a:t>符号位产生的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进位</a:t>
            </a:r>
            <a:r>
              <a:rPr lang="zh-CN" altLang="en-US" sz="1800" dirty="0" smtClean="0">
                <a:solidFill>
                  <a:srgbClr val="0000CC"/>
                </a:solidFill>
              </a:rPr>
              <a:t>，即为 </a:t>
            </a:r>
            <a:r>
              <a:rPr lang="en-US" altLang="zh-CN" sz="18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mod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i="1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800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+1</a:t>
            </a:r>
            <a:endParaRPr lang="en-US" altLang="zh-CN" sz="1800" dirty="0" smtClean="0">
              <a:solidFill>
                <a:srgbClr val="0000CC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已知</a:t>
            </a:r>
            <a:r>
              <a:rPr lang="en-US" altLang="zh-CN" sz="2000" dirty="0"/>
              <a:t>x</a:t>
            </a:r>
            <a:r>
              <a:rPr lang="zh-CN" altLang="en-US" sz="2000" dirty="0"/>
              <a:t>与</a:t>
            </a:r>
            <a:r>
              <a:rPr lang="en-US" altLang="zh-CN" sz="2000" dirty="0"/>
              <a:t>y</a:t>
            </a:r>
            <a:r>
              <a:rPr lang="zh-CN" altLang="en-US" sz="2000" dirty="0"/>
              <a:t>，计算</a:t>
            </a:r>
            <a:r>
              <a:rPr lang="en-US" altLang="zh-CN" sz="2000" dirty="0" err="1" smtClean="0"/>
              <a:t>x+y</a:t>
            </a:r>
            <a:endParaRPr lang="en-US" altLang="zh-CN" sz="20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dirty="0"/>
              <a:t>x</a:t>
            </a:r>
            <a:r>
              <a:rPr lang="en-US" altLang="zh-CN" sz="1600" dirty="0">
                <a:sym typeface="Wingdings" panose="05000000000000000000" pitchFamily="2" charset="2"/>
              </a:rPr>
              <a:t>[x]</a:t>
            </a:r>
            <a:r>
              <a:rPr lang="zh-CN" altLang="en-US" sz="1600" baseline="-25000" dirty="0">
                <a:sym typeface="Wingdings" panose="05000000000000000000" pitchFamily="2" charset="2"/>
              </a:rPr>
              <a:t>补</a:t>
            </a:r>
            <a:r>
              <a:rPr lang="zh-CN" altLang="en-US" sz="1600" dirty="0">
                <a:sym typeface="Wingdings" panose="05000000000000000000" pitchFamily="2" charset="2"/>
              </a:rPr>
              <a:t>，</a:t>
            </a:r>
            <a:r>
              <a:rPr lang="en-US" altLang="zh-CN" sz="1600" dirty="0"/>
              <a:t> y</a:t>
            </a:r>
            <a:r>
              <a:rPr lang="en-US" altLang="zh-CN" sz="1600" dirty="0">
                <a:sym typeface="Wingdings" panose="05000000000000000000" pitchFamily="2" charset="2"/>
              </a:rPr>
              <a:t>[y]</a:t>
            </a:r>
            <a:r>
              <a:rPr lang="zh-CN" altLang="en-US" sz="1600" baseline="-25000" dirty="0">
                <a:sym typeface="Wingdings" panose="05000000000000000000" pitchFamily="2" charset="2"/>
              </a:rPr>
              <a:t>补</a:t>
            </a:r>
            <a:endParaRPr lang="en-US" altLang="zh-CN" sz="1600" baseline="-25000" dirty="0">
              <a:sym typeface="Wingdings" panose="05000000000000000000" pitchFamily="2" charset="2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dirty="0" smtClean="0"/>
              <a:t>[x]</a:t>
            </a:r>
            <a:r>
              <a:rPr lang="zh-CN" altLang="en-US" sz="1600" baseline="-25000" dirty="0" smtClean="0"/>
              <a:t>补</a:t>
            </a:r>
            <a:r>
              <a:rPr lang="en-US" altLang="zh-CN" sz="1600" dirty="0" smtClean="0"/>
              <a:t>+[y]</a:t>
            </a:r>
            <a:r>
              <a:rPr lang="zh-CN" altLang="en-US" sz="1600" baseline="-25000" dirty="0" smtClean="0"/>
              <a:t>补</a:t>
            </a:r>
            <a:r>
              <a:rPr lang="en-US" altLang="zh-CN" sz="1600" dirty="0" smtClean="0">
                <a:sym typeface="Wingdings" panose="05000000000000000000" pitchFamily="2" charset="2"/>
              </a:rPr>
              <a:t>[</a:t>
            </a:r>
            <a:r>
              <a:rPr lang="en-US" altLang="zh-CN" sz="1600" dirty="0" err="1" smtClean="0">
                <a:sym typeface="Wingdings" panose="05000000000000000000" pitchFamily="2" charset="2"/>
              </a:rPr>
              <a:t>x+y</a:t>
            </a:r>
            <a:r>
              <a:rPr lang="en-US" altLang="zh-CN" sz="1600" dirty="0" smtClean="0">
                <a:sym typeface="Wingdings" panose="05000000000000000000" pitchFamily="2" charset="2"/>
              </a:rPr>
              <a:t>]</a:t>
            </a:r>
            <a:r>
              <a:rPr lang="zh-CN" altLang="en-US" sz="1600" baseline="-25000" dirty="0" smtClean="0">
                <a:sym typeface="Wingdings" panose="05000000000000000000" pitchFamily="2" charset="2"/>
              </a:rPr>
              <a:t>补</a:t>
            </a:r>
            <a:endParaRPr lang="en-US" altLang="zh-CN" sz="1600" baseline="-250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dirty="0" smtClean="0"/>
              <a:t>[</a:t>
            </a:r>
            <a:r>
              <a:rPr lang="en-US" altLang="zh-CN" sz="1600" dirty="0" err="1" smtClean="0"/>
              <a:t>x+y</a:t>
            </a:r>
            <a:r>
              <a:rPr lang="en-US" altLang="zh-CN" sz="1600" dirty="0"/>
              <a:t>]</a:t>
            </a:r>
            <a:r>
              <a:rPr lang="zh-CN" altLang="en-US" sz="1600" baseline="-25000" dirty="0"/>
              <a:t>补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en-US" altLang="zh-CN" sz="1600" dirty="0" err="1" smtClean="0">
                <a:sym typeface="Wingdings" panose="05000000000000000000" pitchFamily="2" charset="2"/>
              </a:rPr>
              <a:t>x+y</a:t>
            </a:r>
            <a:r>
              <a:rPr lang="zh-CN" altLang="en-US" sz="1600" dirty="0">
                <a:sym typeface="Wingdings" panose="05000000000000000000" pitchFamily="2" charset="2"/>
              </a:rPr>
              <a:t>；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b="1" u="sng" dirty="0" smtClean="0">
                <a:solidFill>
                  <a:srgbClr val="FF0000"/>
                </a:solidFill>
              </a:rPr>
              <a:t>C</a:t>
            </a:r>
            <a:r>
              <a:rPr lang="zh-CN" altLang="en-US" sz="1600" b="1" u="sng" dirty="0" smtClean="0">
                <a:solidFill>
                  <a:srgbClr val="FF0000"/>
                </a:solidFill>
              </a:rPr>
              <a:t>语言中，我们</a:t>
            </a:r>
            <a:r>
              <a:rPr lang="zh-CN" altLang="en-US" sz="1600" b="1" u="sng" dirty="0">
                <a:solidFill>
                  <a:srgbClr val="FF0000"/>
                </a:solidFill>
              </a:rPr>
              <a:t>所输入到机器中的数据</a:t>
            </a:r>
            <a:r>
              <a:rPr lang="zh-CN" altLang="en-US" sz="1600" b="1" u="sng" dirty="0" smtClean="0">
                <a:solidFill>
                  <a:srgbClr val="FF0000"/>
                </a:solidFill>
              </a:rPr>
              <a:t>，系统将其转换</a:t>
            </a:r>
            <a:r>
              <a:rPr lang="zh-CN" altLang="en-US" sz="1600" b="1" u="sng" dirty="0">
                <a:solidFill>
                  <a:srgbClr val="FF0000"/>
                </a:solidFill>
              </a:rPr>
              <a:t>成二进制，然后采用</a:t>
            </a:r>
            <a:r>
              <a:rPr lang="zh-CN" altLang="en-US" sz="1600" b="1" u="sng" dirty="0" smtClean="0">
                <a:solidFill>
                  <a:srgbClr val="0000CC"/>
                </a:solidFill>
              </a:rPr>
              <a:t>补码形式</a:t>
            </a:r>
            <a:r>
              <a:rPr lang="zh-CN" altLang="en-US" sz="1600" b="1" u="sng" dirty="0" smtClean="0">
                <a:solidFill>
                  <a:srgbClr val="FF0000"/>
                </a:solidFill>
              </a:rPr>
              <a:t>在</a:t>
            </a:r>
            <a:r>
              <a:rPr lang="zh-CN" altLang="en-US" sz="1600" b="1" u="sng" dirty="0">
                <a:solidFill>
                  <a:srgbClr val="FF0000"/>
                </a:solidFill>
              </a:rPr>
              <a:t>机器内</a:t>
            </a:r>
            <a:r>
              <a:rPr lang="zh-CN" altLang="en-US" sz="1600" b="1" u="sng" dirty="0" smtClean="0">
                <a:solidFill>
                  <a:srgbClr val="FF0000"/>
                </a:solidFill>
              </a:rPr>
              <a:t>存储与运算</a:t>
            </a:r>
            <a:r>
              <a:rPr lang="zh-CN" altLang="en-US" sz="1600" b="1" u="sng" dirty="0">
                <a:solidFill>
                  <a:srgbClr val="FF0000"/>
                </a:solidFill>
              </a:rPr>
              <a:t>；</a:t>
            </a:r>
            <a:endParaRPr lang="en-US" altLang="zh-CN" sz="1600" b="1" u="sng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0000"/>
                </a:solidFill>
              </a:rPr>
              <a:t>当输出时，可以根据需要转换成我们熟悉的十进制或其它进制表示；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491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308" y="1055969"/>
            <a:ext cx="7654636" cy="3999652"/>
            <a:chOff x="898863" y="155868"/>
            <a:chExt cx="7654636" cy="3999652"/>
          </a:xfrm>
        </p:grpSpPr>
        <p:sp>
          <p:nvSpPr>
            <p:cNvPr id="79875" name="Text Box 3"/>
            <p:cNvSpPr txBox="1">
              <a:spLocks noChangeArrowheads="1"/>
            </p:cNvSpPr>
            <p:nvPr/>
          </p:nvSpPr>
          <p:spPr bwMode="auto">
            <a:xfrm>
              <a:off x="898863" y="155868"/>
              <a:ext cx="765463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设</a:t>
              </a:r>
              <a:r>
                <a:rPr lang="zh-CN" altLang="en-US" b="1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机器数字长为 8 位（含 1 位符号位）</a:t>
              </a:r>
            </a:p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15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用补码求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9876" name="Text Box 4"/>
            <p:cNvSpPr txBox="1">
              <a:spLocks noChangeArrowheads="1"/>
            </p:cNvSpPr>
            <p:nvPr/>
          </p:nvSpPr>
          <p:spPr bwMode="auto">
            <a:xfrm>
              <a:off x="1235075" y="1241425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79878" name="Text Box 6"/>
            <p:cNvSpPr txBox="1">
              <a:spLocks noChangeArrowheads="1"/>
            </p:cNvSpPr>
            <p:nvPr/>
          </p:nvSpPr>
          <p:spPr bwMode="auto">
            <a:xfrm>
              <a:off x="2270125" y="1241425"/>
              <a:ext cx="11047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15   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79" name="Text Box 7"/>
            <p:cNvSpPr txBox="1">
              <a:spLocks noChangeArrowheads="1"/>
            </p:cNvSpPr>
            <p:nvPr/>
          </p:nvSpPr>
          <p:spPr bwMode="auto">
            <a:xfrm>
              <a:off x="3429000" y="1241425"/>
              <a:ext cx="1341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zh-CN" altLang="en-US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000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1" name="Text Box 9"/>
            <p:cNvSpPr txBox="1">
              <a:spLocks noChangeArrowheads="1"/>
            </p:cNvSpPr>
            <p:nvPr/>
          </p:nvSpPr>
          <p:spPr bwMode="auto">
            <a:xfrm>
              <a:off x="2286000" y="1751013"/>
              <a:ext cx="9316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2" name="Text Box 10"/>
            <p:cNvSpPr txBox="1">
              <a:spLocks noChangeArrowheads="1"/>
            </p:cNvSpPr>
            <p:nvPr/>
          </p:nvSpPr>
          <p:spPr bwMode="auto">
            <a:xfrm>
              <a:off x="3444875" y="1751013"/>
              <a:ext cx="13013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zh-CN" altLang="en-US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00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11000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3" name="Text Box 11"/>
            <p:cNvSpPr txBox="1">
              <a:spLocks noChangeArrowheads="1"/>
            </p:cNvSpPr>
            <p:nvPr/>
          </p:nvSpPr>
          <p:spPr bwMode="auto">
            <a:xfrm>
              <a:off x="1143000" y="3276600"/>
              <a:ext cx="13853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zh-CN" altLang="en-US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[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4" name="Text Box 12"/>
            <p:cNvSpPr txBox="1">
              <a:spLocks noChangeArrowheads="1"/>
            </p:cNvSpPr>
            <p:nvPr/>
          </p:nvSpPr>
          <p:spPr bwMode="auto">
            <a:xfrm>
              <a:off x="2208027" y="2774231"/>
              <a:ext cx="3145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9886" name="Text Box 14"/>
            <p:cNvSpPr txBox="1">
              <a:spLocks noChangeArrowheads="1"/>
            </p:cNvSpPr>
            <p:nvPr/>
          </p:nvSpPr>
          <p:spPr bwMode="auto">
            <a:xfrm>
              <a:off x="2522538" y="2259013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7" name="Text Box 15"/>
            <p:cNvSpPr txBox="1">
              <a:spLocks noChangeArrowheads="1"/>
            </p:cNvSpPr>
            <p:nvPr/>
          </p:nvSpPr>
          <p:spPr bwMode="auto">
            <a:xfrm>
              <a:off x="3444875" y="2259013"/>
              <a:ext cx="144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0, 0001111</a:t>
              </a:r>
            </a:p>
          </p:txBody>
        </p:sp>
        <p:sp>
          <p:nvSpPr>
            <p:cNvPr id="79889" name="Text Box 17"/>
            <p:cNvSpPr txBox="1">
              <a:spLocks noChangeArrowheads="1"/>
            </p:cNvSpPr>
            <p:nvPr/>
          </p:nvSpPr>
          <p:spPr bwMode="auto">
            <a:xfrm>
              <a:off x="2522537" y="2761382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90" name="Text Box 18"/>
            <p:cNvSpPr txBox="1">
              <a:spLocks noChangeArrowheads="1"/>
            </p:cNvSpPr>
            <p:nvPr/>
          </p:nvSpPr>
          <p:spPr bwMode="auto">
            <a:xfrm>
              <a:off x="3444875" y="2768600"/>
              <a:ext cx="14600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00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11000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3443288" y="3276600"/>
              <a:ext cx="2438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0111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2" name="Text Box 20"/>
            <p:cNvSpPr txBox="1">
              <a:spLocks noChangeArrowheads="1"/>
            </p:cNvSpPr>
            <p:nvPr/>
          </p:nvSpPr>
          <p:spPr bwMode="auto">
            <a:xfrm>
              <a:off x="5638800" y="3276600"/>
              <a:ext cx="12073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915" name="Text Box 43"/>
            <p:cNvSpPr txBox="1">
              <a:spLocks noChangeArrowheads="1"/>
            </p:cNvSpPr>
            <p:nvPr/>
          </p:nvSpPr>
          <p:spPr bwMode="auto">
            <a:xfrm>
              <a:off x="2057400" y="3786188"/>
              <a:ext cx="4419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∴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100111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+3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>
              <a:off x="1066800" y="3276600"/>
              <a:ext cx="67056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Text Box 15"/>
            <p:cNvSpPr txBox="1">
              <a:spLocks noChangeArrowheads="1"/>
            </p:cNvSpPr>
            <p:nvPr/>
          </p:nvSpPr>
          <p:spPr bwMode="auto">
            <a:xfrm>
              <a:off x="5438694" y="1226734"/>
              <a:ext cx="144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0, 0001111</a:t>
              </a: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4914986" y="1729103"/>
              <a:ext cx="190892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 = 0, 0011000</a:t>
              </a:r>
            </a:p>
          </p:txBody>
        </p:sp>
      </p:grp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356038" y="292411"/>
            <a:ext cx="73538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整数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加法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运算例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64672" y="2112142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补</a:t>
            </a:r>
          </a:p>
        </p:txBody>
      </p:sp>
    </p:spTree>
    <p:extLst>
      <p:ext uri="{BB962C8B-B14F-4D97-AF65-F5344CB8AC3E}">
        <p14:creationId xmlns:p14="http://schemas.microsoft.com/office/powerpoint/2010/main" val="225107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308" y="1055969"/>
            <a:ext cx="7654636" cy="3999652"/>
            <a:chOff x="898863" y="155868"/>
            <a:chExt cx="7654636" cy="3999652"/>
          </a:xfrm>
        </p:grpSpPr>
        <p:sp>
          <p:nvSpPr>
            <p:cNvPr id="79875" name="Text Box 3"/>
            <p:cNvSpPr txBox="1">
              <a:spLocks noChangeArrowheads="1"/>
            </p:cNvSpPr>
            <p:nvPr/>
          </p:nvSpPr>
          <p:spPr bwMode="auto">
            <a:xfrm>
              <a:off x="898863" y="155868"/>
              <a:ext cx="765463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设</a:t>
              </a:r>
              <a:r>
                <a:rPr lang="zh-CN" altLang="en-US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机器数字长为 8 位（含 1 位符号位）</a:t>
              </a:r>
            </a:p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且 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15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用补码求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9876" name="Text Box 4"/>
            <p:cNvSpPr txBox="1">
              <a:spLocks noChangeArrowheads="1"/>
            </p:cNvSpPr>
            <p:nvPr/>
          </p:nvSpPr>
          <p:spPr bwMode="auto">
            <a:xfrm>
              <a:off x="1235075" y="1241425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79878" name="Text Box 6"/>
            <p:cNvSpPr txBox="1">
              <a:spLocks noChangeArrowheads="1"/>
            </p:cNvSpPr>
            <p:nvPr/>
          </p:nvSpPr>
          <p:spPr bwMode="auto">
            <a:xfrm>
              <a:off x="2270125" y="1241425"/>
              <a:ext cx="11047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15   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79" name="Text Box 7"/>
            <p:cNvSpPr txBox="1">
              <a:spLocks noChangeArrowheads="1"/>
            </p:cNvSpPr>
            <p:nvPr/>
          </p:nvSpPr>
          <p:spPr bwMode="auto">
            <a:xfrm>
              <a:off x="3429000" y="1241425"/>
              <a:ext cx="1341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zh-CN" altLang="en-US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000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1" name="Text Box 9"/>
            <p:cNvSpPr txBox="1">
              <a:spLocks noChangeArrowheads="1"/>
            </p:cNvSpPr>
            <p:nvPr/>
          </p:nvSpPr>
          <p:spPr bwMode="auto">
            <a:xfrm>
              <a:off x="2286000" y="1751013"/>
              <a:ext cx="9749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2" name="Text Box 10"/>
            <p:cNvSpPr txBox="1">
              <a:spLocks noChangeArrowheads="1"/>
            </p:cNvSpPr>
            <p:nvPr/>
          </p:nvSpPr>
          <p:spPr bwMode="auto">
            <a:xfrm>
              <a:off x="3444875" y="1751013"/>
              <a:ext cx="13446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00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11000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3" name="Text Box 11"/>
            <p:cNvSpPr txBox="1">
              <a:spLocks noChangeArrowheads="1"/>
            </p:cNvSpPr>
            <p:nvPr/>
          </p:nvSpPr>
          <p:spPr bwMode="auto">
            <a:xfrm>
              <a:off x="1143000" y="3276600"/>
              <a:ext cx="13853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zh-CN" altLang="en-US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[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4" name="Text Box 12"/>
            <p:cNvSpPr txBox="1">
              <a:spLocks noChangeArrowheads="1"/>
            </p:cNvSpPr>
            <p:nvPr/>
          </p:nvSpPr>
          <p:spPr bwMode="auto">
            <a:xfrm>
              <a:off x="2208027" y="2774231"/>
              <a:ext cx="3145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9886" name="Text Box 14"/>
            <p:cNvSpPr txBox="1">
              <a:spLocks noChangeArrowheads="1"/>
            </p:cNvSpPr>
            <p:nvPr/>
          </p:nvSpPr>
          <p:spPr bwMode="auto">
            <a:xfrm>
              <a:off x="2522538" y="2259013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7" name="Text Box 15"/>
            <p:cNvSpPr txBox="1">
              <a:spLocks noChangeArrowheads="1"/>
            </p:cNvSpPr>
            <p:nvPr/>
          </p:nvSpPr>
          <p:spPr bwMode="auto">
            <a:xfrm>
              <a:off x="3444875" y="2259013"/>
              <a:ext cx="144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0, 0001111</a:t>
              </a:r>
            </a:p>
          </p:txBody>
        </p:sp>
        <p:sp>
          <p:nvSpPr>
            <p:cNvPr id="79889" name="Text Box 17"/>
            <p:cNvSpPr txBox="1">
              <a:spLocks noChangeArrowheads="1"/>
            </p:cNvSpPr>
            <p:nvPr/>
          </p:nvSpPr>
          <p:spPr bwMode="auto">
            <a:xfrm>
              <a:off x="2522537" y="2761382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90" name="Text Box 18"/>
            <p:cNvSpPr txBox="1">
              <a:spLocks noChangeArrowheads="1"/>
            </p:cNvSpPr>
            <p:nvPr/>
          </p:nvSpPr>
          <p:spPr bwMode="auto">
            <a:xfrm>
              <a:off x="3444875" y="2768600"/>
              <a:ext cx="14023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1101000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3443288" y="3276600"/>
              <a:ext cx="2438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0111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2" name="Text Box 20"/>
            <p:cNvSpPr txBox="1">
              <a:spLocks noChangeArrowheads="1"/>
            </p:cNvSpPr>
            <p:nvPr/>
          </p:nvSpPr>
          <p:spPr bwMode="auto">
            <a:xfrm>
              <a:off x="5638800" y="3276600"/>
              <a:ext cx="12073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915" name="Text Box 43"/>
            <p:cNvSpPr txBox="1">
              <a:spLocks noChangeArrowheads="1"/>
            </p:cNvSpPr>
            <p:nvPr/>
          </p:nvSpPr>
          <p:spPr bwMode="auto">
            <a:xfrm>
              <a:off x="2057400" y="3786188"/>
              <a:ext cx="24940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∴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–9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>
              <a:off x="1066800" y="3276600"/>
              <a:ext cx="67056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Text Box 14"/>
            <p:cNvSpPr txBox="1">
              <a:spLocks noChangeArrowheads="1"/>
            </p:cNvSpPr>
            <p:nvPr/>
          </p:nvSpPr>
          <p:spPr bwMode="auto">
            <a:xfrm>
              <a:off x="4925253" y="1264670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auto">
            <a:xfrm>
              <a:off x="5438694" y="1302656"/>
              <a:ext cx="144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0, 0001111</a:t>
              </a:r>
            </a:p>
          </p:txBody>
        </p:sp>
      </p:grp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356038" y="292411"/>
            <a:ext cx="5741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整数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加法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例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797762" y="2636110"/>
            <a:ext cx="19089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补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1101000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定点数与浮点数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26573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定点数</a:t>
            </a:r>
            <a:endParaRPr lang="en-US" altLang="zh-CN" dirty="0"/>
          </a:p>
          <a:p>
            <a:pPr marL="971550" lvl="1">
              <a:lnSpc>
                <a:spcPct val="100000"/>
              </a:lnSpc>
            </a:pPr>
            <a:r>
              <a:rPr lang="zh-CN" altLang="en-US" dirty="0"/>
              <a:t>所谓</a:t>
            </a:r>
            <a:r>
              <a:rPr lang="zh-CN" altLang="en-US" b="1" dirty="0">
                <a:solidFill>
                  <a:srgbClr val="006600"/>
                </a:solidFill>
              </a:rPr>
              <a:t>定点数</a:t>
            </a:r>
            <a:r>
              <a:rPr lang="zh-CN" altLang="en-US" dirty="0"/>
              <a:t>，即</a:t>
            </a:r>
            <a:r>
              <a:rPr lang="zh-CN" altLang="en-US" b="1" u="sng" dirty="0">
                <a:solidFill>
                  <a:srgbClr val="7030A0"/>
                </a:solidFill>
              </a:rPr>
              <a:t>约定</a:t>
            </a:r>
            <a:r>
              <a:rPr lang="zh-CN" altLang="en-US" dirty="0"/>
              <a:t>数据的</a:t>
            </a:r>
            <a:r>
              <a:rPr lang="zh-CN" altLang="en-US" dirty="0">
                <a:solidFill>
                  <a:srgbClr val="0303DF"/>
                </a:solidFill>
              </a:rPr>
              <a:t>小数点位置是固定不变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>
              <a:lnSpc>
                <a:spcPct val="100000"/>
              </a:lnSpc>
            </a:pPr>
            <a:r>
              <a:rPr lang="zh-CN" altLang="en-US" b="1" dirty="0">
                <a:solidFill>
                  <a:srgbClr val="006600"/>
                </a:solidFill>
              </a:rPr>
              <a:t>定点数包</a:t>
            </a:r>
            <a:r>
              <a:rPr lang="zh-CN" altLang="en-US" dirty="0"/>
              <a:t>括</a:t>
            </a:r>
            <a:r>
              <a:rPr lang="zh-CN" altLang="en-US" b="1" dirty="0">
                <a:solidFill>
                  <a:srgbClr val="FF0000"/>
                </a:solidFill>
              </a:rPr>
              <a:t>定点小数</a:t>
            </a:r>
            <a:r>
              <a:rPr lang="zh-CN" altLang="en-US" dirty="0"/>
              <a:t>与</a:t>
            </a:r>
            <a:r>
              <a:rPr lang="zh-CN" altLang="en-US" b="1" dirty="0">
                <a:solidFill>
                  <a:srgbClr val="FF0000"/>
                </a:solidFill>
              </a:rPr>
              <a:t>定点整数</a:t>
            </a:r>
            <a:r>
              <a:rPr lang="zh-CN" altLang="en-US" b="1" dirty="0">
                <a:solidFill>
                  <a:srgbClr val="006600"/>
                </a:solidFill>
              </a:rPr>
              <a:t>，</a:t>
            </a:r>
            <a:r>
              <a:rPr lang="zh-CN" altLang="en-US" dirty="0" smtClean="0"/>
              <a:t>表示</a:t>
            </a:r>
            <a:r>
              <a:rPr lang="zh-CN" altLang="en-US" b="1" dirty="0" smtClean="0">
                <a:solidFill>
                  <a:srgbClr val="0303DF"/>
                </a:solidFill>
              </a:rPr>
              <a:t>纯小数</a:t>
            </a:r>
            <a:r>
              <a:rPr lang="zh-CN" altLang="en-US" dirty="0"/>
              <a:t>或</a:t>
            </a:r>
            <a:r>
              <a:rPr lang="zh-CN" altLang="en-US" b="1" dirty="0">
                <a:solidFill>
                  <a:srgbClr val="0303DF"/>
                </a:solidFill>
              </a:rPr>
              <a:t>纯整数</a:t>
            </a:r>
            <a:r>
              <a:rPr lang="zh-CN" altLang="en-US" dirty="0">
                <a:solidFill>
                  <a:srgbClr val="0303DF"/>
                </a:solidFill>
              </a:rPr>
              <a:t>；</a:t>
            </a:r>
            <a:endParaRPr lang="en-US" altLang="zh-CN" dirty="0"/>
          </a:p>
          <a:p>
            <a:pPr marL="1200150" lvl="2">
              <a:lnSpc>
                <a:spcPct val="100000"/>
              </a:lnSpc>
            </a:pPr>
            <a:r>
              <a:rPr lang="zh-CN" altLang="en-US" sz="1800" dirty="0" smtClean="0">
                <a:solidFill>
                  <a:srgbClr val="0303DF"/>
                </a:solidFill>
              </a:rPr>
              <a:t>定点小数</a:t>
            </a:r>
            <a:r>
              <a:rPr lang="zh-CN" altLang="en-US" sz="1800" dirty="0"/>
              <a:t>，通常约定小数点固定在</a:t>
            </a:r>
            <a:r>
              <a:rPr lang="zh-CN" altLang="en-US" sz="1800" u="sng" dirty="0">
                <a:solidFill>
                  <a:srgbClr val="C00000"/>
                </a:solidFill>
              </a:rPr>
              <a:t>数值部分</a:t>
            </a:r>
            <a:r>
              <a:rPr lang="zh-CN" altLang="en-US" sz="1800" dirty="0">
                <a:solidFill>
                  <a:srgbClr val="7030A0"/>
                </a:solidFill>
              </a:rPr>
              <a:t>的最高位</a:t>
            </a:r>
            <a:r>
              <a:rPr lang="zh-CN" altLang="en-US" sz="1800" b="1" u="sng" dirty="0" smtClean="0">
                <a:solidFill>
                  <a:srgbClr val="7030A0"/>
                </a:solidFill>
              </a:rPr>
              <a:t>之前，符号位之后</a:t>
            </a:r>
            <a:r>
              <a:rPr lang="zh-CN" altLang="en-US" sz="1800" dirty="0" smtClean="0"/>
              <a:t>；</a:t>
            </a:r>
            <a:endParaRPr lang="en-US" altLang="zh-CN" sz="1800" dirty="0"/>
          </a:p>
          <a:p>
            <a:pPr marL="1200150" lvl="2">
              <a:lnSpc>
                <a:spcPct val="100000"/>
              </a:lnSpc>
            </a:pPr>
            <a:r>
              <a:rPr lang="zh-CN" altLang="en-US" sz="1800" dirty="0" smtClean="0">
                <a:solidFill>
                  <a:srgbClr val="0303DF"/>
                </a:solidFill>
              </a:rPr>
              <a:t>定点整数</a:t>
            </a:r>
            <a:r>
              <a:rPr lang="zh-CN" altLang="en-US" sz="1800" dirty="0"/>
              <a:t>，通常约定小数点固定在</a:t>
            </a:r>
            <a:r>
              <a:rPr lang="zh-CN" altLang="en-US" sz="1800" dirty="0">
                <a:solidFill>
                  <a:srgbClr val="7030A0"/>
                </a:solidFill>
              </a:rPr>
              <a:t>数值部分的</a:t>
            </a:r>
            <a:r>
              <a:rPr lang="zh-CN" altLang="en-US" sz="1800" b="1" u="sng" dirty="0">
                <a:solidFill>
                  <a:srgbClr val="7030A0"/>
                </a:solidFill>
              </a:rPr>
              <a:t>最后面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3DF"/>
                </a:solidFill>
              </a:rPr>
              <a:t>定点数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</a:pPr>
            <a:r>
              <a:rPr lang="zh-CN" altLang="en-US" sz="1600" dirty="0">
                <a:solidFill>
                  <a:srgbClr val="C00000"/>
                </a:solidFill>
              </a:rPr>
              <a:t>无法表达</a:t>
            </a:r>
            <a:r>
              <a:rPr lang="zh-CN" altLang="en-US" sz="1600" dirty="0">
                <a:solidFill>
                  <a:srgbClr val="0000CC"/>
                </a:solidFill>
              </a:rPr>
              <a:t>不是纯整数</a:t>
            </a:r>
            <a:r>
              <a:rPr lang="zh-CN" altLang="en-US" sz="1600" dirty="0">
                <a:solidFill>
                  <a:srgbClr val="7030A0"/>
                </a:solidFill>
              </a:rPr>
              <a:t>，或</a:t>
            </a:r>
            <a:r>
              <a:rPr lang="zh-CN" altLang="en-US" sz="1600" dirty="0">
                <a:solidFill>
                  <a:srgbClr val="0000CC"/>
                </a:solidFill>
              </a:rPr>
              <a:t>不是纯小数</a:t>
            </a:r>
            <a:r>
              <a:rPr lang="zh-CN" altLang="en-US" sz="1600" dirty="0">
                <a:solidFill>
                  <a:srgbClr val="7030A0"/>
                </a:solidFill>
              </a:rPr>
              <a:t>的数据</a:t>
            </a:r>
            <a:r>
              <a:rPr lang="zh-CN" altLang="en-US" sz="1600" dirty="0">
                <a:solidFill>
                  <a:srgbClr val="006600"/>
                </a:solidFill>
              </a:rPr>
              <a:t>；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</a:pPr>
            <a:r>
              <a:rPr lang="zh-CN" altLang="en-US" sz="1600" dirty="0">
                <a:solidFill>
                  <a:srgbClr val="006600"/>
                </a:solidFill>
              </a:rPr>
              <a:t>不利于表达</a:t>
            </a:r>
            <a:r>
              <a:rPr lang="zh-CN" altLang="en-US" sz="1600" dirty="0">
                <a:solidFill>
                  <a:srgbClr val="C00000"/>
                </a:solidFill>
              </a:rPr>
              <a:t>特别大</a:t>
            </a:r>
            <a:r>
              <a:rPr lang="zh-CN" altLang="en-US" sz="1600" dirty="0">
                <a:solidFill>
                  <a:srgbClr val="006600"/>
                </a:solidFill>
              </a:rPr>
              <a:t>或</a:t>
            </a:r>
            <a:r>
              <a:rPr lang="zh-CN" altLang="en-US" sz="1600" dirty="0">
                <a:solidFill>
                  <a:srgbClr val="C00000"/>
                </a:solidFill>
              </a:rPr>
              <a:t>特别小</a:t>
            </a:r>
            <a:r>
              <a:rPr lang="zh-CN" altLang="en-US" sz="1600" dirty="0">
                <a:solidFill>
                  <a:srgbClr val="006600"/>
                </a:solidFill>
              </a:rPr>
              <a:t>的数</a:t>
            </a:r>
            <a:r>
              <a:rPr lang="zh-CN" altLang="en-US" sz="1600" dirty="0">
                <a:solidFill>
                  <a:srgbClr val="01080B"/>
                </a:solidFill>
              </a:rPr>
              <a:t>（如十进制数中特别大或特表小的数采用科学计数法表示）；</a:t>
            </a:r>
            <a:endParaRPr lang="zh-CN" altLang="en-US" dirty="0">
              <a:solidFill>
                <a:srgbClr val="01080B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51" y="3078862"/>
            <a:ext cx="48006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5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308" y="1055969"/>
            <a:ext cx="7654636" cy="3999652"/>
            <a:chOff x="898863" y="155868"/>
            <a:chExt cx="7654636" cy="3999652"/>
          </a:xfrm>
        </p:grpSpPr>
        <p:sp>
          <p:nvSpPr>
            <p:cNvPr id="79875" name="Text Box 3"/>
            <p:cNvSpPr txBox="1">
              <a:spLocks noChangeArrowheads="1"/>
            </p:cNvSpPr>
            <p:nvPr/>
          </p:nvSpPr>
          <p:spPr bwMode="auto">
            <a:xfrm>
              <a:off x="898863" y="155868"/>
              <a:ext cx="765463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设</a:t>
              </a:r>
              <a:r>
                <a:rPr lang="zh-CN" altLang="en-US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机器数字长为 8 位（含 1 位符号位）</a:t>
              </a:r>
            </a:p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且 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15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用补码求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9876" name="Text Box 4"/>
            <p:cNvSpPr txBox="1">
              <a:spLocks noChangeArrowheads="1"/>
            </p:cNvSpPr>
            <p:nvPr/>
          </p:nvSpPr>
          <p:spPr bwMode="auto">
            <a:xfrm>
              <a:off x="1235075" y="1241425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79878" name="Text Box 6"/>
            <p:cNvSpPr txBox="1">
              <a:spLocks noChangeArrowheads="1"/>
            </p:cNvSpPr>
            <p:nvPr/>
          </p:nvSpPr>
          <p:spPr bwMode="auto">
            <a:xfrm>
              <a:off x="2270125" y="1241425"/>
              <a:ext cx="11480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15   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79" name="Text Box 7"/>
            <p:cNvSpPr txBox="1">
              <a:spLocks noChangeArrowheads="1"/>
            </p:cNvSpPr>
            <p:nvPr/>
          </p:nvSpPr>
          <p:spPr bwMode="auto">
            <a:xfrm>
              <a:off x="3429000" y="1241425"/>
              <a:ext cx="13274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zh-CN" altLang="en-US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000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1" name="Text Box 9"/>
            <p:cNvSpPr txBox="1">
              <a:spLocks noChangeArrowheads="1"/>
            </p:cNvSpPr>
            <p:nvPr/>
          </p:nvSpPr>
          <p:spPr bwMode="auto">
            <a:xfrm>
              <a:off x="2286000" y="1751013"/>
              <a:ext cx="9749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2" name="Text Box 10"/>
            <p:cNvSpPr txBox="1">
              <a:spLocks noChangeArrowheads="1"/>
            </p:cNvSpPr>
            <p:nvPr/>
          </p:nvSpPr>
          <p:spPr bwMode="auto">
            <a:xfrm>
              <a:off x="3444875" y="1751013"/>
              <a:ext cx="13446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dirty="0" smtClean="0">
                  <a:solidFill>
                    <a:srgbClr val="030DCD"/>
                  </a:solidFill>
                  <a:latin typeface="Times New Roman" panose="02020603050405020304" pitchFamily="18" charset="0"/>
                </a:rPr>
                <a:t>00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11000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3" name="Text Box 11"/>
            <p:cNvSpPr txBox="1">
              <a:spLocks noChangeArrowheads="1"/>
            </p:cNvSpPr>
            <p:nvPr/>
          </p:nvSpPr>
          <p:spPr bwMode="auto">
            <a:xfrm>
              <a:off x="1143000" y="3276600"/>
              <a:ext cx="13276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4" name="Text Box 12"/>
            <p:cNvSpPr txBox="1">
              <a:spLocks noChangeArrowheads="1"/>
            </p:cNvSpPr>
            <p:nvPr/>
          </p:nvSpPr>
          <p:spPr bwMode="auto">
            <a:xfrm>
              <a:off x="2208027" y="2774231"/>
              <a:ext cx="3145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9886" name="Text Box 14"/>
            <p:cNvSpPr txBox="1">
              <a:spLocks noChangeArrowheads="1"/>
            </p:cNvSpPr>
            <p:nvPr/>
          </p:nvSpPr>
          <p:spPr bwMode="auto">
            <a:xfrm>
              <a:off x="2522538" y="2259013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7" name="Text Box 15"/>
            <p:cNvSpPr txBox="1">
              <a:spLocks noChangeArrowheads="1"/>
            </p:cNvSpPr>
            <p:nvPr/>
          </p:nvSpPr>
          <p:spPr bwMode="auto">
            <a:xfrm>
              <a:off x="3444875" y="2259013"/>
              <a:ext cx="15091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1110001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9" name="Text Box 17"/>
            <p:cNvSpPr txBox="1">
              <a:spLocks noChangeArrowheads="1"/>
            </p:cNvSpPr>
            <p:nvPr/>
          </p:nvSpPr>
          <p:spPr bwMode="auto">
            <a:xfrm>
              <a:off x="2522537" y="2761382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90" name="Text Box 18"/>
            <p:cNvSpPr txBox="1">
              <a:spLocks noChangeArrowheads="1"/>
            </p:cNvSpPr>
            <p:nvPr/>
          </p:nvSpPr>
          <p:spPr bwMode="auto">
            <a:xfrm>
              <a:off x="3444875" y="2768600"/>
              <a:ext cx="15177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 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1101000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3443288" y="3276600"/>
              <a:ext cx="2438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1 1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1011001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2" name="Text Box 20"/>
            <p:cNvSpPr txBox="1">
              <a:spLocks noChangeArrowheads="1"/>
            </p:cNvSpPr>
            <p:nvPr/>
          </p:nvSpPr>
          <p:spPr bwMode="auto">
            <a:xfrm>
              <a:off x="5638800" y="3276600"/>
              <a:ext cx="12073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915" name="Text Box 43"/>
            <p:cNvSpPr txBox="1">
              <a:spLocks noChangeArrowheads="1"/>
            </p:cNvSpPr>
            <p:nvPr/>
          </p:nvSpPr>
          <p:spPr bwMode="auto">
            <a:xfrm>
              <a:off x="2057399" y="3786188"/>
              <a:ext cx="29927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∴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111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–39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>
              <a:off x="1066800" y="3276600"/>
              <a:ext cx="67056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Text Box 14"/>
            <p:cNvSpPr txBox="1">
              <a:spLocks noChangeArrowheads="1"/>
            </p:cNvSpPr>
            <p:nvPr/>
          </p:nvSpPr>
          <p:spPr bwMode="auto">
            <a:xfrm>
              <a:off x="4925253" y="1264670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auto">
            <a:xfrm>
              <a:off x="5438694" y="1302656"/>
              <a:ext cx="14514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1110001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356038" y="292411"/>
            <a:ext cx="5741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整数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加法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例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797762" y="2636110"/>
            <a:ext cx="19089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补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1101000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auto">
          <a:xfrm>
            <a:off x="3662465" y="4243156"/>
            <a:ext cx="137231" cy="254805"/>
          </a:xfrm>
          <a:prstGeom prst="wedgeRoundRectCallout">
            <a:avLst>
              <a:gd name="adj1" fmla="val -235205"/>
              <a:gd name="adj2" fmla="val 78297"/>
              <a:gd name="adj3" fmla="val 16667"/>
            </a:avLst>
          </a:prstGeom>
          <a:noFill/>
          <a:ln w="28575" cmpd="sng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圆角矩形标注 25"/>
          <p:cNvSpPr/>
          <p:nvPr/>
        </p:nvSpPr>
        <p:spPr bwMode="auto">
          <a:xfrm>
            <a:off x="2808798" y="4497961"/>
            <a:ext cx="582989" cy="255992"/>
          </a:xfrm>
          <a:prstGeom prst="wedgeRoundRectCallout">
            <a:avLst>
              <a:gd name="adj1" fmla="val -19407"/>
              <a:gd name="adj2" fmla="val 3844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dirty="0"/>
              <a:t>丢弃</a:t>
            </a:r>
          </a:p>
        </p:txBody>
      </p:sp>
    </p:spTree>
    <p:extLst>
      <p:ext uri="{BB962C8B-B14F-4D97-AF65-F5344CB8AC3E}">
        <p14:creationId xmlns:p14="http://schemas.microsoft.com/office/powerpoint/2010/main" val="31245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308" y="1055969"/>
            <a:ext cx="7654636" cy="3999652"/>
            <a:chOff x="898863" y="155868"/>
            <a:chExt cx="7654636" cy="3999652"/>
          </a:xfrm>
        </p:grpSpPr>
        <p:sp>
          <p:nvSpPr>
            <p:cNvPr id="79875" name="Text Box 3"/>
            <p:cNvSpPr txBox="1">
              <a:spLocks noChangeArrowheads="1"/>
            </p:cNvSpPr>
            <p:nvPr/>
          </p:nvSpPr>
          <p:spPr bwMode="auto">
            <a:xfrm>
              <a:off x="898863" y="155868"/>
              <a:ext cx="765463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设机器数字长为 8 位（含 1 位符号位）</a:t>
              </a:r>
            </a:p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且 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115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用补码求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9876" name="Text Box 4"/>
            <p:cNvSpPr txBox="1">
              <a:spLocks noChangeArrowheads="1"/>
            </p:cNvSpPr>
            <p:nvPr/>
          </p:nvSpPr>
          <p:spPr bwMode="auto">
            <a:xfrm>
              <a:off x="1235075" y="1241425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79878" name="Text Box 6"/>
            <p:cNvSpPr txBox="1">
              <a:spLocks noChangeArrowheads="1"/>
            </p:cNvSpPr>
            <p:nvPr/>
          </p:nvSpPr>
          <p:spPr bwMode="auto">
            <a:xfrm>
              <a:off x="2270125" y="1241425"/>
              <a:ext cx="12548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115   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79" name="Text Box 7"/>
            <p:cNvSpPr txBox="1">
              <a:spLocks noChangeArrowheads="1"/>
            </p:cNvSpPr>
            <p:nvPr/>
          </p:nvSpPr>
          <p:spPr bwMode="auto">
            <a:xfrm>
              <a:off x="3429000" y="1241425"/>
              <a:ext cx="13274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1110011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1" name="Text Box 9"/>
            <p:cNvSpPr txBox="1">
              <a:spLocks noChangeArrowheads="1"/>
            </p:cNvSpPr>
            <p:nvPr/>
          </p:nvSpPr>
          <p:spPr bwMode="auto">
            <a:xfrm>
              <a:off x="2286000" y="1751013"/>
              <a:ext cx="9749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2" name="Text Box 10"/>
            <p:cNvSpPr txBox="1">
              <a:spLocks noChangeArrowheads="1"/>
            </p:cNvSpPr>
            <p:nvPr/>
          </p:nvSpPr>
          <p:spPr bwMode="auto">
            <a:xfrm>
              <a:off x="3444875" y="1751013"/>
              <a:ext cx="13446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0011000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3" name="Text Box 11"/>
            <p:cNvSpPr txBox="1">
              <a:spLocks noChangeArrowheads="1"/>
            </p:cNvSpPr>
            <p:nvPr/>
          </p:nvSpPr>
          <p:spPr bwMode="auto">
            <a:xfrm>
              <a:off x="1143000" y="3276600"/>
              <a:ext cx="13276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4" name="Text Box 12"/>
            <p:cNvSpPr txBox="1">
              <a:spLocks noChangeArrowheads="1"/>
            </p:cNvSpPr>
            <p:nvPr/>
          </p:nvSpPr>
          <p:spPr bwMode="auto">
            <a:xfrm>
              <a:off x="2208027" y="2774231"/>
              <a:ext cx="3145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9886" name="Text Box 14"/>
            <p:cNvSpPr txBox="1">
              <a:spLocks noChangeArrowheads="1"/>
            </p:cNvSpPr>
            <p:nvPr/>
          </p:nvSpPr>
          <p:spPr bwMode="auto">
            <a:xfrm>
              <a:off x="2522538" y="2259013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7" name="Text Box 15"/>
            <p:cNvSpPr txBox="1">
              <a:spLocks noChangeArrowheads="1"/>
            </p:cNvSpPr>
            <p:nvPr/>
          </p:nvSpPr>
          <p:spPr bwMode="auto">
            <a:xfrm>
              <a:off x="3444875" y="2259013"/>
              <a:ext cx="16332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10001101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9" name="Text Box 17"/>
            <p:cNvSpPr txBox="1">
              <a:spLocks noChangeArrowheads="1"/>
            </p:cNvSpPr>
            <p:nvPr/>
          </p:nvSpPr>
          <p:spPr bwMode="auto">
            <a:xfrm>
              <a:off x="2522537" y="2761382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90" name="Text Box 18"/>
            <p:cNvSpPr txBox="1">
              <a:spLocks noChangeArrowheads="1"/>
            </p:cNvSpPr>
            <p:nvPr/>
          </p:nvSpPr>
          <p:spPr bwMode="auto">
            <a:xfrm>
              <a:off x="3444875" y="2768600"/>
              <a:ext cx="15177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 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1101000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3443288" y="3276600"/>
              <a:ext cx="2438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1110101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2" name="Text Box 20"/>
            <p:cNvSpPr txBox="1">
              <a:spLocks noChangeArrowheads="1"/>
            </p:cNvSpPr>
            <p:nvPr/>
          </p:nvSpPr>
          <p:spPr bwMode="auto">
            <a:xfrm>
              <a:off x="5638800" y="3276600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运算结果溢出</a:t>
              </a:r>
              <a:endPara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915" name="Text Box 43"/>
            <p:cNvSpPr txBox="1">
              <a:spLocks noChangeArrowheads="1"/>
            </p:cNvSpPr>
            <p:nvPr/>
          </p:nvSpPr>
          <p:spPr bwMode="auto">
            <a:xfrm>
              <a:off x="2057399" y="3786188"/>
              <a:ext cx="43394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应该等于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-129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，但运算结果为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+117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>
              <a:off x="1066800" y="3276600"/>
              <a:ext cx="67056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Text Box 14"/>
            <p:cNvSpPr txBox="1">
              <a:spLocks noChangeArrowheads="1"/>
            </p:cNvSpPr>
            <p:nvPr/>
          </p:nvSpPr>
          <p:spPr bwMode="auto">
            <a:xfrm>
              <a:off x="4925253" y="1264670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auto">
            <a:xfrm>
              <a:off x="5438694" y="1302656"/>
              <a:ext cx="14600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0001101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356038" y="292411"/>
            <a:ext cx="71254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整数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加法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运算例</a:t>
            </a:r>
            <a:r>
              <a:rPr lang="en-US" altLang="zh-CN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—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运算溢出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797762" y="2636110"/>
            <a:ext cx="19089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补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1101000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auto">
          <a:xfrm>
            <a:off x="3662465" y="4243156"/>
            <a:ext cx="137231" cy="254805"/>
          </a:xfrm>
          <a:prstGeom prst="wedgeRoundRectCallout">
            <a:avLst>
              <a:gd name="adj1" fmla="val -235205"/>
              <a:gd name="adj2" fmla="val 78297"/>
              <a:gd name="adj3" fmla="val 16667"/>
            </a:avLst>
          </a:prstGeom>
          <a:noFill/>
          <a:ln w="28575" cmpd="sng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圆角矩形标注 25"/>
          <p:cNvSpPr/>
          <p:nvPr/>
        </p:nvSpPr>
        <p:spPr bwMode="auto">
          <a:xfrm>
            <a:off x="2808798" y="4497961"/>
            <a:ext cx="582989" cy="255992"/>
          </a:xfrm>
          <a:prstGeom prst="wedgeRoundRectCallout">
            <a:avLst>
              <a:gd name="adj1" fmla="val -19407"/>
              <a:gd name="adj2" fmla="val 3844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dirty="0"/>
              <a:t>丢弃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2189" y="5208980"/>
            <a:ext cx="841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30DCD"/>
                </a:solidFill>
                <a:latin typeface="+mn-ea"/>
                <a:ea typeface="+mn-ea"/>
              </a:rPr>
              <a:t>注意：</a:t>
            </a:r>
            <a:r>
              <a:rPr lang="zh-CN" altLang="en-US" sz="1600" b="1" dirty="0">
                <a:solidFill>
                  <a:srgbClr val="030DCD"/>
                </a:solidFill>
                <a:latin typeface="+mn-ea"/>
                <a:ea typeface="+mn-ea"/>
              </a:rPr>
              <a:t>补码的加减运算结果可能超出补码的表示范围，产生</a:t>
            </a:r>
            <a:r>
              <a:rPr lang="zh-CN" altLang="en-US" sz="1600" b="1" dirty="0" smtClean="0">
                <a:solidFill>
                  <a:srgbClr val="030DCD"/>
                </a:solidFill>
                <a:latin typeface="+mn-ea"/>
                <a:ea typeface="+mn-ea"/>
              </a:rPr>
              <a:t>溢出（</a:t>
            </a:r>
            <a:r>
              <a:rPr lang="zh-CN" altLang="en-US" sz="1600" b="1" dirty="0" smtClean="0">
                <a:solidFill>
                  <a:srgbClr val="0070C0"/>
                </a:solidFill>
                <a:latin typeface="+mn-ea"/>
                <a:ea typeface="+mn-ea"/>
              </a:rPr>
              <a:t>数据位侵占了符号位</a:t>
            </a:r>
            <a:r>
              <a:rPr lang="zh-CN" altLang="en-US" sz="1600" b="1" dirty="0" smtClean="0">
                <a:solidFill>
                  <a:srgbClr val="030DCD"/>
                </a:solidFill>
                <a:latin typeface="+mn-ea"/>
                <a:ea typeface="+mn-ea"/>
              </a:rPr>
              <a:t>）</a:t>
            </a:r>
            <a:endParaRPr lang="en-US" altLang="zh-CN" sz="1600" b="1" dirty="0">
              <a:solidFill>
                <a:srgbClr val="030DCD"/>
              </a:solidFill>
              <a:latin typeface="+mn-ea"/>
              <a:ea typeface="+mn-ea"/>
            </a:endParaRPr>
          </a:p>
          <a:p>
            <a:r>
              <a:rPr lang="zh-CN" altLang="en-US" sz="1600" b="1" dirty="0" smtClean="0">
                <a:solidFill>
                  <a:srgbClr val="030DCD"/>
                </a:solidFill>
                <a:latin typeface="+mn-ea"/>
                <a:ea typeface="+mn-ea"/>
              </a:rPr>
              <a:t>      例如</a:t>
            </a:r>
            <a:r>
              <a:rPr lang="zh-CN" altLang="en-US" sz="1600" b="1" dirty="0" smtClean="0">
                <a:solidFill>
                  <a:srgbClr val="006600"/>
                </a:solidFill>
                <a:latin typeface="+mn-ea"/>
                <a:ea typeface="+mn-ea"/>
              </a:rPr>
              <a:t>两个</a:t>
            </a:r>
            <a:r>
              <a:rPr lang="en-US" altLang="zh-CN" sz="1600" b="1" dirty="0">
                <a:solidFill>
                  <a:srgbClr val="006600"/>
                </a:solidFill>
                <a:latin typeface="+mn-ea"/>
                <a:ea typeface="+mn-ea"/>
              </a:rPr>
              <a:t>7</a:t>
            </a:r>
            <a:r>
              <a:rPr lang="zh-CN" altLang="en-US" sz="1600" b="1" dirty="0" smtClean="0">
                <a:solidFill>
                  <a:srgbClr val="006600"/>
                </a:solidFill>
                <a:latin typeface="+mn-ea"/>
                <a:ea typeface="+mn-ea"/>
              </a:rPr>
              <a:t>位</a:t>
            </a:r>
            <a:r>
              <a:rPr lang="zh-CN" altLang="en-US" sz="1600" b="1" dirty="0">
                <a:solidFill>
                  <a:srgbClr val="006600"/>
                </a:solidFill>
                <a:latin typeface="+mn-ea"/>
                <a:ea typeface="+mn-ea"/>
              </a:rPr>
              <a:t>二进制</a:t>
            </a:r>
            <a:r>
              <a:rPr lang="zh-CN" altLang="en-US" sz="1600" b="1" dirty="0">
                <a:solidFill>
                  <a:srgbClr val="7030A0"/>
                </a:solidFill>
                <a:latin typeface="+mn-ea"/>
                <a:ea typeface="+mn-ea"/>
              </a:rPr>
              <a:t>整数</a:t>
            </a:r>
            <a:r>
              <a:rPr lang="zh-CN" altLang="en-US" sz="1600" b="1" dirty="0">
                <a:solidFill>
                  <a:srgbClr val="006600"/>
                </a:solidFill>
                <a:latin typeface="+mn-ea"/>
                <a:ea typeface="+mn-ea"/>
              </a:rPr>
              <a:t>，运算结果</a:t>
            </a:r>
            <a:r>
              <a:rPr lang="zh-CN" altLang="en-US" sz="1600" b="1" dirty="0" smtClean="0">
                <a:solidFill>
                  <a:srgbClr val="006600"/>
                </a:solidFill>
                <a:latin typeface="+mn-ea"/>
                <a:ea typeface="+mn-ea"/>
              </a:rPr>
              <a:t>可能大于</a:t>
            </a:r>
            <a:r>
              <a:rPr lang="zh-CN" altLang="en-US" sz="1600" b="1" dirty="0">
                <a:solidFill>
                  <a:srgbClr val="006600"/>
                </a:solidFill>
                <a:latin typeface="+mn-ea"/>
                <a:ea typeface="+mn-ea"/>
              </a:rPr>
              <a:t>等于</a:t>
            </a:r>
            <a:r>
              <a:rPr lang="en-US" altLang="zh-CN" sz="1600" b="1" dirty="0" smtClean="0">
                <a:solidFill>
                  <a:srgbClr val="006600"/>
                </a:solidFill>
                <a:latin typeface="+mn-ea"/>
                <a:ea typeface="+mn-ea"/>
              </a:rPr>
              <a:t>127</a:t>
            </a:r>
            <a:r>
              <a:rPr lang="zh-CN" altLang="en-US" sz="1600" b="1" dirty="0" smtClean="0">
                <a:solidFill>
                  <a:srgbClr val="006600"/>
                </a:solidFill>
                <a:latin typeface="+mn-ea"/>
                <a:ea typeface="+mn-ea"/>
              </a:rPr>
              <a:t>，</a:t>
            </a:r>
            <a:r>
              <a:rPr lang="zh-CN" altLang="en-US" sz="1600" b="1" dirty="0">
                <a:solidFill>
                  <a:srgbClr val="006600"/>
                </a:solidFill>
                <a:latin typeface="+mn-ea"/>
                <a:ea typeface="+mn-ea"/>
              </a:rPr>
              <a:t>或小于</a:t>
            </a:r>
            <a:r>
              <a:rPr lang="en-US" altLang="zh-CN" sz="1600" b="1" dirty="0">
                <a:solidFill>
                  <a:srgbClr val="006600"/>
                </a:solidFill>
                <a:latin typeface="+mn-ea"/>
                <a:ea typeface="+mn-ea"/>
              </a:rPr>
              <a:t>-</a:t>
            </a:r>
            <a:r>
              <a:rPr lang="en-US" altLang="zh-CN" sz="1600" b="1" dirty="0" smtClean="0">
                <a:solidFill>
                  <a:srgbClr val="006600"/>
                </a:solidFill>
                <a:latin typeface="+mn-ea"/>
                <a:ea typeface="+mn-ea"/>
              </a:rPr>
              <a:t>128</a:t>
            </a:r>
            <a:r>
              <a:rPr lang="zh-CN" altLang="en-US" sz="1600" b="1" dirty="0" smtClean="0">
                <a:solidFill>
                  <a:srgbClr val="006600"/>
                </a:solidFill>
                <a:latin typeface="+mn-ea"/>
                <a:ea typeface="+mn-ea"/>
              </a:rPr>
              <a:t>，</a:t>
            </a:r>
            <a:r>
              <a:rPr lang="zh-CN" altLang="en-US" sz="1600" b="1" dirty="0">
                <a:solidFill>
                  <a:srgbClr val="006600"/>
                </a:solidFill>
                <a:latin typeface="+mn-ea"/>
                <a:ea typeface="+mn-ea"/>
              </a:rPr>
              <a:t>产生</a:t>
            </a:r>
            <a:r>
              <a:rPr lang="zh-CN" altLang="en-US" sz="1600" b="1" dirty="0" smtClean="0">
                <a:solidFill>
                  <a:srgbClr val="006600"/>
                </a:solidFill>
                <a:latin typeface="+mn-ea"/>
                <a:ea typeface="+mn-ea"/>
              </a:rPr>
              <a:t>溢出</a:t>
            </a:r>
            <a:endParaRPr lang="en-US" altLang="zh-CN" sz="1600" b="1" dirty="0" smtClean="0">
              <a:solidFill>
                <a:srgbClr val="006600"/>
              </a:solidFill>
              <a:latin typeface="+mn-ea"/>
              <a:ea typeface="+mn-ea"/>
            </a:endParaRPr>
          </a:p>
          <a:p>
            <a:r>
              <a:rPr lang="zh-CN" altLang="en-US" sz="1600" b="1" dirty="0" smtClean="0">
                <a:solidFill>
                  <a:srgbClr val="7030A0"/>
                </a:solidFill>
                <a:latin typeface="+mn-ea"/>
                <a:ea typeface="+mn-ea"/>
              </a:rPr>
              <a:t>      编程时要注意使用合适的数据类型，尽量防止结果溢出。</a:t>
            </a:r>
            <a:endParaRPr lang="zh-CN" altLang="en-US" sz="1600" b="1" dirty="0"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6875458" y="1136104"/>
            <a:ext cx="2128928" cy="1214451"/>
          </a:xfrm>
          <a:prstGeom prst="wedgeRoundRectCallout">
            <a:avLst>
              <a:gd name="adj1" fmla="val -20833"/>
              <a:gd name="adj2" fmla="val 5011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思考：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115， 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4 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A+B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zh-CN" altLang="en-US" sz="16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？</a:t>
            </a:r>
            <a:endParaRPr lang="en-US" altLang="zh-CN" sz="1600" i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6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Why?</a:t>
            </a:r>
            <a:endParaRPr lang="zh-CN" altLang="en-US" sz="1600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846" y="3514333"/>
            <a:ext cx="4848225" cy="2276475"/>
          </a:xfrm>
          <a:prstGeom prst="rect">
            <a:avLst/>
          </a:prstGeom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56038" y="292411"/>
            <a:ext cx="71254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整数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加法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运算例</a:t>
            </a:r>
            <a:r>
              <a:rPr lang="en-US" altLang="zh-CN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—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运算溢出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85775" y="1135063"/>
            <a:ext cx="8491970" cy="5345112"/>
          </a:xfrm>
          <a:prstGeom prst="rect">
            <a:avLst/>
          </a:prstGeom>
        </p:spPr>
        <p:txBody>
          <a:bodyPr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40079" y="1189162"/>
            <a:ext cx="3341717" cy="206210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main()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{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  char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a=-115,b=-24;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  char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c=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a+b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;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(</a:t>
            </a:r>
            <a:r>
              <a:rPr lang="en-US" altLang="zh-CN" sz="1600" dirty="0">
                <a:solidFill>
                  <a:srgbClr val="000000"/>
                </a:solidFill>
              </a:rPr>
              <a:t>"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=%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d\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n</a:t>
            </a:r>
            <a:r>
              <a:rPr lang="en-US" altLang="zh-CN" sz="1600" dirty="0" err="1">
                <a:solidFill>
                  <a:srgbClr val="000000"/>
                </a:solidFill>
              </a:rPr>
              <a:t>"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,c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); 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  return 0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；</a:t>
            </a:r>
            <a:endParaRPr lang="en-US" altLang="zh-CN" sz="1600" dirty="0" smtClean="0">
              <a:solidFill>
                <a:srgbClr val="000000"/>
              </a:solidFill>
              <a:latin typeface="+mn-lt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} </a:t>
            </a:r>
            <a:endParaRPr lang="zh-CN" alt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20" y="960640"/>
            <a:ext cx="4733925" cy="2343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1106" y="3421548"/>
            <a:ext cx="3275216" cy="255454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main()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{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char a=-115,b=-14;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   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char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c=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a+b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  //</a:t>
            </a:r>
            <a:r>
              <a:rPr lang="en-US" altLang="zh-CN" sz="1600" dirty="0" err="1">
                <a:solidFill>
                  <a:srgbClr val="000000"/>
                </a:solidFill>
                <a:latin typeface="+mn-ea"/>
                <a:ea typeface="+mn-ea"/>
              </a:rPr>
              <a:t>a+b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的结果应该是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-129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 //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但输出是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127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，溢出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("c=%d\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n",c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);  // 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127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  return 0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；</a:t>
            </a:r>
            <a:endParaRPr lang="en-US" altLang="zh-CN" sz="1600" dirty="0" smtClean="0">
              <a:solidFill>
                <a:srgbClr val="000000"/>
              </a:solidFill>
              <a:latin typeface="+mn-lt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} </a:t>
            </a:r>
            <a:endParaRPr lang="zh-CN" alt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4243819" y="3044096"/>
            <a:ext cx="4545715" cy="519387"/>
          </a:xfrm>
          <a:prstGeom prst="wedgeRoundRectCallout">
            <a:avLst>
              <a:gd name="adj1" fmla="val -20193"/>
              <a:gd name="adj2" fmla="val 4485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有的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CPU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溢出判断机制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4243820" y="2258679"/>
            <a:ext cx="4545715" cy="374794"/>
          </a:xfrm>
          <a:prstGeom prst="wedgeRoundRectCallout">
            <a:avLst>
              <a:gd name="adj1" fmla="val -20193"/>
              <a:gd name="adj2" fmla="val 4485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400" dirty="0" err="1" smtClean="0">
                <a:solidFill>
                  <a:srgbClr val="C00000"/>
                </a:solidFill>
                <a:latin typeface="+mn-ea"/>
                <a:ea typeface="+mn-ea"/>
              </a:rPr>
              <a:t>a+b</a:t>
            </a:r>
            <a:r>
              <a:rPr lang="zh-CN" altLang="en-US" sz="1400" dirty="0">
                <a:solidFill>
                  <a:srgbClr val="C00000"/>
                </a:solidFill>
                <a:latin typeface="+mn-ea"/>
                <a:ea typeface="+mn-ea"/>
              </a:rPr>
              <a:t>的结果应该是</a:t>
            </a:r>
            <a:r>
              <a:rPr lang="en-US" altLang="zh-CN" sz="1400" dirty="0">
                <a:solidFill>
                  <a:srgbClr val="C00000"/>
                </a:solidFill>
                <a:latin typeface="+mn-ea"/>
                <a:ea typeface="+mn-ea"/>
              </a:rPr>
              <a:t>-139</a:t>
            </a:r>
            <a:r>
              <a:rPr lang="zh-CN" altLang="en-US" sz="1400" dirty="0">
                <a:solidFill>
                  <a:srgbClr val="C00000"/>
                </a:solidFill>
                <a:latin typeface="+mn-ea"/>
                <a:ea typeface="+mn-ea"/>
              </a:rPr>
              <a:t>，由于运算结果溢出</a:t>
            </a:r>
            <a:r>
              <a:rPr lang="zh-CN" altLang="en-US" sz="1400" dirty="0" smtClean="0">
                <a:solidFill>
                  <a:srgbClr val="C00000"/>
                </a:solidFill>
                <a:latin typeface="+mn-ea"/>
                <a:ea typeface="+mn-ea"/>
              </a:rPr>
              <a:t>，输出</a:t>
            </a:r>
            <a:r>
              <a:rPr lang="en-US" altLang="zh-CN" sz="1400" dirty="0" smtClean="0">
                <a:solidFill>
                  <a:srgbClr val="C00000"/>
                </a:solidFill>
                <a:latin typeface="+mn-ea"/>
                <a:ea typeface="+mn-ea"/>
              </a:rPr>
              <a:t>117</a:t>
            </a:r>
            <a:endParaRPr lang="zh-CN" altLang="en-US" sz="14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0" name="圆角矩形标注 9"/>
          <p:cNvSpPr/>
          <p:nvPr/>
        </p:nvSpPr>
        <p:spPr bwMode="auto">
          <a:xfrm>
            <a:off x="4169176" y="5197155"/>
            <a:ext cx="4545715" cy="374794"/>
          </a:xfrm>
          <a:prstGeom prst="wedgeRoundRectCallout">
            <a:avLst>
              <a:gd name="adj1" fmla="val -20193"/>
              <a:gd name="adj2" fmla="val 4485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400" dirty="0" err="1" smtClean="0">
                <a:solidFill>
                  <a:srgbClr val="C00000"/>
                </a:solidFill>
                <a:latin typeface="+mn-ea"/>
                <a:ea typeface="+mn-ea"/>
              </a:rPr>
              <a:t>a+b</a:t>
            </a:r>
            <a:r>
              <a:rPr lang="zh-CN" altLang="en-US" sz="1400" dirty="0">
                <a:solidFill>
                  <a:srgbClr val="C00000"/>
                </a:solidFill>
                <a:latin typeface="+mn-ea"/>
                <a:ea typeface="+mn-ea"/>
              </a:rPr>
              <a:t>的结果应该是</a:t>
            </a:r>
            <a:r>
              <a:rPr lang="en-US" altLang="zh-CN" sz="1400" dirty="0">
                <a:solidFill>
                  <a:srgbClr val="C00000"/>
                </a:solidFill>
                <a:latin typeface="+mn-ea"/>
                <a:ea typeface="+mn-ea"/>
              </a:rPr>
              <a:t>-</a:t>
            </a:r>
            <a:r>
              <a:rPr lang="en-US" altLang="zh-CN" sz="1400" dirty="0" smtClean="0">
                <a:solidFill>
                  <a:srgbClr val="C00000"/>
                </a:solidFill>
                <a:latin typeface="+mn-ea"/>
                <a:ea typeface="+mn-ea"/>
              </a:rPr>
              <a:t>129</a:t>
            </a:r>
            <a:r>
              <a:rPr lang="zh-CN" altLang="en-US" sz="1400" dirty="0" smtClean="0">
                <a:solidFill>
                  <a:srgbClr val="C00000"/>
                </a:solidFill>
                <a:latin typeface="+mn-ea"/>
                <a:ea typeface="+mn-ea"/>
              </a:rPr>
              <a:t>，</a:t>
            </a:r>
            <a:r>
              <a:rPr lang="zh-CN" altLang="en-US" sz="1400" dirty="0">
                <a:solidFill>
                  <a:srgbClr val="C00000"/>
                </a:solidFill>
                <a:latin typeface="+mn-ea"/>
                <a:ea typeface="+mn-ea"/>
              </a:rPr>
              <a:t>由于运算结果溢出</a:t>
            </a:r>
            <a:r>
              <a:rPr lang="zh-CN" altLang="en-US" sz="1400" dirty="0" smtClean="0">
                <a:solidFill>
                  <a:srgbClr val="C00000"/>
                </a:solidFill>
                <a:latin typeface="+mn-ea"/>
                <a:ea typeface="+mn-ea"/>
              </a:rPr>
              <a:t>，输出</a:t>
            </a:r>
            <a:r>
              <a:rPr lang="en-US" altLang="zh-CN" sz="1400" dirty="0" smtClean="0">
                <a:solidFill>
                  <a:srgbClr val="C00000"/>
                </a:solidFill>
                <a:latin typeface="+mn-ea"/>
                <a:ea typeface="+mn-ea"/>
              </a:rPr>
              <a:t>127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75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整数</a:t>
            </a:r>
            <a:r>
              <a:rPr lang="zh-CN" altLang="en-US" dirty="0"/>
              <a:t>补码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7030A0"/>
                </a:solidFill>
              </a:rPr>
              <a:t>减法</a:t>
            </a:r>
            <a:r>
              <a:rPr lang="zh-CN" altLang="en-US" dirty="0" smtClean="0"/>
              <a:t>运算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491970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006600"/>
                </a:solidFill>
              </a:rPr>
              <a:t>公式：</a:t>
            </a:r>
            <a:endParaRPr lang="en-US" altLang="zh-CN" sz="2000" b="1" dirty="0" smtClean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solidFill>
                  <a:srgbClr val="006600"/>
                </a:solidFill>
              </a:rPr>
              <a:t>[</a:t>
            </a:r>
            <a:r>
              <a:rPr lang="en-US" altLang="zh-CN" sz="1800" b="1" dirty="0">
                <a:solidFill>
                  <a:srgbClr val="006600"/>
                </a:solidFill>
              </a:rPr>
              <a:t>x-y]</a:t>
            </a:r>
            <a:r>
              <a:rPr lang="zh-CN" altLang="en-US" sz="18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800" b="1" dirty="0">
                <a:solidFill>
                  <a:srgbClr val="006600"/>
                </a:solidFill>
              </a:rPr>
              <a:t>=[x]</a:t>
            </a:r>
            <a:r>
              <a:rPr lang="zh-CN" altLang="en-US" sz="18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800" b="1" dirty="0">
                <a:solidFill>
                  <a:srgbClr val="006600"/>
                </a:solidFill>
              </a:rPr>
              <a:t>+[</a:t>
            </a:r>
            <a:r>
              <a:rPr lang="en-US" altLang="zh-CN" sz="1800" b="1" dirty="0">
                <a:solidFill>
                  <a:srgbClr val="030DCD"/>
                </a:solidFill>
              </a:rPr>
              <a:t>-y</a:t>
            </a:r>
            <a:r>
              <a:rPr lang="en-US" altLang="zh-CN" sz="1800" b="1" dirty="0">
                <a:solidFill>
                  <a:srgbClr val="006600"/>
                </a:solidFill>
              </a:rPr>
              <a:t>]</a:t>
            </a:r>
            <a:r>
              <a:rPr lang="zh-CN" altLang="en-US" sz="18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800" b="1" dirty="0">
                <a:solidFill>
                  <a:srgbClr val="006600"/>
                </a:solidFill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mod 2</a:t>
            </a:r>
            <a:r>
              <a:rPr lang="en-US" altLang="zh-CN" sz="1800" i="1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800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+1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solidFill>
                  <a:srgbClr val="006600"/>
                </a:solidFill>
              </a:rPr>
              <a:t>[</a:t>
            </a:r>
            <a:r>
              <a:rPr lang="en-US" altLang="zh-CN" sz="1800" b="1" dirty="0">
                <a:solidFill>
                  <a:srgbClr val="006600"/>
                </a:solidFill>
              </a:rPr>
              <a:t>x]</a:t>
            </a:r>
            <a:r>
              <a:rPr lang="zh-CN" altLang="en-US" sz="18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800" b="1" dirty="0">
                <a:solidFill>
                  <a:srgbClr val="006600"/>
                </a:solidFill>
              </a:rPr>
              <a:t>+[</a:t>
            </a:r>
            <a:r>
              <a:rPr lang="en-US" altLang="zh-CN" sz="1800" b="1" dirty="0">
                <a:solidFill>
                  <a:srgbClr val="030DCD"/>
                </a:solidFill>
              </a:rPr>
              <a:t>-y</a:t>
            </a:r>
            <a:r>
              <a:rPr lang="en-US" altLang="zh-CN" sz="1800" b="1" dirty="0">
                <a:solidFill>
                  <a:srgbClr val="006600"/>
                </a:solidFill>
              </a:rPr>
              <a:t>]</a:t>
            </a:r>
            <a:r>
              <a:rPr lang="zh-CN" altLang="en-US" sz="18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800" b="1" dirty="0">
                <a:solidFill>
                  <a:srgbClr val="006600"/>
                </a:solidFill>
              </a:rPr>
              <a:t> </a:t>
            </a:r>
            <a:r>
              <a:rPr lang="en-US" altLang="zh-CN" sz="1800" b="1" dirty="0" smtClean="0">
                <a:solidFill>
                  <a:srgbClr val="006600"/>
                </a:solidFill>
              </a:rPr>
              <a:t>=</a:t>
            </a:r>
            <a:r>
              <a:rPr lang="en-US" altLang="zh-CN" sz="1800" b="1" dirty="0">
                <a:solidFill>
                  <a:srgbClr val="006600"/>
                </a:solidFill>
              </a:rPr>
              <a:t> [x-y]</a:t>
            </a:r>
            <a:r>
              <a:rPr lang="zh-CN" altLang="en-US" sz="18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800" b="1" dirty="0">
                <a:solidFill>
                  <a:srgbClr val="006600"/>
                </a:solidFill>
              </a:rPr>
              <a:t> 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mod 2</a:t>
            </a:r>
            <a:r>
              <a:rPr lang="en-US" altLang="zh-CN" sz="1800" i="1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800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+1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的补码加上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[-y]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的补码，和是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x-y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的补码形式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（以</a:t>
            </a:r>
            <a:r>
              <a:rPr lang="en-US" altLang="zh-CN" sz="18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i="1" baseline="450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800" baseline="450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+1</a:t>
            </a:r>
            <a:r>
              <a:rPr lang="zh-CN" altLang="en-US" sz="1800" dirty="0">
                <a:latin typeface="Times New Roman" panose="02020603050405020304" pitchFamily="18" charset="0"/>
              </a:rPr>
              <a:t>为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模进行运算</a:t>
            </a:r>
            <a:r>
              <a:rPr lang="zh-CN" altLang="en-US" sz="1800" dirty="0">
                <a:latin typeface="Times New Roman" panose="02020603050405020304" pitchFamily="18" charset="0"/>
              </a:rPr>
              <a:t>）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1314450" lvl="2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70C0"/>
                </a:solidFill>
              </a:rPr>
              <a:t>利用加法运算实现减法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运算</a:t>
            </a:r>
            <a:endParaRPr lang="en-US" altLang="zh-CN" sz="1600" b="1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已知</a:t>
            </a:r>
            <a:r>
              <a:rPr lang="en-US" altLang="zh-CN" sz="2000" dirty="0"/>
              <a:t>x</a:t>
            </a:r>
            <a:r>
              <a:rPr lang="zh-CN" altLang="en-US" sz="2000" dirty="0"/>
              <a:t>与</a:t>
            </a:r>
            <a:r>
              <a:rPr lang="en-US" altLang="zh-CN" sz="2000" dirty="0"/>
              <a:t>y</a:t>
            </a:r>
            <a:r>
              <a:rPr lang="zh-CN" altLang="en-US" sz="2000" dirty="0"/>
              <a:t>，计算</a:t>
            </a:r>
            <a:r>
              <a:rPr lang="en-US" altLang="zh-CN" sz="2000" dirty="0"/>
              <a:t>x-y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/>
              <a:t>x</a:t>
            </a:r>
            <a:r>
              <a:rPr lang="en-US" altLang="zh-CN" sz="1800" dirty="0">
                <a:sym typeface="Wingdings" panose="05000000000000000000" pitchFamily="2" charset="2"/>
              </a:rPr>
              <a:t>[x]</a:t>
            </a:r>
            <a:r>
              <a:rPr lang="zh-CN" altLang="en-US" sz="1800" baseline="-25000" dirty="0">
                <a:sym typeface="Wingdings" panose="05000000000000000000" pitchFamily="2" charset="2"/>
              </a:rPr>
              <a:t>补</a:t>
            </a:r>
            <a:r>
              <a:rPr lang="zh-CN" altLang="en-US" sz="1800" dirty="0">
                <a:sym typeface="Wingdings" panose="05000000000000000000" pitchFamily="2" charset="2"/>
              </a:rPr>
              <a:t>，</a:t>
            </a:r>
            <a:r>
              <a:rPr lang="en-US" altLang="zh-CN" sz="1800" dirty="0"/>
              <a:t> y</a:t>
            </a:r>
            <a:r>
              <a:rPr lang="en-US" altLang="zh-CN" sz="1800" dirty="0">
                <a:sym typeface="Wingdings" panose="05000000000000000000" pitchFamily="2" charset="2"/>
              </a:rPr>
              <a:t>[y]</a:t>
            </a:r>
            <a:r>
              <a:rPr lang="zh-CN" altLang="en-US" sz="1800" baseline="-25000" dirty="0">
                <a:sym typeface="Wingdings" panose="05000000000000000000" pitchFamily="2" charset="2"/>
              </a:rPr>
              <a:t>补</a:t>
            </a:r>
            <a:endParaRPr lang="en-US" altLang="zh-CN" sz="1800" baseline="-25000" dirty="0">
              <a:sym typeface="Wingdings" panose="05000000000000000000" pitchFamily="2" charset="2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rgbClr val="C00000"/>
                </a:solidFill>
                <a:sym typeface="Wingdings" panose="05000000000000000000" pitchFamily="2" charset="2"/>
              </a:rPr>
              <a:t>[y]</a:t>
            </a:r>
            <a:r>
              <a:rPr lang="zh-CN" altLang="en-US" sz="1800" b="1" baseline="-25000" dirty="0">
                <a:solidFill>
                  <a:srgbClr val="C00000"/>
                </a:solidFill>
                <a:sym typeface="Wingdings" panose="05000000000000000000" pitchFamily="2" charset="2"/>
              </a:rPr>
              <a:t>补</a:t>
            </a:r>
            <a:r>
              <a:rPr lang="en-US" altLang="zh-CN" sz="1800" b="1" dirty="0">
                <a:solidFill>
                  <a:srgbClr val="C00000"/>
                </a:solidFill>
                <a:sym typeface="Wingdings" panose="05000000000000000000" pitchFamily="2" charset="2"/>
              </a:rPr>
              <a:t>[-y]</a:t>
            </a:r>
            <a:r>
              <a:rPr lang="zh-CN" altLang="en-US" sz="1800" b="1" baseline="-25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补</a:t>
            </a:r>
            <a:r>
              <a:rPr lang="zh-CN" altLang="en-US" sz="1800" dirty="0">
                <a:sym typeface="Wingdings" panose="05000000000000000000" pitchFamily="2" charset="2"/>
              </a:rPr>
              <a:t>：</a:t>
            </a:r>
            <a:r>
              <a:rPr lang="en-US" altLang="zh-CN" sz="1800" dirty="0" smtClean="0">
                <a:sym typeface="Wingdings" panose="05000000000000000000" pitchFamily="2" charset="2"/>
              </a:rPr>
              <a:t> </a:t>
            </a:r>
            <a:r>
              <a:rPr lang="zh-CN" altLang="en-US" sz="1800" b="1" dirty="0">
                <a:solidFill>
                  <a:srgbClr val="030DCD"/>
                </a:solidFill>
                <a:sym typeface="Wingdings" panose="05000000000000000000" pitchFamily="2" charset="2"/>
              </a:rPr>
              <a:t>将</a:t>
            </a:r>
            <a:r>
              <a:rPr lang="en-US" altLang="zh-CN" sz="1800" b="1" dirty="0">
                <a:solidFill>
                  <a:srgbClr val="030DCD"/>
                </a:solidFill>
                <a:sym typeface="Wingdings" panose="05000000000000000000" pitchFamily="2" charset="2"/>
              </a:rPr>
              <a:t>[y]</a:t>
            </a:r>
            <a:r>
              <a:rPr lang="zh-CN" altLang="en-US" sz="1800" b="1" baseline="-25000" dirty="0">
                <a:solidFill>
                  <a:srgbClr val="030DCD"/>
                </a:solidFill>
                <a:sym typeface="Wingdings" panose="05000000000000000000" pitchFamily="2" charset="2"/>
              </a:rPr>
              <a:t>补</a:t>
            </a:r>
            <a:r>
              <a:rPr lang="zh-CN" altLang="en-US" sz="1800" b="1" u="sng" dirty="0">
                <a:solidFill>
                  <a:srgbClr val="7030A0"/>
                </a:solidFill>
                <a:sym typeface="Wingdings" panose="05000000000000000000" pitchFamily="2" charset="2"/>
              </a:rPr>
              <a:t>连同</a:t>
            </a:r>
            <a:r>
              <a:rPr lang="zh-CN" altLang="en-US" sz="1800" b="1" u="sng" dirty="0" smtClean="0">
                <a:solidFill>
                  <a:srgbClr val="7030A0"/>
                </a:solidFill>
                <a:sym typeface="Wingdings" panose="05000000000000000000" pitchFamily="2" charset="2"/>
              </a:rPr>
              <a:t>符号位</a:t>
            </a:r>
            <a:r>
              <a:rPr lang="zh-CN" altLang="en-US" sz="1800" b="1" dirty="0" smtClean="0">
                <a:solidFill>
                  <a:srgbClr val="030DCD"/>
                </a:solidFill>
                <a:sym typeface="Wingdings" panose="05000000000000000000" pitchFamily="2" charset="2"/>
              </a:rPr>
              <a:t>一起各位</a:t>
            </a:r>
            <a:r>
              <a:rPr lang="zh-CN" altLang="en-US" sz="1800" b="1" dirty="0">
                <a:solidFill>
                  <a:srgbClr val="030DCD"/>
                </a:solidFill>
                <a:sym typeface="Wingdings" panose="05000000000000000000" pitchFamily="2" charset="2"/>
              </a:rPr>
              <a:t>变反，末位</a:t>
            </a:r>
            <a:r>
              <a:rPr lang="en-US" altLang="zh-CN" sz="1800" b="1" dirty="0">
                <a:solidFill>
                  <a:srgbClr val="030DCD"/>
                </a:solidFill>
                <a:sym typeface="Wingdings" panose="05000000000000000000" pitchFamily="2" charset="2"/>
              </a:rPr>
              <a:t>+1</a:t>
            </a:r>
            <a:r>
              <a:rPr lang="zh-CN" altLang="en-US" sz="1800" b="1" dirty="0">
                <a:solidFill>
                  <a:srgbClr val="030DCD"/>
                </a:solidFill>
                <a:sym typeface="Wingdings" panose="05000000000000000000" pitchFamily="2" charset="2"/>
              </a:rPr>
              <a:t>，即可得到</a:t>
            </a:r>
            <a:r>
              <a:rPr lang="en-US" altLang="zh-CN" sz="1800" b="1" dirty="0">
                <a:solidFill>
                  <a:srgbClr val="030DCD"/>
                </a:solidFill>
                <a:sym typeface="Wingdings" panose="05000000000000000000" pitchFamily="2" charset="2"/>
              </a:rPr>
              <a:t>[-y]</a:t>
            </a:r>
            <a:r>
              <a:rPr lang="zh-CN" altLang="en-US" sz="1800" b="1" baseline="-25000" dirty="0">
                <a:solidFill>
                  <a:srgbClr val="030DCD"/>
                </a:solidFill>
                <a:sym typeface="Wingdings" panose="05000000000000000000" pitchFamily="2" charset="2"/>
              </a:rPr>
              <a:t>补</a:t>
            </a:r>
            <a:endParaRPr lang="en-US" altLang="zh-CN" sz="1800" b="1" dirty="0">
              <a:solidFill>
                <a:srgbClr val="030DCD"/>
              </a:solidFill>
              <a:sym typeface="Wingdings" panose="05000000000000000000" pitchFamily="2" charset="2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7030A0"/>
                </a:solidFill>
              </a:rPr>
              <a:t>变减法为加法</a:t>
            </a:r>
            <a:r>
              <a:rPr lang="zh-CN" altLang="en-US" sz="1800" dirty="0"/>
              <a:t>：</a:t>
            </a:r>
            <a:r>
              <a:rPr lang="en-US" altLang="zh-CN" sz="1800" b="1" dirty="0">
                <a:solidFill>
                  <a:srgbClr val="FF0000"/>
                </a:solidFill>
              </a:rPr>
              <a:t>[x]</a:t>
            </a:r>
            <a:r>
              <a:rPr lang="zh-CN" altLang="en-US" sz="1800" b="1" baseline="-25000" dirty="0">
                <a:solidFill>
                  <a:srgbClr val="FF0000"/>
                </a:solidFill>
              </a:rPr>
              <a:t>补</a:t>
            </a:r>
            <a:r>
              <a:rPr lang="en-US" altLang="zh-CN" sz="1800" b="1" dirty="0">
                <a:solidFill>
                  <a:srgbClr val="FF0000"/>
                </a:solidFill>
              </a:rPr>
              <a:t>+[-y]</a:t>
            </a:r>
            <a:r>
              <a:rPr lang="zh-CN" altLang="en-US" sz="1800" b="1" baseline="-25000" dirty="0" smtClean="0">
                <a:solidFill>
                  <a:srgbClr val="FF0000"/>
                </a:solidFill>
              </a:rPr>
              <a:t>补</a:t>
            </a:r>
            <a:r>
              <a:rPr lang="en-US" altLang="zh-CN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[x-y]</a:t>
            </a:r>
            <a:r>
              <a:rPr lang="zh-CN" altLang="en-US" sz="1800" b="1" baseline="-25000" dirty="0" smtClean="0">
                <a:solidFill>
                  <a:srgbClr val="FF0000"/>
                </a:solidFill>
              </a:rPr>
              <a:t>补</a:t>
            </a:r>
            <a:r>
              <a:rPr lang="zh-CN" altLang="en-US" sz="1800" dirty="0" smtClean="0"/>
              <a:t>（将</a:t>
            </a:r>
            <a:r>
              <a:rPr lang="zh-CN" altLang="en-US" sz="1800" dirty="0"/>
              <a:t>减法变为加法运算，</a:t>
            </a:r>
            <a:r>
              <a:rPr lang="en-US" altLang="zh-CN" sz="1800" dirty="0"/>
              <a:t>CPU</a:t>
            </a:r>
            <a:r>
              <a:rPr lang="zh-CN" altLang="en-US" sz="1800" dirty="0"/>
              <a:t>中只设计加法器即</a:t>
            </a:r>
            <a:r>
              <a:rPr lang="zh-CN" altLang="en-US" sz="1800" dirty="0" smtClean="0"/>
              <a:t>可）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/>
              <a:t>[x-y]</a:t>
            </a:r>
            <a:r>
              <a:rPr lang="zh-CN" altLang="en-US" sz="1800" baseline="-25000" dirty="0"/>
              <a:t>补</a:t>
            </a:r>
            <a:r>
              <a:rPr lang="en-US" altLang="zh-CN" sz="1800" dirty="0">
                <a:sym typeface="Wingdings" panose="05000000000000000000" pitchFamily="2" charset="2"/>
              </a:rPr>
              <a:t>x-y</a:t>
            </a:r>
            <a:r>
              <a:rPr lang="zh-CN" altLang="en-US" sz="1800" dirty="0">
                <a:sym typeface="Wingdings" panose="05000000000000000000" pitchFamily="2" charset="2"/>
              </a:rPr>
              <a:t>；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0000"/>
                </a:solidFill>
              </a:rPr>
              <a:t>硬件实现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solidFill>
                  <a:srgbClr val="C00000"/>
                </a:solidFill>
              </a:rPr>
              <a:t>x</a:t>
            </a:r>
            <a:r>
              <a:rPr lang="zh-CN" altLang="en-US" sz="1800" dirty="0" smtClean="0">
                <a:solidFill>
                  <a:srgbClr val="C00000"/>
                </a:solidFill>
              </a:rPr>
              <a:t>的补码加上将</a:t>
            </a:r>
            <a:r>
              <a:rPr lang="en-US" altLang="zh-CN" sz="1800" dirty="0" smtClean="0">
                <a:solidFill>
                  <a:srgbClr val="C00000"/>
                </a:solidFill>
              </a:rPr>
              <a:t>y</a:t>
            </a:r>
            <a:r>
              <a:rPr lang="zh-CN" altLang="en-US" sz="1800" dirty="0" smtClean="0">
                <a:solidFill>
                  <a:srgbClr val="C00000"/>
                </a:solidFill>
              </a:rPr>
              <a:t>连同符号位各位变反，最低进位为</a:t>
            </a:r>
            <a:r>
              <a:rPr lang="en-US" altLang="zh-CN" sz="1800" dirty="0" smtClean="0">
                <a:solidFill>
                  <a:srgbClr val="C00000"/>
                </a:solidFill>
              </a:rPr>
              <a:t>1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0000"/>
                </a:solidFill>
              </a:rPr>
              <a:t>采用一定的算法，</a:t>
            </a:r>
            <a:r>
              <a:rPr lang="zh-CN" altLang="en-US" sz="2000" dirty="0">
                <a:solidFill>
                  <a:srgbClr val="030DCD"/>
                </a:solidFill>
              </a:rPr>
              <a:t>乘法</a:t>
            </a:r>
            <a:r>
              <a:rPr lang="zh-CN" altLang="en-US" sz="2000" dirty="0">
                <a:solidFill>
                  <a:srgbClr val="000000"/>
                </a:solidFill>
              </a:rPr>
              <a:t>与</a:t>
            </a:r>
            <a:r>
              <a:rPr lang="zh-CN" altLang="en-US" sz="2000" dirty="0">
                <a:solidFill>
                  <a:srgbClr val="030DCD"/>
                </a:solidFill>
              </a:rPr>
              <a:t>除法</a:t>
            </a:r>
            <a:r>
              <a:rPr lang="zh-CN" altLang="en-US" sz="2000" dirty="0">
                <a:solidFill>
                  <a:srgbClr val="000000"/>
                </a:solidFill>
              </a:rPr>
              <a:t>运算也可以采用</a:t>
            </a:r>
            <a:r>
              <a:rPr lang="zh-CN" altLang="en-US" sz="2000" dirty="0">
                <a:solidFill>
                  <a:srgbClr val="030DCD"/>
                </a:solidFill>
              </a:rPr>
              <a:t>加法</a:t>
            </a:r>
            <a:r>
              <a:rPr lang="zh-CN" altLang="en-US" sz="2000" dirty="0">
                <a:solidFill>
                  <a:srgbClr val="000000"/>
                </a:solidFill>
              </a:rPr>
              <a:t>运算</a:t>
            </a:r>
            <a:r>
              <a:rPr lang="zh-CN" altLang="en-US" sz="2000" dirty="0" smtClean="0">
                <a:solidFill>
                  <a:srgbClr val="000000"/>
                </a:solidFill>
              </a:rPr>
              <a:t>实现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</a:rPr>
              <a:t>加法</a:t>
            </a:r>
            <a:r>
              <a:rPr lang="en-US" altLang="zh-CN" sz="1600" dirty="0" smtClean="0">
                <a:solidFill>
                  <a:srgbClr val="000000"/>
                </a:solidFill>
              </a:rPr>
              <a:t>+</a:t>
            </a:r>
            <a:r>
              <a:rPr lang="zh-CN" altLang="en-US" sz="1600" dirty="0" smtClean="0">
                <a:solidFill>
                  <a:srgbClr val="000000"/>
                </a:solidFill>
              </a:rPr>
              <a:t>移位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乘法与除法运算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2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308" y="1055969"/>
            <a:ext cx="7968592" cy="3999652"/>
            <a:chOff x="898863" y="155868"/>
            <a:chExt cx="7968592" cy="3999652"/>
          </a:xfrm>
        </p:grpSpPr>
        <p:sp>
          <p:nvSpPr>
            <p:cNvPr id="79875" name="Text Box 3"/>
            <p:cNvSpPr txBox="1">
              <a:spLocks noChangeArrowheads="1"/>
            </p:cNvSpPr>
            <p:nvPr/>
          </p:nvSpPr>
          <p:spPr bwMode="auto">
            <a:xfrm>
              <a:off x="898863" y="155868"/>
              <a:ext cx="765463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设机器数字长为 8 位（含 1 位符号位）</a:t>
              </a:r>
            </a:p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且 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15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用补码求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9876" name="Text Box 4"/>
            <p:cNvSpPr txBox="1">
              <a:spLocks noChangeArrowheads="1"/>
            </p:cNvSpPr>
            <p:nvPr/>
          </p:nvSpPr>
          <p:spPr bwMode="auto">
            <a:xfrm>
              <a:off x="1235075" y="1241425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79878" name="Text Box 6"/>
            <p:cNvSpPr txBox="1">
              <a:spLocks noChangeArrowheads="1"/>
            </p:cNvSpPr>
            <p:nvPr/>
          </p:nvSpPr>
          <p:spPr bwMode="auto">
            <a:xfrm>
              <a:off x="2270125" y="1241425"/>
              <a:ext cx="11047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15   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79" name="Text Box 7"/>
            <p:cNvSpPr txBox="1">
              <a:spLocks noChangeArrowheads="1"/>
            </p:cNvSpPr>
            <p:nvPr/>
          </p:nvSpPr>
          <p:spPr bwMode="auto">
            <a:xfrm>
              <a:off x="3429000" y="1241425"/>
              <a:ext cx="1341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0001111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1" name="Text Box 9"/>
            <p:cNvSpPr txBox="1">
              <a:spLocks noChangeArrowheads="1"/>
            </p:cNvSpPr>
            <p:nvPr/>
          </p:nvSpPr>
          <p:spPr bwMode="auto">
            <a:xfrm>
              <a:off x="2286000" y="1751013"/>
              <a:ext cx="9316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2" name="Text Box 10"/>
            <p:cNvSpPr txBox="1">
              <a:spLocks noChangeArrowheads="1"/>
            </p:cNvSpPr>
            <p:nvPr/>
          </p:nvSpPr>
          <p:spPr bwMode="auto">
            <a:xfrm>
              <a:off x="3444875" y="1751013"/>
              <a:ext cx="13590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0011000</a:t>
              </a:r>
            </a:p>
          </p:txBody>
        </p:sp>
        <p:sp>
          <p:nvSpPr>
            <p:cNvPr id="79883" name="Text Box 11"/>
            <p:cNvSpPr txBox="1">
              <a:spLocks noChangeArrowheads="1"/>
            </p:cNvSpPr>
            <p:nvPr/>
          </p:nvSpPr>
          <p:spPr bwMode="auto">
            <a:xfrm>
              <a:off x="1143000" y="3276600"/>
              <a:ext cx="1500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+ [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4" name="Text Box 12"/>
            <p:cNvSpPr txBox="1">
              <a:spLocks noChangeArrowheads="1"/>
            </p:cNvSpPr>
            <p:nvPr/>
          </p:nvSpPr>
          <p:spPr bwMode="auto">
            <a:xfrm>
              <a:off x="1965325" y="2833688"/>
              <a:ext cx="3145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9886" name="Text Box 14"/>
            <p:cNvSpPr txBox="1">
              <a:spLocks noChangeArrowheads="1"/>
            </p:cNvSpPr>
            <p:nvPr/>
          </p:nvSpPr>
          <p:spPr bwMode="auto">
            <a:xfrm>
              <a:off x="2522538" y="2259013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7" name="Text Box 15"/>
            <p:cNvSpPr txBox="1">
              <a:spLocks noChangeArrowheads="1"/>
            </p:cNvSpPr>
            <p:nvPr/>
          </p:nvSpPr>
          <p:spPr bwMode="auto">
            <a:xfrm>
              <a:off x="3444875" y="2259013"/>
              <a:ext cx="144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0, 0001111</a:t>
              </a:r>
            </a:p>
          </p:txBody>
        </p:sp>
        <p:sp>
          <p:nvSpPr>
            <p:cNvPr id="79889" name="Text Box 17"/>
            <p:cNvSpPr txBox="1">
              <a:spLocks noChangeArrowheads="1"/>
            </p:cNvSpPr>
            <p:nvPr/>
          </p:nvSpPr>
          <p:spPr bwMode="auto">
            <a:xfrm>
              <a:off x="2260600" y="2768600"/>
              <a:ext cx="8066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90" name="Text Box 18"/>
            <p:cNvSpPr txBox="1">
              <a:spLocks noChangeArrowheads="1"/>
            </p:cNvSpPr>
            <p:nvPr/>
          </p:nvSpPr>
          <p:spPr bwMode="auto">
            <a:xfrm>
              <a:off x="3444875" y="2768600"/>
              <a:ext cx="14600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 1, 1101000</a:t>
              </a:r>
            </a:p>
          </p:txBody>
        </p: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3443288" y="3276600"/>
              <a:ext cx="2438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=  1, 1110111</a:t>
              </a:r>
            </a:p>
          </p:txBody>
        </p:sp>
        <p:sp>
          <p:nvSpPr>
            <p:cNvPr id="79892" name="Text Box 20"/>
            <p:cNvSpPr txBox="1">
              <a:spLocks noChangeArrowheads="1"/>
            </p:cNvSpPr>
            <p:nvPr/>
          </p:nvSpPr>
          <p:spPr bwMode="auto">
            <a:xfrm>
              <a:off x="5638800" y="3276600"/>
              <a:ext cx="11929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915" name="Text Box 43"/>
            <p:cNvSpPr txBox="1">
              <a:spLocks noChangeArrowheads="1"/>
            </p:cNvSpPr>
            <p:nvPr/>
          </p:nvSpPr>
          <p:spPr bwMode="auto">
            <a:xfrm>
              <a:off x="2057400" y="3786188"/>
              <a:ext cx="4419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∴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altLang="zh-CN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A+(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altLang="zh-CN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B) =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1001 = –9</a:t>
              </a:r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>
              <a:off x="1066800" y="3276600"/>
              <a:ext cx="67056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4927227" y="1241425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24" name="Text Box 15"/>
            <p:cNvSpPr txBox="1">
              <a:spLocks noChangeArrowheads="1"/>
            </p:cNvSpPr>
            <p:nvPr/>
          </p:nvSpPr>
          <p:spPr bwMode="auto">
            <a:xfrm>
              <a:off x="5438694" y="1273823"/>
              <a:ext cx="144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0, 0001111</a:t>
              </a: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4915305" y="1745446"/>
              <a:ext cx="190892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 = 0, 0011000</a:t>
              </a:r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6881590" y="1766696"/>
              <a:ext cx="19858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-</a:t>
              </a:r>
              <a:r>
                <a:rPr 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1101000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356038" y="292411"/>
            <a:ext cx="5741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整数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减法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63162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308" y="1055969"/>
            <a:ext cx="8043727" cy="3999652"/>
            <a:chOff x="898863" y="155868"/>
            <a:chExt cx="8043727" cy="3999652"/>
          </a:xfrm>
        </p:grpSpPr>
        <p:sp>
          <p:nvSpPr>
            <p:cNvPr id="79875" name="Text Box 3"/>
            <p:cNvSpPr txBox="1">
              <a:spLocks noChangeArrowheads="1"/>
            </p:cNvSpPr>
            <p:nvPr/>
          </p:nvSpPr>
          <p:spPr bwMode="auto">
            <a:xfrm>
              <a:off x="898863" y="155868"/>
              <a:ext cx="765463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设机器数字长为 8 位（含 1 位符号位）</a:t>
              </a:r>
            </a:p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且 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15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用补码求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9876" name="Text Box 4"/>
            <p:cNvSpPr txBox="1">
              <a:spLocks noChangeArrowheads="1"/>
            </p:cNvSpPr>
            <p:nvPr/>
          </p:nvSpPr>
          <p:spPr bwMode="auto">
            <a:xfrm>
              <a:off x="1235075" y="1241425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79878" name="Text Box 6"/>
            <p:cNvSpPr txBox="1">
              <a:spLocks noChangeArrowheads="1"/>
            </p:cNvSpPr>
            <p:nvPr/>
          </p:nvSpPr>
          <p:spPr bwMode="auto">
            <a:xfrm>
              <a:off x="2270125" y="1241425"/>
              <a:ext cx="11047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15   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79" name="Text Box 7"/>
            <p:cNvSpPr txBox="1">
              <a:spLocks noChangeArrowheads="1"/>
            </p:cNvSpPr>
            <p:nvPr/>
          </p:nvSpPr>
          <p:spPr bwMode="auto">
            <a:xfrm>
              <a:off x="3429000" y="1241425"/>
              <a:ext cx="1341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0001111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1" name="Text Box 9"/>
            <p:cNvSpPr txBox="1">
              <a:spLocks noChangeArrowheads="1"/>
            </p:cNvSpPr>
            <p:nvPr/>
          </p:nvSpPr>
          <p:spPr bwMode="auto">
            <a:xfrm>
              <a:off x="2286000" y="1751013"/>
              <a:ext cx="9749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24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2" name="Text Box 10"/>
            <p:cNvSpPr txBox="1">
              <a:spLocks noChangeArrowheads="1"/>
            </p:cNvSpPr>
            <p:nvPr/>
          </p:nvSpPr>
          <p:spPr bwMode="auto">
            <a:xfrm>
              <a:off x="3444875" y="1751013"/>
              <a:ext cx="13446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0011000</a:t>
              </a:r>
            </a:p>
          </p:txBody>
        </p:sp>
        <p:sp>
          <p:nvSpPr>
            <p:cNvPr id="79883" name="Text Box 11"/>
            <p:cNvSpPr txBox="1">
              <a:spLocks noChangeArrowheads="1"/>
            </p:cNvSpPr>
            <p:nvPr/>
          </p:nvSpPr>
          <p:spPr bwMode="auto">
            <a:xfrm>
              <a:off x="1143000" y="3276600"/>
              <a:ext cx="1500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+ [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4" name="Text Box 12"/>
            <p:cNvSpPr txBox="1">
              <a:spLocks noChangeArrowheads="1"/>
            </p:cNvSpPr>
            <p:nvPr/>
          </p:nvSpPr>
          <p:spPr bwMode="auto">
            <a:xfrm>
              <a:off x="1965325" y="2833688"/>
              <a:ext cx="3145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30DCD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9886" name="Text Box 14"/>
            <p:cNvSpPr txBox="1">
              <a:spLocks noChangeArrowheads="1"/>
            </p:cNvSpPr>
            <p:nvPr/>
          </p:nvSpPr>
          <p:spPr bwMode="auto">
            <a:xfrm>
              <a:off x="2522538" y="2259013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7" name="Text Box 15"/>
            <p:cNvSpPr txBox="1">
              <a:spLocks noChangeArrowheads="1"/>
            </p:cNvSpPr>
            <p:nvPr/>
          </p:nvSpPr>
          <p:spPr bwMode="auto">
            <a:xfrm>
              <a:off x="3444875" y="2259013"/>
              <a:ext cx="144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0, 0001111</a:t>
              </a:r>
            </a:p>
          </p:txBody>
        </p:sp>
        <p:sp>
          <p:nvSpPr>
            <p:cNvPr id="79889" name="Text Box 17"/>
            <p:cNvSpPr txBox="1">
              <a:spLocks noChangeArrowheads="1"/>
            </p:cNvSpPr>
            <p:nvPr/>
          </p:nvSpPr>
          <p:spPr bwMode="auto">
            <a:xfrm>
              <a:off x="2260600" y="2768600"/>
              <a:ext cx="8066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90" name="Text Box 18"/>
            <p:cNvSpPr txBox="1">
              <a:spLocks noChangeArrowheads="1"/>
            </p:cNvSpPr>
            <p:nvPr/>
          </p:nvSpPr>
          <p:spPr bwMode="auto">
            <a:xfrm>
              <a:off x="3444875" y="2768600"/>
              <a:ext cx="14600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, 0011000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3443288" y="3276600"/>
              <a:ext cx="2438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0111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2" name="Text Box 20"/>
            <p:cNvSpPr txBox="1">
              <a:spLocks noChangeArrowheads="1"/>
            </p:cNvSpPr>
            <p:nvPr/>
          </p:nvSpPr>
          <p:spPr bwMode="auto">
            <a:xfrm>
              <a:off x="5638800" y="3276600"/>
              <a:ext cx="11929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915" name="Text Box 43"/>
            <p:cNvSpPr txBox="1">
              <a:spLocks noChangeArrowheads="1"/>
            </p:cNvSpPr>
            <p:nvPr/>
          </p:nvSpPr>
          <p:spPr bwMode="auto">
            <a:xfrm>
              <a:off x="2057400" y="3786188"/>
              <a:ext cx="4419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∴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altLang="zh-CN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A+(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altLang="zh-CN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B) =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100111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+39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>
              <a:off x="1066800" y="3276600"/>
              <a:ext cx="67056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5000649" y="1700207"/>
              <a:ext cx="190892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1101000</a:t>
              </a:r>
              <a:endParaRPr lang="zh-CN" altLang="en-US" dirty="0">
                <a:solidFill>
                  <a:srgbClr val="7030A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5005293" y="1231401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24" name="Text Box 15"/>
            <p:cNvSpPr txBox="1">
              <a:spLocks noChangeArrowheads="1"/>
            </p:cNvSpPr>
            <p:nvPr/>
          </p:nvSpPr>
          <p:spPr bwMode="auto">
            <a:xfrm>
              <a:off x="5513829" y="1225356"/>
              <a:ext cx="144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0, 0001111</a:t>
              </a: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6956725" y="1670067"/>
              <a:ext cx="19858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altLang="zh-CN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-</a:t>
              </a:r>
              <a:r>
                <a:rPr lang="en-US" i="1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 = 0, 0011000</a:t>
              </a:r>
            </a:p>
          </p:txBody>
        </p:sp>
      </p:grp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356038" y="292411"/>
            <a:ext cx="5741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整数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减法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383943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小数</a:t>
            </a:r>
            <a:r>
              <a:rPr lang="zh-CN" altLang="en-US" dirty="0"/>
              <a:t>补码的加减运算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6600"/>
                </a:solidFill>
              </a:rPr>
              <a:t>[</a:t>
            </a:r>
            <a:r>
              <a:rPr lang="en-US" altLang="zh-CN" sz="2000" b="1" dirty="0" err="1">
                <a:solidFill>
                  <a:srgbClr val="006600"/>
                </a:solidFill>
              </a:rPr>
              <a:t>x+y</a:t>
            </a:r>
            <a:r>
              <a:rPr lang="en-US" altLang="zh-CN" sz="2000" b="1" dirty="0">
                <a:solidFill>
                  <a:srgbClr val="006600"/>
                </a:solidFill>
              </a:rPr>
              <a:t>]</a:t>
            </a:r>
            <a:r>
              <a:rPr lang="zh-CN" altLang="en-US" sz="20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2000" b="1" dirty="0">
                <a:solidFill>
                  <a:srgbClr val="006600"/>
                </a:solidFill>
              </a:rPr>
              <a:t>=[x]</a:t>
            </a:r>
            <a:r>
              <a:rPr lang="zh-CN" altLang="en-US" sz="20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2000" b="1" dirty="0">
                <a:solidFill>
                  <a:srgbClr val="006600"/>
                </a:solidFill>
              </a:rPr>
              <a:t>+[y]</a:t>
            </a:r>
            <a:r>
              <a:rPr lang="zh-CN" altLang="en-US" sz="2000" b="1" baseline="-25000" dirty="0">
                <a:solidFill>
                  <a:srgbClr val="006600"/>
                </a:solidFill>
              </a:rPr>
              <a:t>补 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mod 2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1600" dirty="0" smtClean="0">
                <a:solidFill>
                  <a:srgbClr val="000000"/>
                </a:solidFill>
              </a:rPr>
              <a:t>（</a:t>
            </a:r>
            <a:r>
              <a:rPr lang="zh-CN" altLang="en-US" sz="1600" dirty="0">
                <a:solidFill>
                  <a:srgbClr val="0000CC"/>
                </a:solidFill>
              </a:rPr>
              <a:t>符号位一起参与运算，丢弃符号位产生的进位</a:t>
            </a:r>
            <a:r>
              <a:rPr lang="zh-CN" altLang="en-US" sz="1600" dirty="0" smtClean="0">
                <a:solidFill>
                  <a:srgbClr val="000000"/>
                </a:solidFill>
              </a:rPr>
              <a:t>）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6600"/>
                </a:solidFill>
              </a:rPr>
              <a:t>[x-y]</a:t>
            </a:r>
            <a:r>
              <a:rPr lang="zh-CN" altLang="en-US" sz="20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2000" b="1" dirty="0">
                <a:solidFill>
                  <a:srgbClr val="006600"/>
                </a:solidFill>
              </a:rPr>
              <a:t>=[x]</a:t>
            </a:r>
            <a:r>
              <a:rPr lang="zh-CN" altLang="en-US" sz="20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2000" b="1" dirty="0">
                <a:solidFill>
                  <a:srgbClr val="006600"/>
                </a:solidFill>
              </a:rPr>
              <a:t>+[-y]</a:t>
            </a:r>
            <a:r>
              <a:rPr lang="zh-CN" altLang="en-US" sz="20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2000" b="1" dirty="0">
                <a:solidFill>
                  <a:srgbClr val="006600"/>
                </a:solidFill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mod 2</a:t>
            </a:r>
            <a:r>
              <a:rPr lang="en-US" altLang="zh-CN" sz="2000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sz="1600" dirty="0">
                <a:solidFill>
                  <a:srgbClr val="0000CC"/>
                </a:solidFill>
              </a:rPr>
              <a:t>符号位一起参与运算，丢弃符号位产生的进位</a:t>
            </a:r>
            <a:r>
              <a:rPr lang="zh-CN" altLang="en-US" sz="1600" dirty="0" smtClean="0">
                <a:solidFill>
                  <a:srgbClr val="000000"/>
                </a:solidFill>
              </a:rPr>
              <a:t>）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6600"/>
                </a:solidFill>
              </a:rPr>
              <a:t>[x-y]</a:t>
            </a:r>
            <a:r>
              <a:rPr lang="zh-CN" altLang="en-US" sz="20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2000" b="1" dirty="0">
                <a:solidFill>
                  <a:srgbClr val="006600"/>
                </a:solidFill>
              </a:rPr>
              <a:t>=[x]</a:t>
            </a:r>
            <a:r>
              <a:rPr lang="zh-CN" altLang="en-US" sz="20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2000" b="1" dirty="0">
                <a:solidFill>
                  <a:srgbClr val="006600"/>
                </a:solidFill>
              </a:rPr>
              <a:t>+[-y]</a:t>
            </a:r>
            <a:r>
              <a:rPr lang="zh-CN" altLang="en-US" sz="20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2000" b="1" dirty="0">
                <a:solidFill>
                  <a:srgbClr val="006600"/>
                </a:solidFill>
              </a:rPr>
              <a:t> =[x]</a:t>
            </a:r>
            <a:r>
              <a:rPr lang="zh-CN" altLang="en-US" sz="20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2000" b="1" dirty="0">
                <a:solidFill>
                  <a:srgbClr val="006600"/>
                </a:solidFill>
              </a:rPr>
              <a:t>+</a:t>
            </a:r>
            <a:r>
              <a:rPr lang="zh-CN" altLang="en-US" sz="2000" b="1" dirty="0">
                <a:solidFill>
                  <a:srgbClr val="006600"/>
                </a:solidFill>
              </a:rPr>
              <a:t>将</a:t>
            </a:r>
            <a:r>
              <a:rPr lang="en-US" altLang="zh-CN" sz="2000" b="1" dirty="0">
                <a:solidFill>
                  <a:srgbClr val="006600"/>
                </a:solidFill>
              </a:rPr>
              <a:t>[y]</a:t>
            </a:r>
            <a:r>
              <a:rPr lang="zh-CN" altLang="en-US" sz="2000" b="1" baseline="-25000" dirty="0">
                <a:solidFill>
                  <a:srgbClr val="006600"/>
                </a:solidFill>
              </a:rPr>
              <a:t>补</a:t>
            </a:r>
            <a:r>
              <a:rPr lang="zh-CN" altLang="en-US" sz="2000" b="1" dirty="0">
                <a:solidFill>
                  <a:srgbClr val="006600"/>
                </a:solidFill>
              </a:rPr>
              <a:t>变反</a:t>
            </a:r>
            <a:r>
              <a:rPr lang="en-US" altLang="zh-CN" sz="2000" b="1" dirty="0">
                <a:solidFill>
                  <a:srgbClr val="006600"/>
                </a:solidFill>
              </a:rPr>
              <a:t>+</a:t>
            </a:r>
            <a:r>
              <a:rPr lang="zh-CN" altLang="en-US" sz="2000" b="1" dirty="0">
                <a:solidFill>
                  <a:srgbClr val="006600"/>
                </a:solidFill>
              </a:rPr>
              <a:t>末位</a:t>
            </a:r>
            <a:r>
              <a:rPr lang="en-US" altLang="zh-CN" sz="2000" b="1" dirty="0">
                <a:solidFill>
                  <a:srgbClr val="006600"/>
                </a:solidFill>
              </a:rPr>
              <a:t>1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mod 2</a:t>
            </a:r>
            <a:r>
              <a:rPr lang="en-US" altLang="zh-CN" sz="2000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（硬件实现）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已知</a:t>
            </a:r>
            <a:r>
              <a:rPr lang="en-US" altLang="zh-CN" sz="2000" dirty="0"/>
              <a:t>x</a:t>
            </a:r>
            <a:r>
              <a:rPr lang="zh-CN" altLang="en-US" sz="2000" dirty="0"/>
              <a:t>与</a:t>
            </a:r>
            <a:r>
              <a:rPr lang="en-US" altLang="zh-CN" sz="2000" dirty="0"/>
              <a:t>y</a:t>
            </a:r>
            <a:r>
              <a:rPr lang="zh-CN" altLang="en-US" sz="2000" dirty="0"/>
              <a:t>，计算</a:t>
            </a:r>
            <a:r>
              <a:rPr lang="en-US" altLang="zh-CN" sz="2000" dirty="0"/>
              <a:t>x-y</a:t>
            </a:r>
          </a:p>
          <a:p>
            <a:pPr marL="971550" lvl="1"/>
            <a:r>
              <a:rPr lang="en-US" altLang="zh-CN" sz="1600" dirty="0"/>
              <a:t>x</a:t>
            </a:r>
            <a:r>
              <a:rPr lang="en-US" altLang="zh-CN" sz="1600" dirty="0">
                <a:sym typeface="Wingdings" panose="05000000000000000000" pitchFamily="2" charset="2"/>
              </a:rPr>
              <a:t>[x]</a:t>
            </a:r>
            <a:r>
              <a:rPr lang="zh-CN" altLang="en-US" sz="1600" baseline="-25000" dirty="0">
                <a:sym typeface="Wingdings" panose="05000000000000000000" pitchFamily="2" charset="2"/>
              </a:rPr>
              <a:t>补</a:t>
            </a:r>
            <a:r>
              <a:rPr lang="zh-CN" altLang="en-US" sz="1600" dirty="0">
                <a:sym typeface="Wingdings" panose="05000000000000000000" pitchFamily="2" charset="2"/>
              </a:rPr>
              <a:t>，</a:t>
            </a:r>
            <a:r>
              <a:rPr lang="en-US" altLang="zh-CN" sz="1600" dirty="0"/>
              <a:t> y</a:t>
            </a:r>
            <a:r>
              <a:rPr lang="en-US" altLang="zh-CN" sz="1600" dirty="0">
                <a:sym typeface="Wingdings" panose="05000000000000000000" pitchFamily="2" charset="2"/>
              </a:rPr>
              <a:t>[y]</a:t>
            </a:r>
            <a:r>
              <a:rPr lang="zh-CN" altLang="en-US" sz="1600" baseline="-25000" dirty="0">
                <a:sym typeface="Wingdings" panose="05000000000000000000" pitchFamily="2" charset="2"/>
              </a:rPr>
              <a:t>补</a:t>
            </a:r>
            <a:endParaRPr lang="en-US" altLang="zh-CN" sz="1600" baseline="-25000" dirty="0">
              <a:sym typeface="Wingdings" panose="05000000000000000000" pitchFamily="2" charset="2"/>
            </a:endParaRPr>
          </a:p>
          <a:p>
            <a:pPr marL="971550" lvl="1"/>
            <a:r>
              <a:rPr lang="en-US" altLang="zh-CN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[y]</a:t>
            </a:r>
            <a:r>
              <a:rPr lang="zh-CN" altLang="en-US" sz="1600" b="1" baseline="-25000" dirty="0">
                <a:solidFill>
                  <a:srgbClr val="C00000"/>
                </a:solidFill>
                <a:sym typeface="Wingdings" panose="05000000000000000000" pitchFamily="2" charset="2"/>
              </a:rPr>
              <a:t>补</a:t>
            </a:r>
            <a:r>
              <a:rPr lang="en-US" altLang="zh-CN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[-y]</a:t>
            </a:r>
            <a:r>
              <a:rPr lang="zh-CN" altLang="en-US" sz="1600" b="1" baseline="-25000" dirty="0">
                <a:solidFill>
                  <a:srgbClr val="C00000"/>
                </a:solidFill>
                <a:sym typeface="Wingdings" panose="05000000000000000000" pitchFamily="2" charset="2"/>
              </a:rPr>
              <a:t>补</a:t>
            </a:r>
            <a:r>
              <a:rPr lang="en-US" altLang="zh-CN" sz="1600" dirty="0">
                <a:sym typeface="Wingdings" panose="05000000000000000000" pitchFamily="2" charset="2"/>
              </a:rPr>
              <a:t>, </a:t>
            </a:r>
            <a:r>
              <a:rPr lang="zh-CN" altLang="en-US" sz="1600" b="1" dirty="0">
                <a:solidFill>
                  <a:srgbClr val="030DCD"/>
                </a:solidFill>
                <a:sym typeface="Wingdings" panose="05000000000000000000" pitchFamily="2" charset="2"/>
              </a:rPr>
              <a:t>将</a:t>
            </a:r>
            <a:r>
              <a:rPr lang="en-US" altLang="zh-CN" sz="1600" b="1" dirty="0">
                <a:solidFill>
                  <a:srgbClr val="030DCD"/>
                </a:solidFill>
                <a:sym typeface="Wingdings" panose="05000000000000000000" pitchFamily="2" charset="2"/>
              </a:rPr>
              <a:t>[y]</a:t>
            </a:r>
            <a:r>
              <a:rPr lang="zh-CN" altLang="en-US" sz="1600" b="1" baseline="-25000" dirty="0">
                <a:solidFill>
                  <a:srgbClr val="030DCD"/>
                </a:solidFill>
                <a:sym typeface="Wingdings" panose="05000000000000000000" pitchFamily="2" charset="2"/>
              </a:rPr>
              <a:t>补</a:t>
            </a:r>
            <a:r>
              <a:rPr lang="zh-CN" altLang="en-US" sz="1600" b="1" dirty="0">
                <a:solidFill>
                  <a:srgbClr val="7030A0"/>
                </a:solidFill>
                <a:sym typeface="Wingdings" panose="05000000000000000000" pitchFamily="2" charset="2"/>
              </a:rPr>
              <a:t>连同符号位一起</a:t>
            </a:r>
            <a:r>
              <a:rPr lang="zh-CN" altLang="en-US" sz="1600" b="1" dirty="0">
                <a:solidFill>
                  <a:srgbClr val="030DCD"/>
                </a:solidFill>
                <a:sym typeface="Wingdings" panose="05000000000000000000" pitchFamily="2" charset="2"/>
              </a:rPr>
              <a:t>各位变反，末位</a:t>
            </a:r>
            <a:r>
              <a:rPr lang="en-US" altLang="zh-CN" sz="1600" b="1" dirty="0">
                <a:solidFill>
                  <a:srgbClr val="030DCD"/>
                </a:solidFill>
                <a:sym typeface="Wingdings" panose="05000000000000000000" pitchFamily="2" charset="2"/>
              </a:rPr>
              <a:t>+1</a:t>
            </a:r>
            <a:r>
              <a:rPr lang="zh-CN" altLang="en-US" sz="1600" b="1" dirty="0">
                <a:solidFill>
                  <a:srgbClr val="030DCD"/>
                </a:solidFill>
                <a:sym typeface="Wingdings" panose="05000000000000000000" pitchFamily="2" charset="2"/>
              </a:rPr>
              <a:t>，即可得到</a:t>
            </a:r>
            <a:r>
              <a:rPr lang="en-US" altLang="zh-CN" sz="1600" b="1" dirty="0">
                <a:solidFill>
                  <a:srgbClr val="030DCD"/>
                </a:solidFill>
                <a:sym typeface="Wingdings" panose="05000000000000000000" pitchFamily="2" charset="2"/>
              </a:rPr>
              <a:t>[-y]</a:t>
            </a:r>
            <a:r>
              <a:rPr lang="zh-CN" altLang="en-US" sz="1600" b="1" baseline="-25000" dirty="0">
                <a:solidFill>
                  <a:srgbClr val="030DCD"/>
                </a:solidFill>
                <a:sym typeface="Wingdings" panose="05000000000000000000" pitchFamily="2" charset="2"/>
              </a:rPr>
              <a:t>补</a:t>
            </a:r>
            <a:endParaRPr lang="en-US" altLang="zh-CN" sz="1600" b="1" dirty="0">
              <a:solidFill>
                <a:srgbClr val="030DCD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sz="1600" b="1" dirty="0">
                <a:solidFill>
                  <a:srgbClr val="7030A0"/>
                </a:solidFill>
              </a:rPr>
              <a:t>变减法为加法</a:t>
            </a:r>
            <a:r>
              <a:rPr lang="zh-CN" altLang="en-US" sz="1600" dirty="0"/>
              <a:t>：</a:t>
            </a:r>
            <a:r>
              <a:rPr lang="en-US" altLang="zh-CN" sz="1600" b="1" dirty="0">
                <a:solidFill>
                  <a:srgbClr val="FF0000"/>
                </a:solidFill>
              </a:rPr>
              <a:t>[x]</a:t>
            </a:r>
            <a:r>
              <a:rPr lang="zh-CN" altLang="en-US" sz="1600" b="1" baseline="-25000" dirty="0">
                <a:solidFill>
                  <a:srgbClr val="FF0000"/>
                </a:solidFill>
              </a:rPr>
              <a:t>补</a:t>
            </a:r>
            <a:r>
              <a:rPr lang="en-US" altLang="zh-CN" sz="1600" b="1" dirty="0">
                <a:solidFill>
                  <a:srgbClr val="FF0000"/>
                </a:solidFill>
              </a:rPr>
              <a:t>+[-y]</a:t>
            </a:r>
            <a:r>
              <a:rPr lang="zh-CN" altLang="en-US" sz="1600" b="1" baseline="-25000" dirty="0">
                <a:solidFill>
                  <a:srgbClr val="FF0000"/>
                </a:solidFill>
              </a:rPr>
              <a:t>补</a:t>
            </a:r>
            <a:r>
              <a:rPr lang="en-US" altLang="zh-CN" sz="1600" b="1" dirty="0">
                <a:solidFill>
                  <a:srgbClr val="FF0000"/>
                </a:solidFill>
              </a:rPr>
              <a:t>= [x-y]</a:t>
            </a:r>
            <a:r>
              <a:rPr lang="zh-CN" altLang="en-US" sz="1600" b="1" baseline="-25000" dirty="0">
                <a:solidFill>
                  <a:srgbClr val="FF0000"/>
                </a:solidFill>
              </a:rPr>
              <a:t>补</a:t>
            </a:r>
            <a:r>
              <a:rPr lang="zh-CN" altLang="en-US" sz="1600" dirty="0"/>
              <a:t>，将减法变为加法运算，</a:t>
            </a:r>
            <a:r>
              <a:rPr lang="en-US" altLang="zh-CN" sz="1600" dirty="0"/>
              <a:t>CPU</a:t>
            </a:r>
            <a:r>
              <a:rPr lang="zh-CN" altLang="en-US" sz="1600" dirty="0"/>
              <a:t>中只设计加法器即可；</a:t>
            </a:r>
            <a:endParaRPr lang="en-US" altLang="zh-CN" sz="1600" dirty="0"/>
          </a:p>
          <a:p>
            <a:pPr marL="971550" lvl="1"/>
            <a:r>
              <a:rPr lang="en-US" altLang="zh-CN" sz="1600" dirty="0"/>
              <a:t>[x-y]</a:t>
            </a:r>
            <a:r>
              <a:rPr lang="zh-CN" altLang="en-US" sz="1600" baseline="-25000" dirty="0"/>
              <a:t>补</a:t>
            </a:r>
            <a:r>
              <a:rPr lang="en-US" altLang="zh-CN" sz="1600" dirty="0">
                <a:sym typeface="Wingdings" panose="05000000000000000000" pitchFamily="2" charset="2"/>
              </a:rPr>
              <a:t>x-y</a:t>
            </a:r>
            <a:r>
              <a:rPr lang="zh-CN" altLang="en-US" sz="1600" dirty="0">
                <a:sym typeface="Wingdings" panose="05000000000000000000" pitchFamily="2" charset="2"/>
              </a:rPr>
              <a:t>；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</a:rPr>
              <a:t>若机器内采用补码表示，就可以将减法运算变为加法运算，</a:t>
            </a:r>
            <a:r>
              <a:rPr lang="zh-CN" altLang="en-US" sz="1600" dirty="0">
                <a:solidFill>
                  <a:srgbClr val="0000CC"/>
                </a:solidFill>
              </a:rPr>
              <a:t>且符号位参与运算；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</a:rPr>
              <a:t>采用一定的算法，乘法与除法运算也可以采用加法运算实现；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0000"/>
                </a:solidFill>
              </a:rPr>
              <a:t>因此，</a:t>
            </a:r>
            <a:r>
              <a:rPr lang="zh-CN" altLang="en-US" sz="1600" b="1" dirty="0">
                <a:solidFill>
                  <a:srgbClr val="FF0000"/>
                </a:solidFill>
              </a:rPr>
              <a:t>我们所输入到机器中的数据，首先转换成二进制，然后采用补码在机器内存储、运算；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0000"/>
                </a:solidFill>
              </a:rPr>
              <a:t>当输出时，可以根据需要转换成我们熟悉的十进制或其它进制表示；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4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356038" y="292411"/>
            <a:ext cx="5741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小数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加减运算例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69925" y="1039091"/>
            <a:ext cx="8245475" cy="2337255"/>
            <a:chOff x="669925" y="1081276"/>
            <a:chExt cx="8245475" cy="2317147"/>
          </a:xfrm>
        </p:grpSpPr>
        <p:sp>
          <p:nvSpPr>
            <p:cNvPr id="78851" name="Text Box 3"/>
            <p:cNvSpPr txBox="1">
              <a:spLocks noChangeArrowheads="1"/>
            </p:cNvSpPr>
            <p:nvPr/>
          </p:nvSpPr>
          <p:spPr bwMode="auto">
            <a:xfrm>
              <a:off x="1463675" y="1735679"/>
              <a:ext cx="646331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78852" name="Text Box 4"/>
            <p:cNvSpPr txBox="1">
              <a:spLocks noChangeArrowheads="1"/>
            </p:cNvSpPr>
            <p:nvPr/>
          </p:nvSpPr>
          <p:spPr bwMode="auto">
            <a:xfrm>
              <a:off x="2522538" y="1735679"/>
              <a:ext cx="633507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8853" name="Text Box 5"/>
            <p:cNvSpPr txBox="1">
              <a:spLocks noChangeArrowheads="1"/>
            </p:cNvSpPr>
            <p:nvPr/>
          </p:nvSpPr>
          <p:spPr bwMode="auto">
            <a:xfrm>
              <a:off x="2543175" y="2167423"/>
              <a:ext cx="633507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8854" name="Text Box 6"/>
            <p:cNvSpPr txBox="1">
              <a:spLocks noChangeArrowheads="1"/>
            </p:cNvSpPr>
            <p:nvPr/>
          </p:nvSpPr>
          <p:spPr bwMode="auto">
            <a:xfrm>
              <a:off x="1786201" y="2563867"/>
              <a:ext cx="1327608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+ 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8855" name="Line 7"/>
            <p:cNvSpPr>
              <a:spLocks noChangeShapeType="1"/>
            </p:cNvSpPr>
            <p:nvPr/>
          </p:nvSpPr>
          <p:spPr bwMode="auto">
            <a:xfrm>
              <a:off x="1447800" y="2597809"/>
              <a:ext cx="4649788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856" name="Text Box 8"/>
            <p:cNvSpPr txBox="1">
              <a:spLocks noChangeArrowheads="1"/>
            </p:cNvSpPr>
            <p:nvPr/>
          </p:nvSpPr>
          <p:spPr bwMode="auto">
            <a:xfrm>
              <a:off x="2279650" y="2172854"/>
              <a:ext cx="314510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8857" name="Text Box 9"/>
            <p:cNvSpPr txBox="1">
              <a:spLocks noChangeArrowheads="1"/>
            </p:cNvSpPr>
            <p:nvPr/>
          </p:nvSpPr>
          <p:spPr bwMode="auto">
            <a:xfrm>
              <a:off x="3505200" y="1735679"/>
              <a:ext cx="2667000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  0 . 1 0 1 1</a:t>
              </a:r>
            </a:p>
          </p:txBody>
        </p:sp>
        <p:sp>
          <p:nvSpPr>
            <p:cNvPr id="78858" name="Text Box 10"/>
            <p:cNvSpPr txBox="1">
              <a:spLocks noChangeArrowheads="1"/>
            </p:cNvSpPr>
            <p:nvPr/>
          </p:nvSpPr>
          <p:spPr bwMode="auto">
            <a:xfrm>
              <a:off x="3505200" y="2167423"/>
              <a:ext cx="2667000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=    1 . 1 0 1 1</a:t>
              </a:r>
            </a:p>
          </p:txBody>
        </p:sp>
        <p:sp>
          <p:nvSpPr>
            <p:cNvPr id="78859" name="Text Box 11"/>
            <p:cNvSpPr txBox="1">
              <a:spLocks noChangeArrowheads="1"/>
            </p:cNvSpPr>
            <p:nvPr/>
          </p:nvSpPr>
          <p:spPr bwMode="auto">
            <a:xfrm>
              <a:off x="3505200" y="2563867"/>
              <a:ext cx="2590800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1 0 . 0 1 1 0</a:t>
              </a:r>
            </a:p>
          </p:txBody>
        </p:sp>
        <p:sp>
          <p:nvSpPr>
            <p:cNvPr id="78860" name="Text Box 12"/>
            <p:cNvSpPr txBox="1">
              <a:spLocks noChangeArrowheads="1"/>
            </p:cNvSpPr>
            <p:nvPr/>
          </p:nvSpPr>
          <p:spPr bwMode="auto">
            <a:xfrm>
              <a:off x="5226756" y="2551520"/>
              <a:ext cx="1207382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= [</a:t>
              </a:r>
              <a:r>
                <a:rPr lang="en-US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en-US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8861" name="Text Box 13"/>
            <p:cNvSpPr txBox="1">
              <a:spLocks noChangeArrowheads="1"/>
            </p:cNvSpPr>
            <p:nvPr/>
          </p:nvSpPr>
          <p:spPr bwMode="auto">
            <a:xfrm>
              <a:off x="6629400" y="1390828"/>
              <a:ext cx="646331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验证</a:t>
              </a:r>
            </a:p>
          </p:txBody>
        </p:sp>
        <p:sp>
          <p:nvSpPr>
            <p:cNvPr id="78867" name="Text Box 19"/>
            <p:cNvSpPr txBox="1">
              <a:spLocks noChangeArrowheads="1"/>
            </p:cNvSpPr>
            <p:nvPr/>
          </p:nvSpPr>
          <p:spPr bwMode="auto">
            <a:xfrm>
              <a:off x="7617979" y="1977347"/>
              <a:ext cx="810863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0.1011</a:t>
              </a:r>
            </a:p>
          </p:txBody>
        </p:sp>
        <p:sp>
          <p:nvSpPr>
            <p:cNvPr id="78868" name="Text Box 20"/>
            <p:cNvSpPr txBox="1">
              <a:spLocks noChangeArrowheads="1"/>
            </p:cNvSpPr>
            <p:nvPr/>
          </p:nvSpPr>
          <p:spPr bwMode="auto">
            <a:xfrm>
              <a:off x="7451725" y="2238023"/>
              <a:ext cx="992579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0.0101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869" name="Line 21"/>
            <p:cNvSpPr>
              <a:spLocks noChangeShapeType="1"/>
            </p:cNvSpPr>
            <p:nvPr/>
          </p:nvSpPr>
          <p:spPr bwMode="auto">
            <a:xfrm>
              <a:off x="7239000" y="2563867"/>
              <a:ext cx="16764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870" name="Text Box 22"/>
            <p:cNvSpPr txBox="1">
              <a:spLocks noChangeArrowheads="1"/>
            </p:cNvSpPr>
            <p:nvPr/>
          </p:nvSpPr>
          <p:spPr bwMode="auto">
            <a:xfrm>
              <a:off x="7680325" y="2498698"/>
              <a:ext cx="810863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0.0110</a:t>
              </a:r>
            </a:p>
          </p:txBody>
        </p:sp>
        <p:sp>
          <p:nvSpPr>
            <p:cNvPr id="78871" name="AutoShape 23"/>
            <p:cNvSpPr>
              <a:spLocks noChangeArrowheads="1"/>
            </p:cNvSpPr>
            <p:nvPr/>
          </p:nvSpPr>
          <p:spPr bwMode="auto">
            <a:xfrm>
              <a:off x="3749819" y="2629036"/>
              <a:ext cx="137231" cy="252613"/>
            </a:xfrm>
            <a:prstGeom prst="wedgeRoundRectCallout">
              <a:avLst>
                <a:gd name="adj1" fmla="val -235205"/>
                <a:gd name="adj2" fmla="val 78297"/>
                <a:gd name="adj3" fmla="val 16667"/>
              </a:avLst>
            </a:prstGeom>
            <a:noFill/>
            <a:ln w="28575" cmpd="sng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72" name="Text Box 24"/>
            <p:cNvSpPr txBox="1">
              <a:spLocks noChangeArrowheads="1"/>
            </p:cNvSpPr>
            <p:nvPr/>
          </p:nvSpPr>
          <p:spPr bwMode="auto">
            <a:xfrm>
              <a:off x="2079624" y="3032268"/>
              <a:ext cx="6411563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∴ </a:t>
              </a:r>
              <a:r>
                <a:rPr lang="en-US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en-US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=    0 . 0110 (</a:t>
              </a:r>
              <a:r>
                <a: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对应十进制数 </a:t>
              </a:r>
              <a:r>
                <a:rPr lang="en-US" altLang="zh-CN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+(1/4+1/8=0.375)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grpSp>
          <p:nvGrpSpPr>
            <p:cNvPr id="78863" name="Group 15"/>
            <p:cNvGrpSpPr>
              <a:grpSpLocks/>
            </p:cNvGrpSpPr>
            <p:nvPr/>
          </p:nvGrpSpPr>
          <p:grpSpPr bwMode="auto">
            <a:xfrm>
              <a:off x="669925" y="1081276"/>
              <a:ext cx="4435475" cy="366551"/>
              <a:chOff x="0" y="0"/>
              <a:chExt cx="2794" cy="284"/>
            </a:xfrm>
          </p:grpSpPr>
          <p:sp>
            <p:nvSpPr>
              <p:cNvPr id="78864" name="Text Box 16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371" cy="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78865" name="Text Box 17"/>
              <p:cNvSpPr txBox="1">
                <a:spLocks noChangeArrowheads="1"/>
              </p:cNvSpPr>
              <p:nvPr/>
            </p:nvSpPr>
            <p:spPr bwMode="auto">
              <a:xfrm>
                <a:off x="960" y="0"/>
                <a:ext cx="1834" cy="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设 </a:t>
                </a:r>
                <a:r>
                  <a:rPr lang="en-US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0.1011，</a:t>
                </a:r>
                <a:r>
                  <a:rPr lang="en-US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0.0101</a:t>
                </a:r>
                <a:endPara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8866" name="Text Box 18"/>
            <p:cNvSpPr txBox="1">
              <a:spLocks noChangeArrowheads="1"/>
            </p:cNvSpPr>
            <p:nvPr/>
          </p:nvSpPr>
          <p:spPr bwMode="auto">
            <a:xfrm>
              <a:off x="2209800" y="1493001"/>
              <a:ext cx="1000595" cy="366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70C0"/>
                  </a:solidFill>
                  <a:latin typeface="Times New Roman" panose="02020603050405020304" pitchFamily="18" charset="0"/>
                </a:rPr>
                <a:t>求 </a:t>
              </a:r>
              <a:r>
                <a:rPr lang="en-US" i="1" dirty="0" smtClean="0">
                  <a:solidFill>
                    <a:srgbClr val="0070C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</a:rPr>
                <a:t>+ </a:t>
              </a:r>
              <a:r>
                <a:rPr lang="en-US" i="1" dirty="0" smtClean="0">
                  <a:solidFill>
                    <a:srgbClr val="0070C0"/>
                  </a:solidFill>
                  <a:latin typeface="Times New Roman" panose="02020603050405020304" pitchFamily="18" charset="0"/>
                </a:rPr>
                <a:t>B</a:t>
              </a:r>
              <a:endParaRPr lang="zh-CN" altLang="en-US" dirty="0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8" name="圆角矩形标注 47"/>
          <p:cNvSpPr/>
          <p:nvPr/>
        </p:nvSpPr>
        <p:spPr bwMode="auto">
          <a:xfrm>
            <a:off x="2920623" y="2793799"/>
            <a:ext cx="582989" cy="255992"/>
          </a:xfrm>
          <a:prstGeom prst="wedgeRoundRectCallout">
            <a:avLst>
              <a:gd name="adj1" fmla="val -19407"/>
              <a:gd name="adj2" fmla="val 3844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dirty="0"/>
              <a:t>丢弃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623042" y="3614707"/>
            <a:ext cx="7821262" cy="2337254"/>
            <a:chOff x="669925" y="1039091"/>
            <a:chExt cx="7821262" cy="2337254"/>
          </a:xfrm>
        </p:grpSpPr>
        <p:sp>
          <p:nvSpPr>
            <p:cNvPr id="50" name="Text Box 3"/>
            <p:cNvSpPr txBox="1">
              <a:spLocks noChangeArrowheads="1"/>
            </p:cNvSpPr>
            <p:nvPr/>
          </p:nvSpPr>
          <p:spPr bwMode="auto">
            <a:xfrm>
              <a:off x="1463675" y="1765331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2522538" y="1699173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52" name="Text Box 5"/>
            <p:cNvSpPr txBox="1">
              <a:spLocks noChangeArrowheads="1"/>
            </p:cNvSpPr>
            <p:nvPr/>
          </p:nvSpPr>
          <p:spPr bwMode="auto">
            <a:xfrm>
              <a:off x="2543175" y="2134663"/>
              <a:ext cx="8595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53" name="Text Box 6"/>
            <p:cNvSpPr txBox="1">
              <a:spLocks noChangeArrowheads="1"/>
            </p:cNvSpPr>
            <p:nvPr/>
          </p:nvSpPr>
          <p:spPr bwMode="auto">
            <a:xfrm>
              <a:off x="1786201" y="2534547"/>
              <a:ext cx="15774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54" name="Line 7"/>
            <p:cNvSpPr>
              <a:spLocks noChangeShapeType="1"/>
            </p:cNvSpPr>
            <p:nvPr/>
          </p:nvSpPr>
          <p:spPr bwMode="auto">
            <a:xfrm>
              <a:off x="1721177" y="2568784"/>
              <a:ext cx="4649788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2279650" y="2140141"/>
              <a:ext cx="3145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56" name="Text Box 9"/>
            <p:cNvSpPr txBox="1">
              <a:spLocks noChangeArrowheads="1"/>
            </p:cNvSpPr>
            <p:nvPr/>
          </p:nvSpPr>
          <p:spPr bwMode="auto">
            <a:xfrm>
              <a:off x="3505200" y="1699173"/>
              <a:ext cx="15263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  0 . 1 0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7" name="Text Box 10"/>
            <p:cNvSpPr txBox="1">
              <a:spLocks noChangeArrowheads="1"/>
            </p:cNvSpPr>
            <p:nvPr/>
          </p:nvSpPr>
          <p:spPr bwMode="auto">
            <a:xfrm>
              <a:off x="3505200" y="2134663"/>
              <a:ext cx="2667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.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3505200" y="2534547"/>
              <a:ext cx="2590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.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1 1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9" name="Text Box 12"/>
            <p:cNvSpPr txBox="1">
              <a:spLocks noChangeArrowheads="1"/>
            </p:cNvSpPr>
            <p:nvPr/>
          </p:nvSpPr>
          <p:spPr bwMode="auto">
            <a:xfrm>
              <a:off x="5226756" y="2522093"/>
              <a:ext cx="12073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2079624" y="3007013"/>
              <a:ext cx="64115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∴ </a:t>
              </a:r>
              <a:r>
                <a:rPr lang="en-US" b="1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en-US" b="1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  0 . </a:t>
              </a:r>
              <a:r>
                <a:rPr lang="en-US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1110 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r>
                <a: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对应十进制数 </a:t>
              </a:r>
              <a:r>
                <a:rPr lang="en-US" altLang="zh-CN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+(1</a:t>
              </a:r>
              <a:r>
                <a:rPr lang="en-US" altLang="zh-CN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/2+</a:t>
              </a:r>
              <a:r>
                <a:rPr lang="en-US" altLang="zh-CN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1/4+1/8=9/16)</a:t>
              </a:r>
              <a:r>
                <a:rPr lang="en-US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61" name="Group 15"/>
            <p:cNvGrpSpPr>
              <a:grpSpLocks/>
            </p:cNvGrpSpPr>
            <p:nvPr/>
          </p:nvGrpSpPr>
          <p:grpSpPr bwMode="auto">
            <a:xfrm>
              <a:off x="669925" y="1039091"/>
              <a:ext cx="4435475" cy="369732"/>
              <a:chOff x="0" y="0"/>
              <a:chExt cx="2794" cy="284"/>
            </a:xfrm>
          </p:grpSpPr>
          <p:sp>
            <p:nvSpPr>
              <p:cNvPr id="65" name="Text Box 16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371" cy="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 smtClean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" name="Text Box 17"/>
              <p:cNvSpPr txBox="1">
                <a:spLocks noChangeArrowheads="1"/>
              </p:cNvSpPr>
              <p:nvPr/>
            </p:nvSpPr>
            <p:spPr bwMode="auto">
              <a:xfrm>
                <a:off x="960" y="0"/>
                <a:ext cx="1834" cy="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设 </a:t>
                </a:r>
                <a:r>
                  <a:rPr lang="en-US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</a:t>
                </a:r>
                <a:r>
                  <a:rPr 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0.1001，</a:t>
                </a:r>
                <a:r>
                  <a:rPr lang="en-US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0.0101</a:t>
                </a:r>
                <a:endPara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2" name="Text Box 18"/>
            <p:cNvSpPr txBox="1">
              <a:spLocks noChangeArrowheads="1"/>
            </p:cNvSpPr>
            <p:nvPr/>
          </p:nvSpPr>
          <p:spPr bwMode="auto">
            <a:xfrm>
              <a:off x="2209800" y="1454389"/>
              <a:ext cx="98616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求 </a:t>
              </a:r>
              <a:r>
                <a:rPr lang="en-US" i="1" dirty="0" smtClean="0">
                  <a:solidFill>
                    <a:srgbClr val="0070C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i="1" dirty="0" smtClean="0">
                  <a:solidFill>
                    <a:srgbClr val="0070C0"/>
                  </a:solidFill>
                  <a:latin typeface="Times New Roman" panose="02020603050405020304" pitchFamily="18" charset="0"/>
                </a:rPr>
                <a:t>B</a:t>
              </a:r>
              <a:endParaRPr lang="zh-CN" altLang="en-US" dirty="0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5415532" y="1708755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64" name="Text Box 10"/>
            <p:cNvSpPr txBox="1">
              <a:spLocks noChangeArrowheads="1"/>
            </p:cNvSpPr>
            <p:nvPr/>
          </p:nvSpPr>
          <p:spPr bwMode="auto">
            <a:xfrm>
              <a:off x="5999641" y="1758268"/>
              <a:ext cx="15282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  1 . 1 0 1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8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308" y="1055969"/>
            <a:ext cx="7654636" cy="3999652"/>
            <a:chOff x="898863" y="155868"/>
            <a:chExt cx="7654636" cy="3999652"/>
          </a:xfrm>
        </p:grpSpPr>
        <p:sp>
          <p:nvSpPr>
            <p:cNvPr id="79875" name="Text Box 3"/>
            <p:cNvSpPr txBox="1">
              <a:spLocks noChangeArrowheads="1"/>
            </p:cNvSpPr>
            <p:nvPr/>
          </p:nvSpPr>
          <p:spPr bwMode="auto">
            <a:xfrm>
              <a:off x="898863" y="155868"/>
              <a:ext cx="765463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设机器数字长为 8 位（含 1 位符号位）</a:t>
              </a:r>
            </a:p>
            <a:p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且 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+0.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0.51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用补码求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9876" name="Text Box 4"/>
            <p:cNvSpPr txBox="1">
              <a:spLocks noChangeArrowheads="1"/>
            </p:cNvSpPr>
            <p:nvPr/>
          </p:nvSpPr>
          <p:spPr bwMode="auto">
            <a:xfrm>
              <a:off x="1235075" y="1241425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79878" name="Text Box 6"/>
            <p:cNvSpPr txBox="1">
              <a:spLocks noChangeArrowheads="1"/>
            </p:cNvSpPr>
            <p:nvPr/>
          </p:nvSpPr>
          <p:spPr bwMode="auto">
            <a:xfrm>
              <a:off x="2270125" y="1241425"/>
              <a:ext cx="1162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+0.5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79" name="Text Box 7"/>
            <p:cNvSpPr txBox="1">
              <a:spLocks noChangeArrowheads="1"/>
            </p:cNvSpPr>
            <p:nvPr/>
          </p:nvSpPr>
          <p:spPr bwMode="auto">
            <a:xfrm>
              <a:off x="3429000" y="1241425"/>
              <a:ext cx="7906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+0.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1" name="Text Box 9"/>
            <p:cNvSpPr txBox="1">
              <a:spLocks noChangeArrowheads="1"/>
            </p:cNvSpPr>
            <p:nvPr/>
          </p:nvSpPr>
          <p:spPr bwMode="auto">
            <a:xfrm>
              <a:off x="2286000" y="1751013"/>
              <a:ext cx="11047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0.51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2" name="Text Box 10"/>
            <p:cNvSpPr txBox="1">
              <a:spLocks noChangeArrowheads="1"/>
            </p:cNvSpPr>
            <p:nvPr/>
          </p:nvSpPr>
          <p:spPr bwMode="auto">
            <a:xfrm>
              <a:off x="3444875" y="1751013"/>
              <a:ext cx="15322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.1001100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3" name="Text Box 11"/>
            <p:cNvSpPr txBox="1">
              <a:spLocks noChangeArrowheads="1"/>
            </p:cNvSpPr>
            <p:nvPr/>
          </p:nvSpPr>
          <p:spPr bwMode="auto">
            <a:xfrm>
              <a:off x="1143000" y="3276600"/>
              <a:ext cx="13276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4" name="Text Box 12"/>
            <p:cNvSpPr txBox="1">
              <a:spLocks noChangeArrowheads="1"/>
            </p:cNvSpPr>
            <p:nvPr/>
          </p:nvSpPr>
          <p:spPr bwMode="auto">
            <a:xfrm>
              <a:off x="2208027" y="2774231"/>
              <a:ext cx="3145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9886" name="Text Box 14"/>
            <p:cNvSpPr txBox="1">
              <a:spLocks noChangeArrowheads="1"/>
            </p:cNvSpPr>
            <p:nvPr/>
          </p:nvSpPr>
          <p:spPr bwMode="auto">
            <a:xfrm>
              <a:off x="2522538" y="2259013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87" name="Text Box 15"/>
            <p:cNvSpPr txBox="1">
              <a:spLocks noChangeArrowheads="1"/>
            </p:cNvSpPr>
            <p:nvPr/>
          </p:nvSpPr>
          <p:spPr bwMode="auto">
            <a:xfrm>
              <a:off x="3444875" y="2259013"/>
              <a:ext cx="14686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0.1000000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89" name="Text Box 17"/>
            <p:cNvSpPr txBox="1">
              <a:spLocks noChangeArrowheads="1"/>
            </p:cNvSpPr>
            <p:nvPr/>
          </p:nvSpPr>
          <p:spPr bwMode="auto">
            <a:xfrm>
              <a:off x="2522537" y="2761382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9890" name="Text Box 18"/>
            <p:cNvSpPr txBox="1">
              <a:spLocks noChangeArrowheads="1"/>
            </p:cNvSpPr>
            <p:nvPr/>
          </p:nvSpPr>
          <p:spPr bwMode="auto">
            <a:xfrm>
              <a:off x="3444875" y="2768600"/>
              <a:ext cx="15177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 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0.1001100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3443288" y="3276600"/>
              <a:ext cx="2438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1 1.0001100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892" name="Text Box 20"/>
            <p:cNvSpPr txBox="1">
              <a:spLocks noChangeArrowheads="1"/>
            </p:cNvSpPr>
            <p:nvPr/>
          </p:nvSpPr>
          <p:spPr bwMode="auto">
            <a:xfrm>
              <a:off x="5638800" y="3276600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运算结果溢出</a:t>
              </a:r>
              <a:endPara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915" name="Text Box 43"/>
            <p:cNvSpPr txBox="1">
              <a:spLocks noChangeArrowheads="1"/>
            </p:cNvSpPr>
            <p:nvPr/>
          </p:nvSpPr>
          <p:spPr bwMode="auto">
            <a:xfrm>
              <a:off x="2057398" y="3786188"/>
              <a:ext cx="57150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应该等于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+1.00011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，但运算结果为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–0.11101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>
              <a:off x="1066800" y="3276600"/>
              <a:ext cx="6705600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Text Box 14"/>
            <p:cNvSpPr txBox="1">
              <a:spLocks noChangeArrowheads="1"/>
            </p:cNvSpPr>
            <p:nvPr/>
          </p:nvSpPr>
          <p:spPr bwMode="auto">
            <a:xfrm>
              <a:off x="5242006" y="1280480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auto">
            <a:xfrm>
              <a:off x="5713014" y="1302656"/>
              <a:ext cx="14109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0.1000000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356038" y="292411"/>
            <a:ext cx="71254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小数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加法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运算例</a:t>
            </a:r>
            <a:r>
              <a:rPr lang="en-US" altLang="zh-CN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—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运算溢出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5152502" y="2594265"/>
            <a:ext cx="18512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补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0.1001100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auto">
          <a:xfrm>
            <a:off x="3662465" y="4243156"/>
            <a:ext cx="137231" cy="254805"/>
          </a:xfrm>
          <a:prstGeom prst="wedgeRoundRectCallout">
            <a:avLst>
              <a:gd name="adj1" fmla="val -235205"/>
              <a:gd name="adj2" fmla="val 78297"/>
              <a:gd name="adj3" fmla="val 16667"/>
            </a:avLst>
          </a:prstGeom>
          <a:noFill/>
          <a:ln w="28575" cmpd="sng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圆角矩形标注 25"/>
          <p:cNvSpPr/>
          <p:nvPr/>
        </p:nvSpPr>
        <p:spPr bwMode="auto">
          <a:xfrm>
            <a:off x="2808798" y="4497961"/>
            <a:ext cx="582989" cy="255992"/>
          </a:xfrm>
          <a:prstGeom prst="wedgeRoundRectCallout">
            <a:avLst>
              <a:gd name="adj1" fmla="val -19407"/>
              <a:gd name="adj2" fmla="val 3844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dirty="0"/>
              <a:t>丢弃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2189" y="5208980"/>
            <a:ext cx="8411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30DCD"/>
                </a:solidFill>
                <a:latin typeface="+mn-ea"/>
                <a:ea typeface="+mn-ea"/>
              </a:rPr>
              <a:t>注意：</a:t>
            </a:r>
            <a:r>
              <a:rPr lang="zh-CN" altLang="en-US" sz="1600" b="1" dirty="0">
                <a:solidFill>
                  <a:srgbClr val="030DCD"/>
                </a:solidFill>
                <a:latin typeface="+mn-ea"/>
                <a:ea typeface="+mn-ea"/>
              </a:rPr>
              <a:t>补码的加减运算结果可能超出补码的表示范围，产生</a:t>
            </a:r>
            <a:r>
              <a:rPr lang="zh-CN" altLang="en-US" sz="1600" b="1" dirty="0" smtClean="0">
                <a:solidFill>
                  <a:srgbClr val="030DCD"/>
                </a:solidFill>
                <a:latin typeface="+mn-ea"/>
                <a:ea typeface="+mn-ea"/>
              </a:rPr>
              <a:t>溢出。</a:t>
            </a:r>
            <a:endParaRPr lang="en-US" altLang="zh-CN" sz="1600" b="1" dirty="0">
              <a:solidFill>
                <a:srgbClr val="030DCD"/>
              </a:solidFill>
              <a:latin typeface="+mn-ea"/>
              <a:ea typeface="+mn-ea"/>
            </a:endParaRPr>
          </a:p>
          <a:p>
            <a:r>
              <a:rPr lang="zh-CN" altLang="en-US" sz="1600" b="1" dirty="0" smtClean="0">
                <a:solidFill>
                  <a:srgbClr val="7030A0"/>
                </a:solidFill>
                <a:latin typeface="+mn-ea"/>
                <a:ea typeface="+mn-ea"/>
              </a:rPr>
              <a:t>编程时要注意使用合适的数据类型，尽量防止运算结果溢出。</a:t>
            </a:r>
            <a:endParaRPr lang="zh-CN" altLang="en-US" sz="1600" b="1" dirty="0">
              <a:solidFill>
                <a:srgbClr val="7030A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934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356038" y="292411"/>
            <a:ext cx="57415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小数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加减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运算例</a:t>
            </a:r>
            <a:r>
              <a:rPr lang="en-US" altLang="zh-CN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--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溢出</a:t>
            </a:r>
            <a:endParaRPr lang="zh-CN" altLang="en-US" sz="2800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2536" y="1529788"/>
            <a:ext cx="7535248" cy="3341825"/>
            <a:chOff x="669925" y="3528271"/>
            <a:chExt cx="7535248" cy="3341825"/>
          </a:xfrm>
        </p:grpSpPr>
        <p:sp>
          <p:nvSpPr>
            <p:cNvPr id="78873" name="Text Box 25"/>
            <p:cNvSpPr txBox="1">
              <a:spLocks noChangeArrowheads="1"/>
            </p:cNvSpPr>
            <p:nvPr/>
          </p:nvSpPr>
          <p:spPr bwMode="auto">
            <a:xfrm>
              <a:off x="2522538" y="4316221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8874" name="Text Box 26"/>
            <p:cNvSpPr txBox="1">
              <a:spLocks noChangeArrowheads="1"/>
            </p:cNvSpPr>
            <p:nvPr/>
          </p:nvSpPr>
          <p:spPr bwMode="auto">
            <a:xfrm>
              <a:off x="2522538" y="4751711"/>
              <a:ext cx="8411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8875" name="Text Box 27"/>
            <p:cNvSpPr txBox="1">
              <a:spLocks noChangeArrowheads="1"/>
            </p:cNvSpPr>
            <p:nvPr/>
          </p:nvSpPr>
          <p:spPr bwMode="auto">
            <a:xfrm>
              <a:off x="1408113" y="5188570"/>
              <a:ext cx="15990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+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8876" name="Line 28"/>
            <p:cNvSpPr>
              <a:spLocks noChangeShapeType="1"/>
            </p:cNvSpPr>
            <p:nvPr/>
          </p:nvSpPr>
          <p:spPr bwMode="auto">
            <a:xfrm>
              <a:off x="1447800" y="5229655"/>
              <a:ext cx="5169816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877" name="Text Box 29"/>
            <p:cNvSpPr txBox="1">
              <a:spLocks noChangeArrowheads="1"/>
            </p:cNvSpPr>
            <p:nvPr/>
          </p:nvSpPr>
          <p:spPr bwMode="auto">
            <a:xfrm>
              <a:off x="2279650" y="4769514"/>
              <a:ext cx="3145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8878" name="Text Box 30"/>
            <p:cNvSpPr txBox="1">
              <a:spLocks noChangeArrowheads="1"/>
            </p:cNvSpPr>
            <p:nvPr/>
          </p:nvSpPr>
          <p:spPr bwMode="auto">
            <a:xfrm>
              <a:off x="3505200" y="4316221"/>
              <a:ext cx="1600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 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0 . 1 0 1 1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79" name="Text Box 31"/>
            <p:cNvSpPr txBox="1">
              <a:spLocks noChangeArrowheads="1"/>
            </p:cNvSpPr>
            <p:nvPr/>
          </p:nvSpPr>
          <p:spPr bwMode="auto">
            <a:xfrm>
              <a:off x="3505200" y="4751711"/>
              <a:ext cx="3200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8880" name="Text Box 32"/>
            <p:cNvSpPr txBox="1">
              <a:spLocks noChangeArrowheads="1"/>
            </p:cNvSpPr>
            <p:nvPr/>
          </p:nvSpPr>
          <p:spPr bwMode="auto">
            <a:xfrm>
              <a:off x="3505200" y="5188570"/>
              <a:ext cx="15263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8881" name="Text Box 33"/>
            <p:cNvSpPr txBox="1">
              <a:spLocks noChangeArrowheads="1"/>
            </p:cNvSpPr>
            <p:nvPr/>
          </p:nvSpPr>
          <p:spPr bwMode="auto">
            <a:xfrm>
              <a:off x="5282333" y="5188570"/>
              <a:ext cx="12073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8890" name="Text Box 42"/>
            <p:cNvSpPr txBox="1">
              <a:spLocks noChangeArrowheads="1"/>
            </p:cNvSpPr>
            <p:nvPr/>
          </p:nvSpPr>
          <p:spPr bwMode="auto">
            <a:xfrm>
              <a:off x="669925" y="3528271"/>
              <a:ext cx="5309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例</a:t>
              </a:r>
              <a:r>
                <a:rPr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</a:rPr>
                <a:t>3</a:t>
              </a:r>
              <a:endPara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91" name="Text Box 43"/>
            <p:cNvSpPr txBox="1">
              <a:spLocks noChangeArrowheads="1"/>
            </p:cNvSpPr>
            <p:nvPr/>
          </p:nvSpPr>
          <p:spPr bwMode="auto">
            <a:xfrm>
              <a:off x="2209800" y="3528271"/>
              <a:ext cx="29107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设 </a:t>
              </a:r>
              <a:r>
                <a:rPr lang="en-US" altLang="zh-CN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0.1011，</a:t>
              </a:r>
              <a:r>
                <a:rPr lang="en-US" altLang="zh-CN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0.0101</a:t>
              </a:r>
              <a:endParaRPr lang="zh-CN" altLang="en-US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92" name="Text Box 44"/>
            <p:cNvSpPr txBox="1">
              <a:spLocks noChangeArrowheads="1"/>
            </p:cNvSpPr>
            <p:nvPr/>
          </p:nvSpPr>
          <p:spPr bwMode="auto">
            <a:xfrm>
              <a:off x="2209800" y="3942266"/>
              <a:ext cx="12939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求 [</a:t>
              </a:r>
              <a:r>
                <a:rPr lang="en-US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en-US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78893" name="Text Box 45"/>
            <p:cNvSpPr txBox="1">
              <a:spLocks noChangeArrowheads="1"/>
            </p:cNvSpPr>
            <p:nvPr/>
          </p:nvSpPr>
          <p:spPr bwMode="auto">
            <a:xfrm>
              <a:off x="1463675" y="4316221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78894" name="Text Box 46"/>
            <p:cNvSpPr txBox="1">
              <a:spLocks noChangeArrowheads="1"/>
            </p:cNvSpPr>
            <p:nvPr/>
          </p:nvSpPr>
          <p:spPr bwMode="auto">
            <a:xfrm>
              <a:off x="1472226" y="5669767"/>
              <a:ext cx="673294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 dirty="0" smtClean="0">
                  <a:solidFill>
                    <a:srgbClr val="C00000"/>
                  </a:solidFill>
                  <a:latin typeface="Times New Roman" panose="02020603050405020304" pitchFamily="18" charset="0"/>
                </a:rPr>
                <a:t>运算结果溢出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。</a:t>
              </a:r>
              <a:endPara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A=11/16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B=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5/16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–B=+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，超出补码表示范围</a:t>
              </a:r>
              <a:endPara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                      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结果得到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1.0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Text Box 31"/>
            <p:cNvSpPr txBox="1">
              <a:spLocks noChangeArrowheads="1"/>
            </p:cNvSpPr>
            <p:nvPr/>
          </p:nvSpPr>
          <p:spPr bwMode="auto">
            <a:xfrm>
              <a:off x="6097587" y="4421645"/>
              <a:ext cx="15381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    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0 1 1</a:t>
              </a:r>
            </a:p>
          </p:txBody>
        </p:sp>
        <p:sp>
          <p:nvSpPr>
            <p:cNvPr id="51" name="Text Box 5"/>
            <p:cNvSpPr txBox="1">
              <a:spLocks noChangeArrowheads="1"/>
            </p:cNvSpPr>
            <p:nvPr/>
          </p:nvSpPr>
          <p:spPr bwMode="auto">
            <a:xfrm>
              <a:off x="5567932" y="4368684"/>
              <a:ext cx="6335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72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定点数与浮点数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浮点数</a:t>
            </a:r>
            <a:endParaRPr lang="en-US" altLang="zh-CN" dirty="0"/>
          </a:p>
          <a:p>
            <a:pPr marL="971550" lvl="1"/>
            <a:r>
              <a:rPr lang="zh-CN" altLang="en-US" dirty="0"/>
              <a:t>小数点位置不固定，可以浮动</a:t>
            </a:r>
            <a:r>
              <a:rPr lang="zh-CN" altLang="en-US" dirty="0" smtClean="0"/>
              <a:t>；</a:t>
            </a:r>
            <a:r>
              <a:rPr lang="en-US" altLang="zh-CN" dirty="0" smtClean="0"/>
              <a:t>(</a:t>
            </a:r>
            <a:r>
              <a:rPr lang="zh-CN" altLang="en-US" dirty="0" smtClean="0"/>
              <a:t>表示实数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marL="971550" lvl="1"/>
            <a:r>
              <a:rPr lang="zh-CN" altLang="en-US" dirty="0"/>
              <a:t>类似于我们常用的科学计数法，如 </a:t>
            </a:r>
            <a:r>
              <a:rPr lang="en-US" altLang="zh-CN" dirty="0" smtClean="0"/>
              <a:t>3.5x10</a:t>
            </a:r>
            <a:r>
              <a:rPr lang="en-US" altLang="zh-CN" baseline="30000" dirty="0" smtClean="0"/>
              <a:t>5</a:t>
            </a:r>
            <a:r>
              <a:rPr lang="en-US" altLang="zh-CN" dirty="0" smtClean="0"/>
              <a:t> </a:t>
            </a:r>
            <a:r>
              <a:rPr lang="en-US" altLang="zh-CN" dirty="0"/>
              <a:t>=</a:t>
            </a:r>
            <a:r>
              <a:rPr lang="en-US" altLang="zh-CN" dirty="0" smtClean="0"/>
              <a:t>0.35x10</a:t>
            </a:r>
            <a:r>
              <a:rPr lang="en-US" altLang="zh-CN" baseline="30000" dirty="0" smtClean="0"/>
              <a:t>6</a:t>
            </a:r>
            <a:endParaRPr lang="en-US" altLang="zh-CN" baseline="30000" dirty="0"/>
          </a:p>
          <a:p>
            <a:pPr marL="971550" lvl="1"/>
            <a:r>
              <a:rPr lang="zh-CN" altLang="en-US" dirty="0">
                <a:solidFill>
                  <a:srgbClr val="C00000"/>
                </a:solidFill>
              </a:rPr>
              <a:t>可以表示</a:t>
            </a:r>
            <a:r>
              <a:rPr lang="zh-CN" altLang="en-US" dirty="0">
                <a:solidFill>
                  <a:srgbClr val="006600"/>
                </a:solidFill>
              </a:rPr>
              <a:t>不是纯小数、纯整数的实数</a:t>
            </a:r>
            <a:endParaRPr lang="en-US" altLang="zh-CN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dirty="0">
                <a:solidFill>
                  <a:srgbClr val="C00000"/>
                </a:solidFill>
              </a:rPr>
              <a:t>可以表示</a:t>
            </a:r>
            <a:r>
              <a:rPr lang="zh-CN" altLang="en-US" dirty="0">
                <a:solidFill>
                  <a:srgbClr val="006600"/>
                </a:solidFill>
              </a:rPr>
              <a:t>特别大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6600"/>
                </a:solidFill>
              </a:rPr>
              <a:t>特表小</a:t>
            </a:r>
            <a:r>
              <a:rPr lang="zh-CN" altLang="en-US" dirty="0"/>
              <a:t>的实数，如</a:t>
            </a:r>
            <a:r>
              <a:rPr lang="en-US" altLang="zh-CN" dirty="0" smtClean="0"/>
              <a:t>3.5x10</a:t>
            </a:r>
            <a:r>
              <a:rPr lang="en-US" altLang="zh-CN" baseline="30000" dirty="0" smtClean="0"/>
              <a:t>120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3.5x10</a:t>
            </a:r>
            <a:r>
              <a:rPr lang="en-US" altLang="zh-CN" baseline="30000" dirty="0" smtClean="0"/>
              <a:t>-120</a:t>
            </a:r>
            <a:endParaRPr lang="en-US" altLang="zh-CN" baseline="30000" dirty="0"/>
          </a:p>
          <a:p>
            <a:pPr marL="971550" lvl="1"/>
            <a:endParaRPr lang="en-US" altLang="zh-CN" dirty="0"/>
          </a:p>
          <a:p>
            <a:pPr marL="971550" lvl="1"/>
            <a:r>
              <a:rPr lang="zh-CN" altLang="en-US" dirty="0">
                <a:solidFill>
                  <a:srgbClr val="030DCD"/>
                </a:solidFill>
              </a:rPr>
              <a:t>浮点数利用</a:t>
            </a:r>
            <a:r>
              <a:rPr lang="zh-CN" altLang="en-US" b="1" dirty="0">
                <a:solidFill>
                  <a:srgbClr val="7030A0"/>
                </a:solidFill>
              </a:rPr>
              <a:t>指数</a:t>
            </a:r>
            <a:r>
              <a:rPr lang="zh-CN" altLang="en-US" dirty="0">
                <a:solidFill>
                  <a:srgbClr val="030DCD"/>
                </a:solidFill>
              </a:rPr>
              <a:t>达到了</a:t>
            </a:r>
            <a:r>
              <a:rPr lang="zh-CN" altLang="en-US" dirty="0">
                <a:solidFill>
                  <a:srgbClr val="C00000"/>
                </a:solidFill>
              </a:rPr>
              <a:t>浮动小数点</a:t>
            </a:r>
            <a:r>
              <a:rPr lang="zh-CN" altLang="en-US" dirty="0">
                <a:solidFill>
                  <a:srgbClr val="030DCD"/>
                </a:solidFill>
              </a:rPr>
              <a:t>的效果，从而可以灵活地表达更大范围的实数</a:t>
            </a:r>
            <a:r>
              <a:rPr lang="zh-CN" altLang="en-US" dirty="0" smtClean="0">
                <a:solidFill>
                  <a:srgbClr val="030DCD"/>
                </a:solidFill>
              </a:rPr>
              <a:t>；</a:t>
            </a:r>
            <a:endParaRPr lang="en-US" altLang="zh-CN" dirty="0" smtClean="0">
              <a:solidFill>
                <a:srgbClr val="030DCD"/>
              </a:solidFill>
            </a:endParaRPr>
          </a:p>
          <a:p>
            <a:pPr marL="971550" lvl="1"/>
            <a:r>
              <a:rPr lang="zh-CN" altLang="en-US" dirty="0" smtClean="0"/>
              <a:t>浮点数</a:t>
            </a:r>
            <a:r>
              <a:rPr lang="zh-CN" altLang="en-US" dirty="0"/>
              <a:t>利用两个定点数表达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200150" lvl="2"/>
            <a:r>
              <a:rPr lang="zh-CN" altLang="en-US" sz="1800" dirty="0" smtClean="0">
                <a:solidFill>
                  <a:srgbClr val="7030A0"/>
                </a:solidFill>
              </a:rPr>
              <a:t>尾数</a:t>
            </a:r>
            <a:r>
              <a:rPr lang="zh-CN" altLang="en-US" sz="1800" dirty="0" smtClean="0"/>
              <a:t>（小数）：</a:t>
            </a:r>
            <a:r>
              <a:rPr lang="zh-CN" altLang="en-US" sz="1800" dirty="0" smtClean="0">
                <a:solidFill>
                  <a:srgbClr val="006600"/>
                </a:solidFill>
              </a:rPr>
              <a:t>纯小数</a:t>
            </a:r>
            <a:endParaRPr lang="en-US" altLang="zh-CN" sz="1800" dirty="0" smtClean="0">
              <a:solidFill>
                <a:srgbClr val="006600"/>
              </a:solidFill>
            </a:endParaRPr>
          </a:p>
          <a:p>
            <a:pPr marL="1200150" lvl="2"/>
            <a:r>
              <a:rPr lang="zh-CN" altLang="en-US" sz="1800" dirty="0" smtClean="0">
                <a:solidFill>
                  <a:srgbClr val="7030A0"/>
                </a:solidFill>
              </a:rPr>
              <a:t>阶码</a:t>
            </a:r>
            <a:r>
              <a:rPr lang="zh-CN" altLang="en-US" sz="1800" dirty="0" smtClean="0"/>
              <a:t>（指数）：</a:t>
            </a:r>
            <a:r>
              <a:rPr lang="zh-CN" altLang="en-US" sz="1800" dirty="0" smtClean="0">
                <a:solidFill>
                  <a:srgbClr val="006600"/>
                </a:solidFill>
              </a:rPr>
              <a:t>纯整数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9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回顾</a:t>
            </a:r>
            <a:r>
              <a:rPr lang="zh-CN" altLang="en-US" dirty="0" smtClean="0"/>
              <a:t>：补码加</a:t>
            </a:r>
            <a:r>
              <a:rPr lang="zh-CN" altLang="en-US" dirty="0"/>
              <a:t>减运算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491970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整数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006600"/>
                </a:solidFill>
              </a:rPr>
              <a:t>[</a:t>
            </a:r>
            <a:r>
              <a:rPr lang="en-US" altLang="zh-CN" b="1" dirty="0" err="1">
                <a:solidFill>
                  <a:srgbClr val="006600"/>
                </a:solidFill>
              </a:rPr>
              <a:t>x+y</a:t>
            </a:r>
            <a:r>
              <a:rPr lang="en-US" altLang="zh-CN" b="1" dirty="0">
                <a:solidFill>
                  <a:srgbClr val="006600"/>
                </a:solidFill>
              </a:rPr>
              <a:t>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b="1" dirty="0">
                <a:solidFill>
                  <a:srgbClr val="006600"/>
                </a:solidFill>
              </a:rPr>
              <a:t>=[x]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b="1" dirty="0">
                <a:solidFill>
                  <a:srgbClr val="006600"/>
                </a:solidFill>
              </a:rPr>
              <a:t>+[y]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 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mod 2</a:t>
            </a:r>
            <a:r>
              <a:rPr lang="en-US" altLang="zh-CN" i="1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+1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en-US" altLang="zh-CN" b="1" dirty="0" smtClean="0">
                <a:solidFill>
                  <a:srgbClr val="006600"/>
                </a:solidFill>
              </a:rPr>
              <a:t>[</a:t>
            </a:r>
            <a:r>
              <a:rPr lang="en-US" altLang="zh-CN" b="1" dirty="0">
                <a:solidFill>
                  <a:srgbClr val="006600"/>
                </a:solidFill>
              </a:rPr>
              <a:t>x-y]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b="1" dirty="0">
                <a:solidFill>
                  <a:srgbClr val="006600"/>
                </a:solidFill>
              </a:rPr>
              <a:t>=[x]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b="1" dirty="0">
                <a:solidFill>
                  <a:srgbClr val="006600"/>
                </a:solidFill>
              </a:rPr>
              <a:t>+[-y]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b="1" dirty="0">
                <a:solidFill>
                  <a:srgbClr val="0066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mod 2</a:t>
            </a:r>
            <a:r>
              <a:rPr lang="en-US" altLang="zh-CN" i="1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+1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dirty="0" smtClean="0"/>
              <a:t>小数</a:t>
            </a:r>
            <a:endParaRPr lang="en-US" altLang="zh-CN" dirty="0" smtClean="0"/>
          </a:p>
          <a:p>
            <a:pPr marL="971550" lvl="1"/>
            <a:r>
              <a:rPr lang="en-US" altLang="zh-CN" b="1" dirty="0">
                <a:solidFill>
                  <a:srgbClr val="006600"/>
                </a:solidFill>
              </a:rPr>
              <a:t>[</a:t>
            </a:r>
            <a:r>
              <a:rPr lang="en-US" altLang="zh-CN" b="1" dirty="0" err="1">
                <a:solidFill>
                  <a:srgbClr val="006600"/>
                </a:solidFill>
              </a:rPr>
              <a:t>x+y</a:t>
            </a:r>
            <a:r>
              <a:rPr lang="en-US" altLang="zh-CN" b="1" dirty="0">
                <a:solidFill>
                  <a:srgbClr val="006600"/>
                </a:solidFill>
              </a:rPr>
              <a:t>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b="1" dirty="0">
                <a:solidFill>
                  <a:srgbClr val="006600"/>
                </a:solidFill>
              </a:rPr>
              <a:t>=[x]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b="1" dirty="0">
                <a:solidFill>
                  <a:srgbClr val="006600"/>
                </a:solidFill>
              </a:rPr>
              <a:t>+[y]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 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mod 2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000000"/>
              </a:solidFill>
            </a:endParaRPr>
          </a:p>
          <a:p>
            <a:pPr marL="971550" lvl="1"/>
            <a:r>
              <a:rPr lang="en-US" altLang="zh-CN" b="1" dirty="0">
                <a:solidFill>
                  <a:srgbClr val="006600"/>
                </a:solidFill>
              </a:rPr>
              <a:t>[x-y]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b="1" dirty="0">
                <a:solidFill>
                  <a:srgbClr val="006600"/>
                </a:solidFill>
              </a:rPr>
              <a:t>=[x]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b="1" dirty="0">
                <a:solidFill>
                  <a:srgbClr val="006600"/>
                </a:solidFill>
              </a:rPr>
              <a:t>+[-y]</a:t>
            </a:r>
            <a:r>
              <a:rPr lang="zh-CN" altLang="en-US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b="1" dirty="0">
                <a:solidFill>
                  <a:srgbClr val="0066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mod 2</a:t>
            </a:r>
            <a:r>
              <a:rPr lang="en-US" altLang="zh-CN" baseline="45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dirty="0" smtClean="0"/>
              <a:t>补码运算的特点</a:t>
            </a:r>
            <a:endParaRPr lang="en-US" altLang="zh-CN" dirty="0" smtClean="0"/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 smtClean="0">
                <a:solidFill>
                  <a:srgbClr val="0303DF"/>
                </a:solidFill>
              </a:rPr>
              <a:t>符号位同数值位一样参与运算</a:t>
            </a:r>
            <a:endParaRPr lang="en-US" altLang="zh-CN" dirty="0" smtClean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 smtClean="0">
                <a:solidFill>
                  <a:srgbClr val="0303DF"/>
                </a:solidFill>
              </a:rPr>
              <a:t>利用加法运算实现减法运算（</a:t>
            </a:r>
            <a:r>
              <a:rPr lang="en-US" altLang="zh-CN" dirty="0" smtClean="0">
                <a:solidFill>
                  <a:srgbClr val="0303DF"/>
                </a:solidFill>
              </a:rPr>
              <a:t>CPU</a:t>
            </a:r>
            <a:r>
              <a:rPr lang="zh-CN" altLang="en-US" dirty="0" smtClean="0">
                <a:solidFill>
                  <a:srgbClr val="0303DF"/>
                </a:solidFill>
              </a:rPr>
              <a:t>只设加法器）</a:t>
            </a:r>
            <a:endParaRPr lang="en-US" altLang="zh-CN" dirty="0" smtClean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上述两点，简化了</a:t>
            </a:r>
            <a:r>
              <a:rPr lang="en-US" altLang="zh-CN" dirty="0" smtClean="0"/>
              <a:t>ALU</a:t>
            </a:r>
            <a:r>
              <a:rPr lang="zh-CN" altLang="en-US" dirty="0" smtClean="0"/>
              <a:t>的设计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62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165C7D-FCA3-4F4B-AA07-2F4E89EC975A}" type="slidenum">
              <a:rPr lang="zh-CN" altLang="en-US" sz="1800" b="0" smtClean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zh-CN" sz="1800" b="0">
              <a:solidFill>
                <a:srgbClr val="898989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65602" name="Text Box 2"/>
          <p:cNvSpPr txBox="1">
            <a:spLocks noChangeArrowheads="1"/>
          </p:cNvSpPr>
          <p:nvPr/>
        </p:nvSpPr>
        <p:spPr bwMode="auto">
          <a:xfrm>
            <a:off x="611363" y="230216"/>
            <a:ext cx="3746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补码加法器逻辑实现</a:t>
            </a:r>
          </a:p>
        </p:txBody>
      </p:sp>
      <p:sp>
        <p:nvSpPr>
          <p:cNvPr id="86033" name="Text Box 60"/>
          <p:cNvSpPr txBox="1">
            <a:spLocks noChangeArrowheads="1"/>
          </p:cNvSpPr>
          <p:nvPr/>
        </p:nvSpPr>
        <p:spPr bwMode="auto">
          <a:xfrm>
            <a:off x="408194" y="955983"/>
            <a:ext cx="23765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）控制信号</a:t>
            </a:r>
          </a:p>
        </p:txBody>
      </p:sp>
      <p:sp>
        <p:nvSpPr>
          <p:cNvPr id="665661" name="Text Box 61"/>
          <p:cNvSpPr txBox="1">
            <a:spLocks noChangeArrowheads="1"/>
          </p:cNvSpPr>
          <p:nvPr/>
        </p:nvSpPr>
        <p:spPr bwMode="auto">
          <a:xfrm>
            <a:off x="503340" y="1757363"/>
            <a:ext cx="2743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</a:rPr>
              <a:t>加法器输入端：</a:t>
            </a:r>
          </a:p>
        </p:txBody>
      </p:sp>
      <p:sp>
        <p:nvSpPr>
          <p:cNvPr id="665662" name="Text Box 62"/>
          <p:cNvSpPr txBox="1">
            <a:spLocks noChangeArrowheads="1"/>
          </p:cNvSpPr>
          <p:nvPr/>
        </p:nvSpPr>
        <p:spPr bwMode="auto">
          <a:xfrm>
            <a:off x="827190" y="2276475"/>
            <a:ext cx="32386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+A</a:t>
            </a:r>
            <a:r>
              <a:rPr lang="zh-CN" altLang="en-US" sz="1800" dirty="0">
                <a:solidFill>
                  <a:schemeClr val="tx1"/>
                </a:solidFill>
              </a:rPr>
              <a:t>：打开控制门，将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送∑</a:t>
            </a:r>
          </a:p>
        </p:txBody>
      </p:sp>
      <p:sp>
        <p:nvSpPr>
          <p:cNvPr id="665663" name="Text Box 63"/>
          <p:cNvSpPr txBox="1">
            <a:spLocks noChangeArrowheads="1"/>
          </p:cNvSpPr>
          <p:nvPr/>
        </p:nvSpPr>
        <p:spPr bwMode="auto">
          <a:xfrm>
            <a:off x="827190" y="2636838"/>
            <a:ext cx="29337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+B</a:t>
            </a:r>
            <a:r>
              <a:rPr lang="zh-CN" altLang="en-US" sz="1800" dirty="0">
                <a:solidFill>
                  <a:schemeClr val="tx1"/>
                </a:solidFill>
              </a:rPr>
              <a:t>：打开控制门，将</a:t>
            </a:r>
            <a:r>
              <a:rPr lang="en-US" altLang="zh-CN" sz="1800" dirty="0">
                <a:solidFill>
                  <a:schemeClr val="tx1"/>
                </a:solidFill>
              </a:rPr>
              <a:t>B</a:t>
            </a:r>
            <a:r>
              <a:rPr lang="zh-CN" altLang="en-US" sz="1800" dirty="0">
                <a:solidFill>
                  <a:schemeClr val="tx1"/>
                </a:solidFill>
              </a:rPr>
              <a:t>送∑</a:t>
            </a:r>
          </a:p>
        </p:txBody>
      </p:sp>
      <p:sp>
        <p:nvSpPr>
          <p:cNvPr id="665664" name="Text Box 64"/>
          <p:cNvSpPr txBox="1">
            <a:spLocks noChangeArrowheads="1"/>
          </p:cNvSpPr>
          <p:nvPr/>
        </p:nvSpPr>
        <p:spPr bwMode="auto">
          <a:xfrm>
            <a:off x="827190" y="3548063"/>
            <a:ext cx="26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+1</a:t>
            </a:r>
            <a:r>
              <a:rPr lang="zh-CN" altLang="en-US" sz="1800" dirty="0">
                <a:solidFill>
                  <a:schemeClr val="tx1"/>
                </a:solidFill>
              </a:rPr>
              <a:t>：控制末位加</a:t>
            </a:r>
            <a:r>
              <a:rPr lang="en-US" altLang="zh-CN" sz="1800" dirty="0">
                <a:solidFill>
                  <a:schemeClr val="tx1"/>
                </a:solidFill>
              </a:rPr>
              <a:t>1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grpSp>
        <p:nvGrpSpPr>
          <p:cNvPr id="665665" name="Group 65"/>
          <p:cNvGrpSpPr>
            <a:grpSpLocks/>
          </p:cNvGrpSpPr>
          <p:nvPr/>
        </p:nvGrpSpPr>
        <p:grpSpPr bwMode="auto">
          <a:xfrm>
            <a:off x="827190" y="3116267"/>
            <a:ext cx="3444877" cy="369888"/>
            <a:chOff x="0" y="1776"/>
            <a:chExt cx="3072" cy="233"/>
          </a:xfrm>
        </p:grpSpPr>
        <p:sp>
          <p:nvSpPr>
            <p:cNvPr id="86050" name="Text Box 66"/>
            <p:cNvSpPr txBox="1">
              <a:spLocks noChangeArrowheads="1"/>
            </p:cNvSpPr>
            <p:nvPr/>
          </p:nvSpPr>
          <p:spPr bwMode="auto">
            <a:xfrm>
              <a:off x="0" y="1776"/>
              <a:ext cx="30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7030A0"/>
                  </a:solidFill>
                </a:rPr>
                <a:t>+B</a:t>
              </a:r>
              <a:r>
                <a:rPr lang="zh-CN" altLang="en-US" sz="1800" dirty="0">
                  <a:solidFill>
                    <a:schemeClr val="tx1"/>
                  </a:solidFill>
                </a:rPr>
                <a:t>：打开控制门，将</a:t>
              </a:r>
              <a:r>
                <a:rPr lang="en-US" altLang="zh-CN" sz="1800" dirty="0">
                  <a:solidFill>
                    <a:schemeClr val="tx1"/>
                  </a:solidFill>
                </a:rPr>
                <a:t>B</a:t>
              </a:r>
              <a:r>
                <a:rPr lang="zh-CN" altLang="en-US" sz="1800" dirty="0">
                  <a:solidFill>
                    <a:schemeClr val="tx1"/>
                  </a:solidFill>
                </a:rPr>
                <a:t>送∑</a:t>
              </a:r>
            </a:p>
          </p:txBody>
        </p:sp>
        <p:sp>
          <p:nvSpPr>
            <p:cNvPr id="86051" name="Line 67"/>
            <p:cNvSpPr>
              <a:spLocks noChangeShapeType="1"/>
            </p:cNvSpPr>
            <p:nvPr/>
          </p:nvSpPr>
          <p:spPr bwMode="auto">
            <a:xfrm>
              <a:off x="144" y="1824"/>
              <a:ext cx="144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2" name="Line 68"/>
            <p:cNvSpPr>
              <a:spLocks noChangeShapeType="1"/>
            </p:cNvSpPr>
            <p:nvPr/>
          </p:nvSpPr>
          <p:spPr bwMode="auto">
            <a:xfrm>
              <a:off x="1927" y="182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65669" name="Text Box 69"/>
          <p:cNvSpPr txBox="1">
            <a:spLocks noChangeArrowheads="1"/>
          </p:cNvSpPr>
          <p:nvPr/>
        </p:nvSpPr>
        <p:spPr bwMode="auto">
          <a:xfrm>
            <a:off x="560594" y="3969566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</a:rPr>
              <a:t>加法器输出端：</a:t>
            </a:r>
          </a:p>
        </p:txBody>
      </p:sp>
      <p:grpSp>
        <p:nvGrpSpPr>
          <p:cNvPr id="665670" name="Group 70"/>
          <p:cNvGrpSpPr>
            <a:grpSpLocks/>
          </p:cNvGrpSpPr>
          <p:nvPr/>
        </p:nvGrpSpPr>
        <p:grpSpPr bwMode="auto">
          <a:xfrm>
            <a:off x="828635" y="4524374"/>
            <a:ext cx="2889346" cy="620712"/>
            <a:chOff x="0" y="2976"/>
            <a:chExt cx="2784" cy="391"/>
          </a:xfrm>
        </p:grpSpPr>
        <p:sp>
          <p:nvSpPr>
            <p:cNvPr id="86046" name="Text Box 71"/>
            <p:cNvSpPr txBox="1">
              <a:spLocks noChangeArrowheads="1"/>
            </p:cNvSpPr>
            <p:nvPr/>
          </p:nvSpPr>
          <p:spPr bwMode="auto">
            <a:xfrm>
              <a:off x="0" y="2976"/>
              <a:ext cx="2784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rgbClr val="7030A0"/>
                  </a:solidFill>
                </a:rPr>
                <a:t>∑ </a:t>
              </a:r>
              <a:r>
                <a:rPr lang="zh-CN" altLang="en-US" sz="1800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lang="en-US" altLang="zh-CN" sz="1800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打开控制门，将结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         果送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输入端</a:t>
              </a:r>
            </a:p>
          </p:txBody>
        </p:sp>
        <p:grpSp>
          <p:nvGrpSpPr>
            <p:cNvPr id="86047" name="Group 72"/>
            <p:cNvGrpSpPr>
              <a:grpSpLocks/>
            </p:cNvGrpSpPr>
            <p:nvPr/>
          </p:nvGrpSpPr>
          <p:grpSpPr bwMode="auto">
            <a:xfrm>
              <a:off x="313" y="3052"/>
              <a:ext cx="311" cy="212"/>
              <a:chOff x="313" y="3052"/>
              <a:chExt cx="311" cy="212"/>
            </a:xfrm>
          </p:grpSpPr>
          <p:sp>
            <p:nvSpPr>
              <p:cNvPr id="86048" name="Line 73"/>
              <p:cNvSpPr>
                <a:spLocks noChangeShapeType="1"/>
              </p:cNvSpPr>
              <p:nvPr/>
            </p:nvSpPr>
            <p:spPr bwMode="auto">
              <a:xfrm>
                <a:off x="624" y="326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49" name="Line 74"/>
              <p:cNvSpPr>
                <a:spLocks noChangeShapeType="1"/>
              </p:cNvSpPr>
              <p:nvPr/>
            </p:nvSpPr>
            <p:spPr bwMode="auto">
              <a:xfrm>
                <a:off x="313" y="3052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65675" name="Text Box 75"/>
          <p:cNvSpPr txBox="1">
            <a:spLocks noChangeArrowheads="1"/>
          </p:cNvSpPr>
          <p:nvPr/>
        </p:nvSpPr>
        <p:spPr bwMode="auto">
          <a:xfrm>
            <a:off x="887414" y="5200836"/>
            <a:ext cx="2057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CP</a:t>
            </a:r>
            <a:r>
              <a:rPr lang="en-US" altLang="zh-CN" sz="1800" baseline="-25000" dirty="0">
                <a:solidFill>
                  <a:srgbClr val="7030A0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：将结果打入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86042" name="Text Box 76"/>
          <p:cNvSpPr txBox="1">
            <a:spLocks noChangeArrowheads="1"/>
          </p:cNvSpPr>
          <p:nvPr/>
        </p:nvSpPr>
        <p:spPr bwMode="auto">
          <a:xfrm>
            <a:off x="3635375" y="917603"/>
            <a:ext cx="502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补码加减运算器粗框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78313" y="1504133"/>
            <a:ext cx="4876800" cy="4422841"/>
            <a:chOff x="4278313" y="1504134"/>
            <a:chExt cx="4876800" cy="4724400"/>
          </a:xfrm>
        </p:grpSpPr>
        <p:sp>
          <p:nvSpPr>
            <p:cNvPr id="665603" name="Line 3"/>
            <p:cNvSpPr>
              <a:spLocks noChangeShapeType="1"/>
            </p:cNvSpPr>
            <p:nvPr/>
          </p:nvSpPr>
          <p:spPr bwMode="auto">
            <a:xfrm flipV="1">
              <a:off x="6792913" y="3332934"/>
              <a:ext cx="0" cy="228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5604" name="Group 4"/>
            <p:cNvGrpSpPr>
              <a:grpSpLocks/>
            </p:cNvGrpSpPr>
            <p:nvPr/>
          </p:nvGrpSpPr>
          <p:grpSpPr bwMode="auto">
            <a:xfrm>
              <a:off x="4506913" y="5066484"/>
              <a:ext cx="3581400" cy="476250"/>
              <a:chOff x="2976" y="3204"/>
              <a:chExt cx="2256" cy="300"/>
            </a:xfrm>
          </p:grpSpPr>
          <p:sp>
            <p:nvSpPr>
              <p:cNvPr id="86093" name="Rectangle 5"/>
              <p:cNvSpPr>
                <a:spLocks noChangeArrowheads="1"/>
              </p:cNvSpPr>
              <p:nvPr/>
            </p:nvSpPr>
            <p:spPr bwMode="auto">
              <a:xfrm>
                <a:off x="2976" y="3216"/>
                <a:ext cx="1008" cy="2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94" name="Rectangle 6"/>
              <p:cNvSpPr>
                <a:spLocks noChangeArrowheads="1"/>
              </p:cNvSpPr>
              <p:nvPr/>
            </p:nvSpPr>
            <p:spPr bwMode="auto">
              <a:xfrm>
                <a:off x="4224" y="3216"/>
                <a:ext cx="1008" cy="2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95" name="Text Box 7"/>
              <p:cNvSpPr txBox="1">
                <a:spLocks noChangeArrowheads="1"/>
              </p:cNvSpPr>
              <p:nvPr/>
            </p:nvSpPr>
            <p:spPr bwMode="auto">
              <a:xfrm>
                <a:off x="3103" y="3216"/>
                <a:ext cx="96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A(X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补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</a:p>
            </p:txBody>
          </p:sp>
          <p:sp>
            <p:nvSpPr>
              <p:cNvPr id="86096" name="Text Box 8"/>
              <p:cNvSpPr txBox="1">
                <a:spLocks noChangeArrowheads="1"/>
              </p:cNvSpPr>
              <p:nvPr/>
            </p:nvSpPr>
            <p:spPr bwMode="auto">
              <a:xfrm>
                <a:off x="4320" y="3204"/>
                <a:ext cx="672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B(Y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补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</a:p>
            </p:txBody>
          </p:sp>
        </p:grpSp>
        <p:sp>
          <p:nvSpPr>
            <p:cNvPr id="665609" name="Line 9"/>
            <p:cNvSpPr>
              <a:spLocks noChangeShapeType="1"/>
            </p:cNvSpPr>
            <p:nvPr/>
          </p:nvSpPr>
          <p:spPr bwMode="auto">
            <a:xfrm>
              <a:off x="5607269" y="554273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10" name="Line 10"/>
            <p:cNvSpPr>
              <a:spLocks noChangeShapeType="1"/>
            </p:cNvSpPr>
            <p:nvPr/>
          </p:nvSpPr>
          <p:spPr bwMode="auto">
            <a:xfrm>
              <a:off x="5022836" y="554273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11" name="Line 11"/>
            <p:cNvSpPr>
              <a:spLocks noChangeShapeType="1"/>
            </p:cNvSpPr>
            <p:nvPr/>
          </p:nvSpPr>
          <p:spPr bwMode="auto">
            <a:xfrm>
              <a:off x="7097713" y="3028134"/>
              <a:ext cx="1143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5612" name="Group 12"/>
            <p:cNvGrpSpPr>
              <a:grpSpLocks/>
            </p:cNvGrpSpPr>
            <p:nvPr/>
          </p:nvGrpSpPr>
          <p:grpSpPr bwMode="auto">
            <a:xfrm>
              <a:off x="4354513" y="3332934"/>
              <a:ext cx="1676400" cy="1768475"/>
              <a:chOff x="2880" y="2112"/>
              <a:chExt cx="1056" cy="1114"/>
            </a:xfrm>
          </p:grpSpPr>
          <p:sp>
            <p:nvSpPr>
              <p:cNvPr id="86082" name="Rectangle 13"/>
              <p:cNvSpPr>
                <a:spLocks noChangeArrowheads="1"/>
              </p:cNvSpPr>
              <p:nvPr/>
            </p:nvSpPr>
            <p:spPr bwMode="auto">
              <a:xfrm>
                <a:off x="3168" y="2400"/>
                <a:ext cx="768" cy="2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83" name="Line 14"/>
              <p:cNvSpPr>
                <a:spLocks noChangeShapeType="1"/>
              </p:cNvSpPr>
              <p:nvPr/>
            </p:nvSpPr>
            <p:spPr bwMode="auto">
              <a:xfrm>
                <a:off x="3552" y="22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4" name="Line 15"/>
              <p:cNvSpPr>
                <a:spLocks noChangeShapeType="1"/>
              </p:cNvSpPr>
              <p:nvPr/>
            </p:nvSpPr>
            <p:spPr bwMode="auto">
              <a:xfrm>
                <a:off x="3552" y="225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5" name="Line 16"/>
              <p:cNvSpPr>
                <a:spLocks noChangeShapeType="1"/>
              </p:cNvSpPr>
              <p:nvPr/>
            </p:nvSpPr>
            <p:spPr bwMode="auto">
              <a:xfrm flipV="1">
                <a:off x="3840" y="2112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6" name="Line 17"/>
              <p:cNvSpPr>
                <a:spLocks noChangeShapeType="1"/>
              </p:cNvSpPr>
              <p:nvPr/>
            </p:nvSpPr>
            <p:spPr bwMode="auto">
              <a:xfrm>
                <a:off x="3312" y="2640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7" name="Line 18"/>
              <p:cNvSpPr>
                <a:spLocks noChangeShapeType="1"/>
              </p:cNvSpPr>
              <p:nvPr/>
            </p:nvSpPr>
            <p:spPr bwMode="auto">
              <a:xfrm>
                <a:off x="3312" y="2880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8" name="Line 19"/>
              <p:cNvSpPr>
                <a:spLocks noChangeShapeType="1"/>
              </p:cNvSpPr>
              <p:nvPr/>
            </p:nvSpPr>
            <p:spPr bwMode="auto">
              <a:xfrm>
                <a:off x="3312" y="2880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9" name="Line 20"/>
              <p:cNvSpPr>
                <a:spLocks noChangeShapeType="1"/>
              </p:cNvSpPr>
              <p:nvPr/>
            </p:nvSpPr>
            <p:spPr bwMode="auto">
              <a:xfrm>
                <a:off x="3168" y="2880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90" name="Line 21"/>
              <p:cNvSpPr>
                <a:spLocks noChangeShapeType="1"/>
              </p:cNvSpPr>
              <p:nvPr/>
            </p:nvSpPr>
            <p:spPr bwMode="auto">
              <a:xfrm>
                <a:off x="3648" y="2640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91" name="Text Box 22"/>
              <p:cNvSpPr txBox="1">
                <a:spLocks noChangeArrowheads="1"/>
              </p:cNvSpPr>
              <p:nvPr/>
            </p:nvSpPr>
            <p:spPr bwMode="auto">
              <a:xfrm>
                <a:off x="2880" y="2832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+A</a:t>
                </a:r>
              </a:p>
            </p:txBody>
          </p:sp>
          <p:sp>
            <p:nvSpPr>
              <p:cNvPr id="86092" name="Text Box 23"/>
              <p:cNvSpPr txBox="1">
                <a:spLocks noChangeArrowheads="1"/>
              </p:cNvSpPr>
              <p:nvPr/>
            </p:nvSpPr>
            <p:spPr bwMode="auto">
              <a:xfrm>
                <a:off x="3672" y="2915"/>
                <a:ext cx="233" cy="3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</p:grpSp>
        <p:grpSp>
          <p:nvGrpSpPr>
            <p:cNvPr id="665624" name="Group 24"/>
            <p:cNvGrpSpPr>
              <a:grpSpLocks/>
            </p:cNvGrpSpPr>
            <p:nvPr/>
          </p:nvGrpSpPr>
          <p:grpSpPr bwMode="auto">
            <a:xfrm>
              <a:off x="6488113" y="3561535"/>
              <a:ext cx="2590800" cy="1592263"/>
              <a:chOff x="4224" y="2256"/>
              <a:chExt cx="1632" cy="1003"/>
            </a:xfrm>
          </p:grpSpPr>
          <p:sp>
            <p:nvSpPr>
              <p:cNvPr id="86063" name="Rectangle 25"/>
              <p:cNvSpPr>
                <a:spLocks noChangeArrowheads="1"/>
              </p:cNvSpPr>
              <p:nvPr/>
            </p:nvSpPr>
            <p:spPr bwMode="auto">
              <a:xfrm>
                <a:off x="4224" y="2400"/>
                <a:ext cx="1008" cy="3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64" name="Line 26"/>
              <p:cNvSpPr>
                <a:spLocks noChangeShapeType="1"/>
              </p:cNvSpPr>
              <p:nvPr/>
            </p:nvSpPr>
            <p:spPr bwMode="auto">
              <a:xfrm>
                <a:off x="4224" y="2592"/>
                <a:ext cx="100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5" name="Line 27"/>
              <p:cNvSpPr>
                <a:spLocks noChangeShapeType="1"/>
              </p:cNvSpPr>
              <p:nvPr/>
            </p:nvSpPr>
            <p:spPr bwMode="auto">
              <a:xfrm>
                <a:off x="4625" y="2496"/>
                <a:ext cx="15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6" name="Line 28"/>
              <p:cNvSpPr>
                <a:spLocks noChangeShapeType="1"/>
              </p:cNvSpPr>
              <p:nvPr/>
            </p:nvSpPr>
            <p:spPr bwMode="auto">
              <a:xfrm>
                <a:off x="4704" y="2431"/>
                <a:ext cx="0" cy="1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7" name="Line 29"/>
              <p:cNvSpPr>
                <a:spLocks noChangeShapeType="1"/>
              </p:cNvSpPr>
              <p:nvPr/>
            </p:nvSpPr>
            <p:spPr bwMode="auto">
              <a:xfrm>
                <a:off x="4704" y="259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8" name="Line 30"/>
              <p:cNvSpPr>
                <a:spLocks noChangeShapeType="1"/>
              </p:cNvSpPr>
              <p:nvPr/>
            </p:nvSpPr>
            <p:spPr bwMode="auto">
              <a:xfrm>
                <a:off x="4704" y="22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9" name="Line 31"/>
              <p:cNvSpPr>
                <a:spLocks noChangeShapeType="1"/>
              </p:cNvSpPr>
              <p:nvPr/>
            </p:nvSpPr>
            <p:spPr bwMode="auto">
              <a:xfrm>
                <a:off x="4416" y="225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0" name="Line 32"/>
              <p:cNvSpPr>
                <a:spLocks noChangeShapeType="1"/>
              </p:cNvSpPr>
              <p:nvPr/>
            </p:nvSpPr>
            <p:spPr bwMode="auto">
              <a:xfrm>
                <a:off x="5040" y="2784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1" name="Line 33"/>
              <p:cNvSpPr>
                <a:spLocks noChangeShapeType="1"/>
              </p:cNvSpPr>
              <p:nvPr/>
            </p:nvSpPr>
            <p:spPr bwMode="auto">
              <a:xfrm>
                <a:off x="4512" y="278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2" name="Line 34"/>
              <p:cNvSpPr>
                <a:spLocks noChangeShapeType="1"/>
              </p:cNvSpPr>
              <p:nvPr/>
            </p:nvSpPr>
            <p:spPr bwMode="auto">
              <a:xfrm>
                <a:off x="4512" y="2976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3" name="Line 35"/>
              <p:cNvSpPr>
                <a:spLocks noChangeShapeType="1"/>
              </p:cNvSpPr>
              <p:nvPr/>
            </p:nvSpPr>
            <p:spPr bwMode="auto">
              <a:xfrm>
                <a:off x="5040" y="2880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4" name="Line 36"/>
              <p:cNvSpPr>
                <a:spLocks noChangeShapeType="1"/>
              </p:cNvSpPr>
              <p:nvPr/>
            </p:nvSpPr>
            <p:spPr bwMode="auto">
              <a:xfrm>
                <a:off x="4800" y="278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5" name="Line 37"/>
              <p:cNvSpPr>
                <a:spLocks noChangeShapeType="1"/>
              </p:cNvSpPr>
              <p:nvPr/>
            </p:nvSpPr>
            <p:spPr bwMode="auto">
              <a:xfrm>
                <a:off x="4320" y="278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6" name="Text Box 38"/>
              <p:cNvSpPr txBox="1">
                <a:spLocks noChangeArrowheads="1"/>
              </p:cNvSpPr>
              <p:nvPr/>
            </p:nvSpPr>
            <p:spPr bwMode="auto">
              <a:xfrm>
                <a:off x="4800" y="2947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86077" name="Text Box 39"/>
              <p:cNvSpPr txBox="1">
                <a:spLocks noChangeArrowheads="1"/>
              </p:cNvSpPr>
              <p:nvPr/>
            </p:nvSpPr>
            <p:spPr bwMode="auto">
              <a:xfrm>
                <a:off x="4320" y="2971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86078" name="Text Box 40"/>
              <p:cNvSpPr txBox="1">
                <a:spLocks noChangeArrowheads="1"/>
              </p:cNvSpPr>
              <p:nvPr/>
            </p:nvSpPr>
            <p:spPr bwMode="auto">
              <a:xfrm>
                <a:off x="5376" y="2640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+B</a:t>
                </a:r>
              </a:p>
            </p:txBody>
          </p:sp>
          <p:sp>
            <p:nvSpPr>
              <p:cNvPr id="86079" name="Text Box 41"/>
              <p:cNvSpPr txBox="1">
                <a:spLocks noChangeArrowheads="1"/>
              </p:cNvSpPr>
              <p:nvPr/>
            </p:nvSpPr>
            <p:spPr bwMode="auto">
              <a:xfrm>
                <a:off x="5376" y="2880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+B</a:t>
                </a:r>
              </a:p>
            </p:txBody>
          </p:sp>
          <p:sp>
            <p:nvSpPr>
              <p:cNvPr id="86080" name="Line 42"/>
              <p:cNvSpPr>
                <a:spLocks noChangeShapeType="1"/>
              </p:cNvSpPr>
              <p:nvPr/>
            </p:nvSpPr>
            <p:spPr bwMode="auto">
              <a:xfrm>
                <a:off x="4368" y="302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1" name="Line 43"/>
              <p:cNvSpPr>
                <a:spLocks noChangeShapeType="1"/>
              </p:cNvSpPr>
              <p:nvPr/>
            </p:nvSpPr>
            <p:spPr bwMode="auto">
              <a:xfrm>
                <a:off x="5520" y="2928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65644" name="Text Box 44"/>
            <p:cNvSpPr txBox="1">
              <a:spLocks noChangeArrowheads="1"/>
            </p:cNvSpPr>
            <p:nvPr/>
          </p:nvSpPr>
          <p:spPr bwMode="auto">
            <a:xfrm>
              <a:off x="8382000" y="2818584"/>
              <a:ext cx="76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+1</a:t>
              </a:r>
            </a:p>
          </p:txBody>
        </p:sp>
        <p:grpSp>
          <p:nvGrpSpPr>
            <p:cNvPr id="665645" name="Group 45"/>
            <p:cNvGrpSpPr>
              <a:grpSpLocks/>
            </p:cNvGrpSpPr>
            <p:nvPr/>
          </p:nvGrpSpPr>
          <p:grpSpPr bwMode="auto">
            <a:xfrm>
              <a:off x="5573713" y="5771334"/>
              <a:ext cx="1524000" cy="457200"/>
              <a:chOff x="3648" y="3648"/>
              <a:chExt cx="960" cy="288"/>
            </a:xfrm>
          </p:grpSpPr>
          <p:sp>
            <p:nvSpPr>
              <p:cNvPr id="86061" name="Line 46"/>
              <p:cNvSpPr>
                <a:spLocks noChangeShapeType="1"/>
              </p:cNvSpPr>
              <p:nvPr/>
            </p:nvSpPr>
            <p:spPr bwMode="auto">
              <a:xfrm>
                <a:off x="3648" y="37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2" name="Text Box 47"/>
              <p:cNvSpPr txBox="1">
                <a:spLocks noChangeArrowheads="1"/>
              </p:cNvSpPr>
              <p:nvPr/>
            </p:nvSpPr>
            <p:spPr bwMode="auto">
              <a:xfrm>
                <a:off x="3936" y="3648"/>
                <a:ext cx="6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CP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65648" name="Line 48"/>
            <p:cNvSpPr>
              <a:spLocks noChangeShapeType="1"/>
            </p:cNvSpPr>
            <p:nvPr/>
          </p:nvSpPr>
          <p:spPr bwMode="auto">
            <a:xfrm>
              <a:off x="4278313" y="1504134"/>
              <a:ext cx="2133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49" name="Line 49"/>
            <p:cNvSpPr>
              <a:spLocks noChangeShapeType="1"/>
            </p:cNvSpPr>
            <p:nvPr/>
          </p:nvSpPr>
          <p:spPr bwMode="auto">
            <a:xfrm>
              <a:off x="4286701" y="5999934"/>
              <a:ext cx="75361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50" name="Line 50"/>
            <p:cNvSpPr>
              <a:spLocks noChangeShapeType="1"/>
            </p:cNvSpPr>
            <p:nvPr/>
          </p:nvSpPr>
          <p:spPr bwMode="auto">
            <a:xfrm>
              <a:off x="4295091" y="1504134"/>
              <a:ext cx="0" cy="449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5651" name="Group 51"/>
            <p:cNvGrpSpPr>
              <a:grpSpLocks/>
            </p:cNvGrpSpPr>
            <p:nvPr/>
          </p:nvGrpSpPr>
          <p:grpSpPr bwMode="auto">
            <a:xfrm>
              <a:off x="5802313" y="1504134"/>
              <a:ext cx="3352800" cy="1219200"/>
              <a:chOff x="3792" y="960"/>
              <a:chExt cx="2112" cy="768"/>
            </a:xfrm>
          </p:grpSpPr>
          <p:sp>
            <p:nvSpPr>
              <p:cNvPr id="86053" name="Rectangle 52"/>
              <p:cNvSpPr>
                <a:spLocks noChangeArrowheads="1"/>
              </p:cNvSpPr>
              <p:nvPr/>
            </p:nvSpPr>
            <p:spPr bwMode="auto">
              <a:xfrm>
                <a:off x="3792" y="1248"/>
                <a:ext cx="768" cy="240"/>
              </a:xfrm>
              <a:prstGeom prst="rect">
                <a:avLst/>
              </a:prstGeom>
              <a:solidFill>
                <a:srgbClr val="FFFF66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54" name="Line 53"/>
              <p:cNvSpPr>
                <a:spLocks noChangeShapeType="1"/>
              </p:cNvSpPr>
              <p:nvPr/>
            </p:nvSpPr>
            <p:spPr bwMode="auto">
              <a:xfrm>
                <a:off x="4032" y="1488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55" name="Line 54"/>
              <p:cNvSpPr>
                <a:spLocks noChangeShapeType="1"/>
              </p:cNvSpPr>
              <p:nvPr/>
            </p:nvSpPr>
            <p:spPr bwMode="auto">
              <a:xfrm>
                <a:off x="4368" y="148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56" name="Line 55"/>
              <p:cNvSpPr>
                <a:spLocks noChangeShapeType="1"/>
              </p:cNvSpPr>
              <p:nvPr/>
            </p:nvSpPr>
            <p:spPr bwMode="auto">
              <a:xfrm>
                <a:off x="4368" y="1584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57" name="Line 56"/>
              <p:cNvSpPr>
                <a:spLocks noChangeShapeType="1"/>
              </p:cNvSpPr>
              <p:nvPr/>
            </p:nvSpPr>
            <p:spPr bwMode="auto">
              <a:xfrm>
                <a:off x="4176" y="960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6058" name="Group 57"/>
              <p:cNvGrpSpPr>
                <a:grpSpLocks/>
              </p:cNvGrpSpPr>
              <p:nvPr/>
            </p:nvGrpSpPr>
            <p:grpSpPr bwMode="auto">
              <a:xfrm>
                <a:off x="5136" y="1440"/>
                <a:ext cx="768" cy="288"/>
                <a:chOff x="5136" y="1440"/>
                <a:chExt cx="768" cy="288"/>
              </a:xfrm>
            </p:grpSpPr>
            <p:sp>
              <p:nvSpPr>
                <p:cNvPr id="86059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5136" y="1440"/>
                  <a:ext cx="76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003366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rgbClr val="00264C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" panose="05000000000000000000" pitchFamily="2" charset="2"/>
                    <a:buChar char="Ø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±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zh-CN" altLang="en-US" sz="2400">
                      <a:solidFill>
                        <a:srgbClr val="FF0000"/>
                      </a:solidFill>
                    </a:rPr>
                    <a:t>∑ </a:t>
                  </a:r>
                  <a:r>
                    <a:rPr lang="zh-CN" altLang="en-US" sz="240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240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</a:p>
              </p:txBody>
            </p:sp>
            <p:sp>
              <p:nvSpPr>
                <p:cNvPr id="86060" name="Line 59"/>
                <p:cNvSpPr>
                  <a:spLocks noChangeShapeType="1"/>
                </p:cNvSpPr>
                <p:nvPr/>
              </p:nvSpPr>
              <p:spPr bwMode="auto">
                <a:xfrm>
                  <a:off x="5424" y="1584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65677" name="Group 77"/>
            <p:cNvGrpSpPr>
              <a:grpSpLocks/>
            </p:cNvGrpSpPr>
            <p:nvPr/>
          </p:nvGrpSpPr>
          <p:grpSpPr bwMode="auto">
            <a:xfrm>
              <a:off x="5497513" y="2686822"/>
              <a:ext cx="1600200" cy="646113"/>
              <a:chOff x="3600" y="1705"/>
              <a:chExt cx="1008" cy="407"/>
            </a:xfrm>
          </p:grpSpPr>
          <p:sp>
            <p:nvSpPr>
              <p:cNvPr id="86044" name="Rectangle 78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1008" cy="384"/>
              </a:xfrm>
              <a:prstGeom prst="rect">
                <a:avLst/>
              </a:prstGeom>
              <a:solidFill>
                <a:srgbClr val="33CCCC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45" name="Text Box 79"/>
              <p:cNvSpPr txBox="1">
                <a:spLocks noChangeArrowheads="1"/>
              </p:cNvSpPr>
              <p:nvPr/>
            </p:nvSpPr>
            <p:spPr bwMode="auto">
              <a:xfrm>
                <a:off x="3885" y="1705"/>
                <a:ext cx="33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3200" dirty="0">
                    <a:solidFill>
                      <a:schemeClr val="tx1"/>
                    </a:solidFill>
                  </a:rPr>
                  <a:t>∑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CF6507-3AC4-486A-AE70-934827101258}" type="slidenum">
              <a:rPr lang="zh-CN" altLang="en-US" sz="1200" b="0" smtClean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zh-CN" sz="1200" b="0">
              <a:solidFill>
                <a:srgbClr val="898989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806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加法：</a:t>
            </a:r>
            <a:r>
              <a:rPr lang="en-US" altLang="zh-CN" dirty="0"/>
              <a:t>X=X</a:t>
            </a:r>
            <a:r>
              <a:rPr lang="zh-CN" altLang="en-US" dirty="0"/>
              <a:t>＋</a:t>
            </a:r>
            <a:r>
              <a:rPr lang="en-US" altLang="zh-CN" dirty="0"/>
              <a:t>Y</a:t>
            </a:r>
          </a:p>
        </p:txBody>
      </p:sp>
      <p:sp>
        <p:nvSpPr>
          <p:cNvPr id="668675" name="Line 3"/>
          <p:cNvSpPr>
            <a:spLocks noChangeShapeType="1"/>
          </p:cNvSpPr>
          <p:nvPr/>
        </p:nvSpPr>
        <p:spPr bwMode="auto">
          <a:xfrm flipV="1">
            <a:off x="6726238" y="3097213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8069" name="Group 4"/>
          <p:cNvGrpSpPr>
            <a:grpSpLocks/>
          </p:cNvGrpSpPr>
          <p:nvPr/>
        </p:nvGrpSpPr>
        <p:grpSpPr bwMode="auto">
          <a:xfrm>
            <a:off x="4440238" y="4840288"/>
            <a:ext cx="3581400" cy="466725"/>
            <a:chOff x="2976" y="3210"/>
            <a:chExt cx="2256" cy="294"/>
          </a:xfrm>
        </p:grpSpPr>
        <p:sp>
          <p:nvSpPr>
            <p:cNvPr id="88127" name="Rectangle 5"/>
            <p:cNvSpPr>
              <a:spLocks noChangeArrowheads="1"/>
            </p:cNvSpPr>
            <p:nvPr/>
          </p:nvSpPr>
          <p:spPr bwMode="auto">
            <a:xfrm>
              <a:off x="2976" y="3216"/>
              <a:ext cx="1008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8128" name="Rectangle 6"/>
            <p:cNvSpPr>
              <a:spLocks noChangeArrowheads="1"/>
            </p:cNvSpPr>
            <p:nvPr/>
          </p:nvSpPr>
          <p:spPr bwMode="auto">
            <a:xfrm>
              <a:off x="4224" y="3216"/>
              <a:ext cx="1008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8129" name="Text Box 7"/>
            <p:cNvSpPr txBox="1">
              <a:spLocks noChangeArrowheads="1"/>
            </p:cNvSpPr>
            <p:nvPr/>
          </p:nvSpPr>
          <p:spPr bwMode="auto">
            <a:xfrm>
              <a:off x="3109" y="3216"/>
              <a:ext cx="9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A(X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补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88130" name="Text Box 8"/>
            <p:cNvSpPr txBox="1">
              <a:spLocks noChangeArrowheads="1"/>
            </p:cNvSpPr>
            <p:nvPr/>
          </p:nvSpPr>
          <p:spPr bwMode="auto">
            <a:xfrm>
              <a:off x="4314" y="3210"/>
              <a:ext cx="67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B(Y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补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</p:grpSp>
      <p:sp>
        <p:nvSpPr>
          <p:cNvPr id="668681" name="Line 9"/>
          <p:cNvSpPr>
            <a:spLocks noChangeShapeType="1"/>
          </p:cNvSpPr>
          <p:nvPr/>
        </p:nvSpPr>
        <p:spPr bwMode="auto">
          <a:xfrm>
            <a:off x="5507038" y="5307013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2" name="Line 10"/>
          <p:cNvSpPr>
            <a:spLocks noChangeShapeType="1"/>
          </p:cNvSpPr>
          <p:nvPr/>
        </p:nvSpPr>
        <p:spPr bwMode="auto">
          <a:xfrm>
            <a:off x="4897438" y="5307013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3" name="Line 11"/>
          <p:cNvSpPr>
            <a:spLocks noChangeShapeType="1"/>
          </p:cNvSpPr>
          <p:nvPr/>
        </p:nvSpPr>
        <p:spPr bwMode="auto">
          <a:xfrm>
            <a:off x="7031038" y="2792413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68684" name="Group 12"/>
          <p:cNvGrpSpPr>
            <a:grpSpLocks/>
          </p:cNvGrpSpPr>
          <p:nvPr/>
        </p:nvGrpSpPr>
        <p:grpSpPr bwMode="auto">
          <a:xfrm>
            <a:off x="4287838" y="3097214"/>
            <a:ext cx="2019300" cy="1785938"/>
            <a:chOff x="2880" y="2112"/>
            <a:chExt cx="1272" cy="1125"/>
          </a:xfrm>
        </p:grpSpPr>
        <p:sp>
          <p:nvSpPr>
            <p:cNvPr id="88116" name="Rectangle 13"/>
            <p:cNvSpPr>
              <a:spLocks noChangeArrowheads="1"/>
            </p:cNvSpPr>
            <p:nvPr/>
          </p:nvSpPr>
          <p:spPr bwMode="auto">
            <a:xfrm>
              <a:off x="3168" y="2400"/>
              <a:ext cx="768" cy="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8117" name="Line 14"/>
            <p:cNvSpPr>
              <a:spLocks noChangeShapeType="1"/>
            </p:cNvSpPr>
            <p:nvPr/>
          </p:nvSpPr>
          <p:spPr bwMode="auto">
            <a:xfrm>
              <a:off x="3552" y="2256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18" name="Line 15"/>
            <p:cNvSpPr>
              <a:spLocks noChangeShapeType="1"/>
            </p:cNvSpPr>
            <p:nvPr/>
          </p:nvSpPr>
          <p:spPr bwMode="auto">
            <a:xfrm>
              <a:off x="3552" y="225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19" name="Line 16"/>
            <p:cNvSpPr>
              <a:spLocks noChangeShapeType="1"/>
            </p:cNvSpPr>
            <p:nvPr/>
          </p:nvSpPr>
          <p:spPr bwMode="auto">
            <a:xfrm flipV="1">
              <a:off x="3840" y="211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20" name="Line 17"/>
            <p:cNvSpPr>
              <a:spLocks noChangeShapeType="1"/>
            </p:cNvSpPr>
            <p:nvPr/>
          </p:nvSpPr>
          <p:spPr bwMode="auto">
            <a:xfrm>
              <a:off x="3312" y="2640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21" name="Line 18"/>
            <p:cNvSpPr>
              <a:spLocks noChangeShapeType="1"/>
            </p:cNvSpPr>
            <p:nvPr/>
          </p:nvSpPr>
          <p:spPr bwMode="auto">
            <a:xfrm>
              <a:off x="3312" y="288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22" name="Line 19"/>
            <p:cNvSpPr>
              <a:spLocks noChangeShapeType="1"/>
            </p:cNvSpPr>
            <p:nvPr/>
          </p:nvSpPr>
          <p:spPr bwMode="auto">
            <a:xfrm>
              <a:off x="3312" y="288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23" name="Line 20"/>
            <p:cNvSpPr>
              <a:spLocks noChangeShapeType="1"/>
            </p:cNvSpPr>
            <p:nvPr/>
          </p:nvSpPr>
          <p:spPr bwMode="auto">
            <a:xfrm>
              <a:off x="3168" y="2880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24" name="Line 21"/>
            <p:cNvSpPr>
              <a:spLocks noChangeShapeType="1"/>
            </p:cNvSpPr>
            <p:nvPr/>
          </p:nvSpPr>
          <p:spPr bwMode="auto">
            <a:xfrm>
              <a:off x="3648" y="2640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25" name="Text Box 22"/>
            <p:cNvSpPr txBox="1">
              <a:spLocks noChangeArrowheads="1"/>
            </p:cNvSpPr>
            <p:nvPr/>
          </p:nvSpPr>
          <p:spPr bwMode="auto">
            <a:xfrm>
              <a:off x="2880" y="2832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+A</a:t>
              </a:r>
            </a:p>
          </p:txBody>
        </p:sp>
        <p:sp>
          <p:nvSpPr>
            <p:cNvPr id="88126" name="Text Box 23"/>
            <p:cNvSpPr txBox="1">
              <a:spLocks noChangeArrowheads="1"/>
            </p:cNvSpPr>
            <p:nvPr/>
          </p:nvSpPr>
          <p:spPr bwMode="auto">
            <a:xfrm>
              <a:off x="3672" y="2949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668696" name="Group 24"/>
          <p:cNvGrpSpPr>
            <a:grpSpLocks/>
          </p:cNvGrpSpPr>
          <p:nvPr/>
        </p:nvGrpSpPr>
        <p:grpSpPr bwMode="auto">
          <a:xfrm>
            <a:off x="6421438" y="3325813"/>
            <a:ext cx="2590800" cy="1600200"/>
            <a:chOff x="4224" y="2256"/>
            <a:chExt cx="1632" cy="1008"/>
          </a:xfrm>
        </p:grpSpPr>
        <p:sp>
          <p:nvSpPr>
            <p:cNvPr id="88097" name="Rectangle 25"/>
            <p:cNvSpPr>
              <a:spLocks noChangeArrowheads="1"/>
            </p:cNvSpPr>
            <p:nvPr/>
          </p:nvSpPr>
          <p:spPr bwMode="auto">
            <a:xfrm>
              <a:off x="4224" y="2400"/>
              <a:ext cx="1008" cy="38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8098" name="Line 26"/>
            <p:cNvSpPr>
              <a:spLocks noChangeShapeType="1"/>
            </p:cNvSpPr>
            <p:nvPr/>
          </p:nvSpPr>
          <p:spPr bwMode="auto">
            <a:xfrm>
              <a:off x="4224" y="2592"/>
              <a:ext cx="10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99" name="Line 27"/>
            <p:cNvSpPr>
              <a:spLocks noChangeShapeType="1"/>
            </p:cNvSpPr>
            <p:nvPr/>
          </p:nvSpPr>
          <p:spPr bwMode="auto">
            <a:xfrm>
              <a:off x="4639" y="2496"/>
              <a:ext cx="1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0" name="Line 28"/>
            <p:cNvSpPr>
              <a:spLocks noChangeShapeType="1"/>
            </p:cNvSpPr>
            <p:nvPr/>
          </p:nvSpPr>
          <p:spPr bwMode="auto">
            <a:xfrm>
              <a:off x="4704" y="2431"/>
              <a:ext cx="0" cy="1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1" name="Line 29"/>
            <p:cNvSpPr>
              <a:spLocks noChangeShapeType="1"/>
            </p:cNvSpPr>
            <p:nvPr/>
          </p:nvSpPr>
          <p:spPr bwMode="auto">
            <a:xfrm>
              <a:off x="4704" y="259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2" name="Line 30"/>
            <p:cNvSpPr>
              <a:spLocks noChangeShapeType="1"/>
            </p:cNvSpPr>
            <p:nvPr/>
          </p:nvSpPr>
          <p:spPr bwMode="auto">
            <a:xfrm>
              <a:off x="4704" y="2256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3" name="Line 31"/>
            <p:cNvSpPr>
              <a:spLocks noChangeShapeType="1"/>
            </p:cNvSpPr>
            <p:nvPr/>
          </p:nvSpPr>
          <p:spPr bwMode="auto">
            <a:xfrm>
              <a:off x="4416" y="225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4" name="Line 32"/>
            <p:cNvSpPr>
              <a:spLocks noChangeShapeType="1"/>
            </p:cNvSpPr>
            <p:nvPr/>
          </p:nvSpPr>
          <p:spPr bwMode="auto">
            <a:xfrm>
              <a:off x="5040" y="278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5" name="Line 33"/>
            <p:cNvSpPr>
              <a:spLocks noChangeShapeType="1"/>
            </p:cNvSpPr>
            <p:nvPr/>
          </p:nvSpPr>
          <p:spPr bwMode="auto">
            <a:xfrm>
              <a:off x="4512" y="2784"/>
              <a:ext cx="0" cy="192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CC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6" name="Line 34"/>
            <p:cNvSpPr>
              <a:spLocks noChangeShapeType="1"/>
            </p:cNvSpPr>
            <p:nvPr/>
          </p:nvSpPr>
          <p:spPr bwMode="auto">
            <a:xfrm>
              <a:off x="4512" y="2976"/>
              <a:ext cx="864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CC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7" name="Line 35"/>
            <p:cNvSpPr>
              <a:spLocks noChangeShapeType="1"/>
            </p:cNvSpPr>
            <p:nvPr/>
          </p:nvSpPr>
          <p:spPr bwMode="auto">
            <a:xfrm>
              <a:off x="5040" y="2880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8" name="Line 36"/>
            <p:cNvSpPr>
              <a:spLocks noChangeShapeType="1"/>
            </p:cNvSpPr>
            <p:nvPr/>
          </p:nvSpPr>
          <p:spPr bwMode="auto">
            <a:xfrm>
              <a:off x="4800" y="2784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9" name="Line 37"/>
            <p:cNvSpPr>
              <a:spLocks noChangeShapeType="1"/>
            </p:cNvSpPr>
            <p:nvPr/>
          </p:nvSpPr>
          <p:spPr bwMode="auto">
            <a:xfrm>
              <a:off x="4320" y="2784"/>
              <a:ext cx="0" cy="432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CC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10" name="Text Box 38"/>
            <p:cNvSpPr txBox="1">
              <a:spLocks noChangeArrowheads="1"/>
            </p:cNvSpPr>
            <p:nvPr/>
          </p:nvSpPr>
          <p:spPr bwMode="auto">
            <a:xfrm>
              <a:off x="4800" y="2976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88111" name="Text Box 39"/>
            <p:cNvSpPr txBox="1">
              <a:spLocks noChangeArrowheads="1"/>
            </p:cNvSpPr>
            <p:nvPr/>
          </p:nvSpPr>
          <p:spPr bwMode="auto">
            <a:xfrm>
              <a:off x="4320" y="2976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88112" name="Text Box 40"/>
            <p:cNvSpPr txBox="1">
              <a:spLocks noChangeArrowheads="1"/>
            </p:cNvSpPr>
            <p:nvPr/>
          </p:nvSpPr>
          <p:spPr bwMode="auto">
            <a:xfrm>
              <a:off x="5376" y="264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+B</a:t>
              </a:r>
            </a:p>
          </p:txBody>
        </p:sp>
        <p:sp>
          <p:nvSpPr>
            <p:cNvPr id="88113" name="Text Box 41"/>
            <p:cNvSpPr txBox="1">
              <a:spLocks noChangeArrowheads="1"/>
            </p:cNvSpPr>
            <p:nvPr/>
          </p:nvSpPr>
          <p:spPr bwMode="auto">
            <a:xfrm>
              <a:off x="5376" y="288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114" name="Line 42"/>
            <p:cNvSpPr>
              <a:spLocks noChangeShapeType="1"/>
            </p:cNvSpPr>
            <p:nvPr/>
          </p:nvSpPr>
          <p:spPr bwMode="auto">
            <a:xfrm>
              <a:off x="4368" y="302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15" name="Line 43"/>
            <p:cNvSpPr>
              <a:spLocks noChangeShapeType="1"/>
            </p:cNvSpPr>
            <p:nvPr/>
          </p:nvSpPr>
          <p:spPr bwMode="auto">
            <a:xfrm>
              <a:off x="5520" y="2928"/>
              <a:ext cx="144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CC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68716" name="Group 44"/>
          <p:cNvGrpSpPr>
            <a:grpSpLocks/>
          </p:cNvGrpSpPr>
          <p:nvPr/>
        </p:nvGrpSpPr>
        <p:grpSpPr bwMode="auto">
          <a:xfrm>
            <a:off x="5507038" y="5535613"/>
            <a:ext cx="1524000" cy="457200"/>
            <a:chOff x="3648" y="3648"/>
            <a:chExt cx="960" cy="288"/>
          </a:xfrm>
        </p:grpSpPr>
        <p:sp>
          <p:nvSpPr>
            <p:cNvPr id="88095" name="Line 45"/>
            <p:cNvSpPr>
              <a:spLocks noChangeShapeType="1"/>
            </p:cNvSpPr>
            <p:nvPr/>
          </p:nvSpPr>
          <p:spPr bwMode="auto">
            <a:xfrm>
              <a:off x="3648" y="3792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96" name="Text Box 46"/>
            <p:cNvSpPr txBox="1">
              <a:spLocks noChangeArrowheads="1"/>
            </p:cNvSpPr>
            <p:nvPr/>
          </p:nvSpPr>
          <p:spPr bwMode="auto">
            <a:xfrm>
              <a:off x="3936" y="3648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CP</a:t>
              </a:r>
              <a:r>
                <a:rPr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68719" name="Line 47"/>
          <p:cNvSpPr>
            <a:spLocks noChangeShapeType="1"/>
          </p:cNvSpPr>
          <p:nvPr/>
        </p:nvSpPr>
        <p:spPr bwMode="auto">
          <a:xfrm>
            <a:off x="4211638" y="1268413"/>
            <a:ext cx="213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720" name="Line 48"/>
          <p:cNvSpPr>
            <a:spLocks noChangeShapeType="1"/>
          </p:cNvSpPr>
          <p:nvPr/>
        </p:nvSpPr>
        <p:spPr bwMode="auto">
          <a:xfrm>
            <a:off x="4211638" y="5764213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721" name="Line 49"/>
          <p:cNvSpPr>
            <a:spLocks noChangeShapeType="1"/>
          </p:cNvSpPr>
          <p:nvPr/>
        </p:nvSpPr>
        <p:spPr bwMode="auto">
          <a:xfrm>
            <a:off x="4211638" y="1268413"/>
            <a:ext cx="0" cy="449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68722" name="Group 50"/>
          <p:cNvGrpSpPr>
            <a:grpSpLocks/>
          </p:cNvGrpSpPr>
          <p:nvPr/>
        </p:nvGrpSpPr>
        <p:grpSpPr bwMode="auto">
          <a:xfrm>
            <a:off x="5735638" y="1268413"/>
            <a:ext cx="3352800" cy="1219200"/>
            <a:chOff x="3792" y="960"/>
            <a:chExt cx="2112" cy="768"/>
          </a:xfrm>
        </p:grpSpPr>
        <p:sp>
          <p:nvSpPr>
            <p:cNvPr id="88087" name="Rectangle 51"/>
            <p:cNvSpPr>
              <a:spLocks noChangeArrowheads="1"/>
            </p:cNvSpPr>
            <p:nvPr/>
          </p:nvSpPr>
          <p:spPr bwMode="auto">
            <a:xfrm>
              <a:off x="3792" y="1248"/>
              <a:ext cx="768" cy="240"/>
            </a:xfrm>
            <a:prstGeom prst="rect">
              <a:avLst/>
            </a:prstGeom>
            <a:solidFill>
              <a:srgbClr val="FFFF6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8088" name="Line 52"/>
            <p:cNvSpPr>
              <a:spLocks noChangeShapeType="1"/>
            </p:cNvSpPr>
            <p:nvPr/>
          </p:nvSpPr>
          <p:spPr bwMode="auto">
            <a:xfrm>
              <a:off x="4032" y="148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9" name="Line 53"/>
            <p:cNvSpPr>
              <a:spLocks noChangeShapeType="1"/>
            </p:cNvSpPr>
            <p:nvPr/>
          </p:nvSpPr>
          <p:spPr bwMode="auto">
            <a:xfrm>
              <a:off x="4368" y="1488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90" name="Line 54"/>
            <p:cNvSpPr>
              <a:spLocks noChangeShapeType="1"/>
            </p:cNvSpPr>
            <p:nvPr/>
          </p:nvSpPr>
          <p:spPr bwMode="auto">
            <a:xfrm>
              <a:off x="4368" y="1584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91" name="Line 55"/>
            <p:cNvSpPr>
              <a:spLocks noChangeShapeType="1"/>
            </p:cNvSpPr>
            <p:nvPr/>
          </p:nvSpPr>
          <p:spPr bwMode="auto">
            <a:xfrm>
              <a:off x="4176" y="96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8092" name="Group 56"/>
            <p:cNvGrpSpPr>
              <a:grpSpLocks/>
            </p:cNvGrpSpPr>
            <p:nvPr/>
          </p:nvGrpSpPr>
          <p:grpSpPr bwMode="auto">
            <a:xfrm>
              <a:off x="5136" y="1440"/>
              <a:ext cx="768" cy="288"/>
              <a:chOff x="5136" y="1440"/>
              <a:chExt cx="768" cy="288"/>
            </a:xfrm>
          </p:grpSpPr>
          <p:sp>
            <p:nvSpPr>
              <p:cNvPr id="88093" name="Text Box 57"/>
              <p:cNvSpPr txBox="1">
                <a:spLocks noChangeArrowheads="1"/>
              </p:cNvSpPr>
              <p:nvPr/>
            </p:nvSpPr>
            <p:spPr bwMode="auto">
              <a:xfrm>
                <a:off x="5136" y="1440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sz="2400">
                    <a:solidFill>
                      <a:srgbClr val="FF0000"/>
                    </a:solidFill>
                  </a:rPr>
                  <a:t>∑ 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88094" name="Line 58"/>
              <p:cNvSpPr>
                <a:spLocks noChangeShapeType="1"/>
              </p:cNvSpPr>
              <p:nvPr/>
            </p:nvSpPr>
            <p:spPr bwMode="auto">
              <a:xfrm>
                <a:off x="5424" y="1584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68731" name="Group 59"/>
          <p:cNvGrpSpPr>
            <a:grpSpLocks/>
          </p:cNvGrpSpPr>
          <p:nvPr/>
        </p:nvGrpSpPr>
        <p:grpSpPr bwMode="auto">
          <a:xfrm>
            <a:off x="5430838" y="2449515"/>
            <a:ext cx="1600200" cy="647700"/>
            <a:chOff x="3600" y="1704"/>
            <a:chExt cx="1008" cy="408"/>
          </a:xfrm>
        </p:grpSpPr>
        <p:sp>
          <p:nvSpPr>
            <p:cNvPr id="88085" name="Rectangle 60"/>
            <p:cNvSpPr>
              <a:spLocks noChangeArrowheads="1"/>
            </p:cNvSpPr>
            <p:nvPr/>
          </p:nvSpPr>
          <p:spPr bwMode="auto">
            <a:xfrm>
              <a:off x="3600" y="1728"/>
              <a:ext cx="1008" cy="384"/>
            </a:xfrm>
            <a:prstGeom prst="rect">
              <a:avLst/>
            </a:prstGeom>
            <a:solidFill>
              <a:srgbClr val="33CC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8086" name="Text Box 61"/>
            <p:cNvSpPr txBox="1">
              <a:spLocks noChangeArrowheads="1"/>
            </p:cNvSpPr>
            <p:nvPr/>
          </p:nvSpPr>
          <p:spPr bwMode="auto">
            <a:xfrm>
              <a:off x="3930" y="1704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3200" dirty="0">
                  <a:solidFill>
                    <a:schemeClr val="tx1"/>
                  </a:solidFill>
                </a:rPr>
                <a:t>∑</a:t>
              </a:r>
            </a:p>
          </p:txBody>
        </p:sp>
      </p:grpSp>
      <p:sp>
        <p:nvSpPr>
          <p:cNvPr id="88081" name="Text Box 62"/>
          <p:cNvSpPr txBox="1">
            <a:spLocks noChangeArrowheads="1"/>
          </p:cNvSpPr>
          <p:nvPr/>
        </p:nvSpPr>
        <p:spPr bwMode="auto">
          <a:xfrm>
            <a:off x="250825" y="1268413"/>
            <a:ext cx="37322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</a:rPr>
              <a:t>+A</a:t>
            </a:r>
            <a:r>
              <a:rPr lang="zh-CN" altLang="en-US" sz="2400">
                <a:solidFill>
                  <a:schemeClr val="tx1"/>
                </a:solidFill>
              </a:rPr>
              <a:t>：打开控制门，将</a:t>
            </a:r>
            <a:r>
              <a:rPr lang="en-US" altLang="zh-CN" sz="2400">
                <a:solidFill>
                  <a:schemeClr val="tx1"/>
                </a:solidFill>
              </a:rPr>
              <a:t>A</a:t>
            </a:r>
            <a:r>
              <a:rPr lang="zh-CN" altLang="en-US" sz="2400">
                <a:solidFill>
                  <a:schemeClr val="tx1"/>
                </a:solidFill>
              </a:rPr>
              <a:t>送∑</a:t>
            </a:r>
          </a:p>
        </p:txBody>
      </p:sp>
      <p:graphicFrame>
        <p:nvGraphicFramePr>
          <p:cNvPr id="88082" name="Object 63"/>
          <p:cNvGraphicFramePr>
            <a:graphicFrameLocks noChangeAspect="1"/>
          </p:cNvGraphicFramePr>
          <p:nvPr/>
        </p:nvGraphicFramePr>
        <p:xfrm>
          <a:off x="395288" y="2349500"/>
          <a:ext cx="9366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3" name="公式" r:id="rId3" imgW="507780" imgH="253890" progId="Equation.3">
                  <p:embed/>
                </p:oleObj>
              </mc:Choice>
              <mc:Fallback>
                <p:oleObj name="公式" r:id="rId3" imgW="507780" imgH="253890" progId="Equation.3">
                  <p:embed/>
                  <p:pic>
                    <p:nvPicPr>
                      <p:cNvPr id="88082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349500"/>
                        <a:ext cx="9366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99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83" name="Rectangle 64"/>
          <p:cNvSpPr>
            <a:spLocks noChangeArrowheads="1"/>
          </p:cNvSpPr>
          <p:nvPr/>
        </p:nvSpPr>
        <p:spPr bwMode="auto">
          <a:xfrm>
            <a:off x="322422" y="2930238"/>
            <a:ext cx="38130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0" lang="en-US" altLang="zh-CN" sz="3200" dirty="0" smtClean="0">
                <a:latin typeface="宋体" panose="02010600030101010101" pitchFamily="2" charset="-122"/>
              </a:rPr>
              <a:t>CP</a:t>
            </a:r>
            <a:r>
              <a:rPr kumimoji="0" lang="en-US" altLang="zh-CN" sz="3200" baseline="-30000" dirty="0" smtClean="0">
                <a:latin typeface="宋体" panose="02010600030101010101" pitchFamily="2" charset="-122"/>
              </a:rPr>
              <a:t>A</a:t>
            </a:r>
            <a:r>
              <a:rPr kumimoji="0" lang="zh-CN" altLang="en-US" sz="3200" dirty="0" smtClean="0">
                <a:latin typeface="宋体" panose="02010600030101010101" pitchFamily="2" charset="-122"/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</a:rPr>
              <a:t>将结果存入寄存器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88084" name="Text Box 65"/>
          <p:cNvSpPr txBox="1">
            <a:spLocks noChangeArrowheads="1"/>
          </p:cNvSpPr>
          <p:nvPr/>
        </p:nvSpPr>
        <p:spPr bwMode="auto">
          <a:xfrm>
            <a:off x="250825" y="1747838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+B</a:t>
            </a:r>
            <a:r>
              <a:rPr lang="zh-CN" altLang="en-US" sz="2400" dirty="0">
                <a:solidFill>
                  <a:schemeClr val="tx1"/>
                </a:solidFill>
              </a:rPr>
              <a:t>：打开控制门，将</a:t>
            </a:r>
            <a:r>
              <a:rPr lang="en-US" altLang="zh-CN" sz="2400" dirty="0">
                <a:solidFill>
                  <a:schemeClr val="tx1"/>
                </a:solidFill>
              </a:rPr>
              <a:t>B</a:t>
            </a:r>
            <a:r>
              <a:rPr lang="zh-CN" altLang="en-US" sz="2400" dirty="0">
                <a:solidFill>
                  <a:schemeClr val="tx1"/>
                </a:solidFill>
              </a:rPr>
              <a:t>送∑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2452" y="2584450"/>
            <a:ext cx="601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+0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8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6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88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6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6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68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6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675" grpId="0" animBg="1"/>
      <p:bldP spid="668681" grpId="0" animBg="1"/>
      <p:bldP spid="668682" grpId="0" animBg="1"/>
      <p:bldP spid="668683" grpId="0" animBg="1"/>
      <p:bldP spid="668719" grpId="0" animBg="1"/>
      <p:bldP spid="668720" grpId="0" animBg="1"/>
      <p:bldP spid="668721" grpId="0" animBg="1"/>
      <p:bldP spid="88081" grpId="0"/>
      <p:bldP spid="88083" grpId="0"/>
      <p:bldP spid="88084" grpId="0"/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EE830C0-B7EE-4CD3-AD88-AA52583896AF}" type="slidenum">
              <a:rPr lang="zh-CN" altLang="en-US" sz="1200" b="0" smtClean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zh-CN" sz="1200" b="0">
              <a:solidFill>
                <a:srgbClr val="898989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909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减法：</a:t>
            </a:r>
            <a:r>
              <a:rPr lang="en-US" altLang="zh-CN" dirty="0"/>
              <a:t>X=X</a:t>
            </a:r>
            <a:r>
              <a:rPr lang="zh-CN" altLang="en-US" dirty="0"/>
              <a:t>－</a:t>
            </a:r>
            <a:r>
              <a:rPr lang="en-US" altLang="zh-CN" dirty="0"/>
              <a:t>Y</a:t>
            </a:r>
          </a:p>
        </p:txBody>
      </p:sp>
      <p:sp>
        <p:nvSpPr>
          <p:cNvPr id="669699" name="Line 3"/>
          <p:cNvSpPr>
            <a:spLocks noChangeShapeType="1"/>
          </p:cNvSpPr>
          <p:nvPr/>
        </p:nvSpPr>
        <p:spPr bwMode="auto">
          <a:xfrm flipV="1">
            <a:off x="6726238" y="3097213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69700" name="Group 4"/>
          <p:cNvGrpSpPr>
            <a:grpSpLocks/>
          </p:cNvGrpSpPr>
          <p:nvPr/>
        </p:nvGrpSpPr>
        <p:grpSpPr bwMode="auto">
          <a:xfrm>
            <a:off x="4440238" y="4849813"/>
            <a:ext cx="3581400" cy="457200"/>
            <a:chOff x="2976" y="3216"/>
            <a:chExt cx="2256" cy="288"/>
          </a:xfrm>
        </p:grpSpPr>
        <p:sp>
          <p:nvSpPr>
            <p:cNvPr id="89155" name="Rectangle 5"/>
            <p:cNvSpPr>
              <a:spLocks noChangeArrowheads="1"/>
            </p:cNvSpPr>
            <p:nvPr/>
          </p:nvSpPr>
          <p:spPr bwMode="auto">
            <a:xfrm>
              <a:off x="2976" y="3216"/>
              <a:ext cx="1008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9156" name="Rectangle 6"/>
            <p:cNvSpPr>
              <a:spLocks noChangeArrowheads="1"/>
            </p:cNvSpPr>
            <p:nvPr/>
          </p:nvSpPr>
          <p:spPr bwMode="auto">
            <a:xfrm>
              <a:off x="4224" y="3216"/>
              <a:ext cx="1008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9157" name="Text Box 7"/>
            <p:cNvSpPr txBox="1">
              <a:spLocks noChangeArrowheads="1"/>
            </p:cNvSpPr>
            <p:nvPr/>
          </p:nvSpPr>
          <p:spPr bwMode="auto">
            <a:xfrm>
              <a:off x="3120" y="3234"/>
              <a:ext cx="9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A(X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补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89158" name="Text Box 8"/>
            <p:cNvSpPr txBox="1">
              <a:spLocks noChangeArrowheads="1"/>
            </p:cNvSpPr>
            <p:nvPr/>
          </p:nvSpPr>
          <p:spPr bwMode="auto">
            <a:xfrm>
              <a:off x="4320" y="3223"/>
              <a:ext cx="6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B(Y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补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</p:grpSp>
      <p:sp>
        <p:nvSpPr>
          <p:cNvPr id="669705" name="Line 9"/>
          <p:cNvSpPr>
            <a:spLocks noChangeShapeType="1"/>
          </p:cNvSpPr>
          <p:nvPr/>
        </p:nvSpPr>
        <p:spPr bwMode="auto">
          <a:xfrm>
            <a:off x="5507038" y="5307013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9706" name="Line 10"/>
          <p:cNvSpPr>
            <a:spLocks noChangeShapeType="1"/>
          </p:cNvSpPr>
          <p:nvPr/>
        </p:nvSpPr>
        <p:spPr bwMode="auto">
          <a:xfrm>
            <a:off x="4897438" y="5307013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9707" name="Line 11"/>
          <p:cNvSpPr>
            <a:spLocks noChangeShapeType="1"/>
          </p:cNvSpPr>
          <p:nvPr/>
        </p:nvSpPr>
        <p:spPr bwMode="auto">
          <a:xfrm>
            <a:off x="7031038" y="2792413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69708" name="Group 12"/>
          <p:cNvGrpSpPr>
            <a:grpSpLocks/>
          </p:cNvGrpSpPr>
          <p:nvPr/>
        </p:nvGrpSpPr>
        <p:grpSpPr bwMode="auto">
          <a:xfrm>
            <a:off x="4287838" y="3097213"/>
            <a:ext cx="2057400" cy="1828800"/>
            <a:chOff x="2880" y="2112"/>
            <a:chExt cx="1296" cy="1152"/>
          </a:xfrm>
        </p:grpSpPr>
        <p:sp>
          <p:nvSpPr>
            <p:cNvPr id="89144" name="Rectangle 13"/>
            <p:cNvSpPr>
              <a:spLocks noChangeArrowheads="1"/>
            </p:cNvSpPr>
            <p:nvPr/>
          </p:nvSpPr>
          <p:spPr bwMode="auto">
            <a:xfrm>
              <a:off x="3168" y="2400"/>
              <a:ext cx="768" cy="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9145" name="Line 14"/>
            <p:cNvSpPr>
              <a:spLocks noChangeShapeType="1"/>
            </p:cNvSpPr>
            <p:nvPr/>
          </p:nvSpPr>
          <p:spPr bwMode="auto">
            <a:xfrm>
              <a:off x="3552" y="2256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46" name="Line 15"/>
            <p:cNvSpPr>
              <a:spLocks noChangeShapeType="1"/>
            </p:cNvSpPr>
            <p:nvPr/>
          </p:nvSpPr>
          <p:spPr bwMode="auto">
            <a:xfrm>
              <a:off x="3552" y="225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47" name="Line 16"/>
            <p:cNvSpPr>
              <a:spLocks noChangeShapeType="1"/>
            </p:cNvSpPr>
            <p:nvPr/>
          </p:nvSpPr>
          <p:spPr bwMode="auto">
            <a:xfrm flipV="1">
              <a:off x="3840" y="211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48" name="Line 17"/>
            <p:cNvSpPr>
              <a:spLocks noChangeShapeType="1"/>
            </p:cNvSpPr>
            <p:nvPr/>
          </p:nvSpPr>
          <p:spPr bwMode="auto">
            <a:xfrm>
              <a:off x="3312" y="2640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49" name="Line 18"/>
            <p:cNvSpPr>
              <a:spLocks noChangeShapeType="1"/>
            </p:cNvSpPr>
            <p:nvPr/>
          </p:nvSpPr>
          <p:spPr bwMode="auto">
            <a:xfrm>
              <a:off x="3312" y="288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50" name="Line 19"/>
            <p:cNvSpPr>
              <a:spLocks noChangeShapeType="1"/>
            </p:cNvSpPr>
            <p:nvPr/>
          </p:nvSpPr>
          <p:spPr bwMode="auto">
            <a:xfrm>
              <a:off x="3312" y="288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51" name="Line 20"/>
            <p:cNvSpPr>
              <a:spLocks noChangeShapeType="1"/>
            </p:cNvSpPr>
            <p:nvPr/>
          </p:nvSpPr>
          <p:spPr bwMode="auto">
            <a:xfrm>
              <a:off x="3168" y="2880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52" name="Line 21"/>
            <p:cNvSpPr>
              <a:spLocks noChangeShapeType="1"/>
            </p:cNvSpPr>
            <p:nvPr/>
          </p:nvSpPr>
          <p:spPr bwMode="auto">
            <a:xfrm>
              <a:off x="3648" y="2640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53" name="Text Box 22"/>
            <p:cNvSpPr txBox="1">
              <a:spLocks noChangeArrowheads="1"/>
            </p:cNvSpPr>
            <p:nvPr/>
          </p:nvSpPr>
          <p:spPr bwMode="auto">
            <a:xfrm>
              <a:off x="2880" y="2832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+A</a:t>
              </a:r>
            </a:p>
          </p:txBody>
        </p:sp>
        <p:sp>
          <p:nvSpPr>
            <p:cNvPr id="89154" name="Text Box 23"/>
            <p:cNvSpPr txBox="1">
              <a:spLocks noChangeArrowheads="1"/>
            </p:cNvSpPr>
            <p:nvPr/>
          </p:nvSpPr>
          <p:spPr bwMode="auto">
            <a:xfrm>
              <a:off x="3696" y="2976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669720" name="Group 24"/>
          <p:cNvGrpSpPr>
            <a:grpSpLocks/>
          </p:cNvGrpSpPr>
          <p:nvPr/>
        </p:nvGrpSpPr>
        <p:grpSpPr bwMode="auto">
          <a:xfrm>
            <a:off x="6421438" y="3325813"/>
            <a:ext cx="2590800" cy="1600200"/>
            <a:chOff x="4224" y="2256"/>
            <a:chExt cx="1632" cy="1008"/>
          </a:xfrm>
        </p:grpSpPr>
        <p:sp>
          <p:nvSpPr>
            <p:cNvPr id="89125" name="Rectangle 25"/>
            <p:cNvSpPr>
              <a:spLocks noChangeArrowheads="1"/>
            </p:cNvSpPr>
            <p:nvPr/>
          </p:nvSpPr>
          <p:spPr bwMode="auto">
            <a:xfrm>
              <a:off x="4224" y="2400"/>
              <a:ext cx="1008" cy="38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9126" name="Line 26"/>
            <p:cNvSpPr>
              <a:spLocks noChangeShapeType="1"/>
            </p:cNvSpPr>
            <p:nvPr/>
          </p:nvSpPr>
          <p:spPr bwMode="auto">
            <a:xfrm>
              <a:off x="4224" y="2592"/>
              <a:ext cx="10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7" name="Line 27"/>
            <p:cNvSpPr>
              <a:spLocks noChangeShapeType="1"/>
            </p:cNvSpPr>
            <p:nvPr/>
          </p:nvSpPr>
          <p:spPr bwMode="auto">
            <a:xfrm>
              <a:off x="4632" y="2496"/>
              <a:ext cx="1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8" name="Line 28"/>
            <p:cNvSpPr>
              <a:spLocks noChangeShapeType="1"/>
            </p:cNvSpPr>
            <p:nvPr/>
          </p:nvSpPr>
          <p:spPr bwMode="auto">
            <a:xfrm>
              <a:off x="4704" y="2431"/>
              <a:ext cx="0" cy="1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9" name="Line 29"/>
            <p:cNvSpPr>
              <a:spLocks noChangeShapeType="1"/>
            </p:cNvSpPr>
            <p:nvPr/>
          </p:nvSpPr>
          <p:spPr bwMode="auto">
            <a:xfrm>
              <a:off x="4704" y="259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30" name="Line 30"/>
            <p:cNvSpPr>
              <a:spLocks noChangeShapeType="1"/>
            </p:cNvSpPr>
            <p:nvPr/>
          </p:nvSpPr>
          <p:spPr bwMode="auto">
            <a:xfrm>
              <a:off x="4704" y="2256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31" name="Line 31"/>
            <p:cNvSpPr>
              <a:spLocks noChangeShapeType="1"/>
            </p:cNvSpPr>
            <p:nvPr/>
          </p:nvSpPr>
          <p:spPr bwMode="auto">
            <a:xfrm>
              <a:off x="4416" y="225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32" name="Line 32"/>
            <p:cNvSpPr>
              <a:spLocks noChangeShapeType="1"/>
            </p:cNvSpPr>
            <p:nvPr/>
          </p:nvSpPr>
          <p:spPr bwMode="auto">
            <a:xfrm>
              <a:off x="5040" y="2784"/>
              <a:ext cx="0" cy="9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33" name="Line 33"/>
            <p:cNvSpPr>
              <a:spLocks noChangeShapeType="1"/>
            </p:cNvSpPr>
            <p:nvPr/>
          </p:nvSpPr>
          <p:spPr bwMode="auto">
            <a:xfrm>
              <a:off x="4512" y="2784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34" name="Line 34"/>
            <p:cNvSpPr>
              <a:spLocks noChangeShapeType="1"/>
            </p:cNvSpPr>
            <p:nvPr/>
          </p:nvSpPr>
          <p:spPr bwMode="auto">
            <a:xfrm>
              <a:off x="4512" y="2976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35" name="Line 35"/>
            <p:cNvSpPr>
              <a:spLocks noChangeShapeType="1"/>
            </p:cNvSpPr>
            <p:nvPr/>
          </p:nvSpPr>
          <p:spPr bwMode="auto">
            <a:xfrm>
              <a:off x="5040" y="2880"/>
              <a:ext cx="336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36" name="Line 36"/>
            <p:cNvSpPr>
              <a:spLocks noChangeShapeType="1"/>
            </p:cNvSpPr>
            <p:nvPr/>
          </p:nvSpPr>
          <p:spPr bwMode="auto">
            <a:xfrm>
              <a:off x="4800" y="2784"/>
              <a:ext cx="0" cy="432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CC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37" name="Line 37"/>
            <p:cNvSpPr>
              <a:spLocks noChangeShapeType="1"/>
            </p:cNvSpPr>
            <p:nvPr/>
          </p:nvSpPr>
          <p:spPr bwMode="auto">
            <a:xfrm>
              <a:off x="4320" y="2784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38" name="Text Box 38"/>
            <p:cNvSpPr txBox="1">
              <a:spLocks noChangeArrowheads="1"/>
            </p:cNvSpPr>
            <p:nvPr/>
          </p:nvSpPr>
          <p:spPr bwMode="auto">
            <a:xfrm>
              <a:off x="4800" y="2976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89139" name="Text Box 39"/>
            <p:cNvSpPr txBox="1">
              <a:spLocks noChangeArrowheads="1"/>
            </p:cNvSpPr>
            <p:nvPr/>
          </p:nvSpPr>
          <p:spPr bwMode="auto">
            <a:xfrm>
              <a:off x="4320" y="2976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89140" name="Text Box 40"/>
            <p:cNvSpPr txBox="1">
              <a:spLocks noChangeArrowheads="1"/>
            </p:cNvSpPr>
            <p:nvPr/>
          </p:nvSpPr>
          <p:spPr bwMode="auto">
            <a:xfrm>
              <a:off x="5376" y="264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41" name="Text Box 41"/>
            <p:cNvSpPr txBox="1">
              <a:spLocks noChangeArrowheads="1"/>
            </p:cNvSpPr>
            <p:nvPr/>
          </p:nvSpPr>
          <p:spPr bwMode="auto">
            <a:xfrm>
              <a:off x="5376" y="288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+B</a:t>
              </a:r>
            </a:p>
          </p:txBody>
        </p:sp>
        <p:sp>
          <p:nvSpPr>
            <p:cNvPr id="89142" name="Line 42"/>
            <p:cNvSpPr>
              <a:spLocks noChangeShapeType="1"/>
            </p:cNvSpPr>
            <p:nvPr/>
          </p:nvSpPr>
          <p:spPr bwMode="auto">
            <a:xfrm>
              <a:off x="4368" y="3024"/>
              <a:ext cx="144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43" name="Line 43"/>
            <p:cNvSpPr>
              <a:spLocks noChangeShapeType="1"/>
            </p:cNvSpPr>
            <p:nvPr/>
          </p:nvSpPr>
          <p:spPr bwMode="auto">
            <a:xfrm>
              <a:off x="5520" y="2928"/>
              <a:ext cx="1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69740" name="Text Box 44"/>
          <p:cNvSpPr txBox="1">
            <a:spLocks noChangeArrowheads="1"/>
          </p:cNvSpPr>
          <p:nvPr/>
        </p:nvSpPr>
        <p:spPr bwMode="auto">
          <a:xfrm>
            <a:off x="8315325" y="2582863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</a:p>
        </p:txBody>
      </p:sp>
      <p:grpSp>
        <p:nvGrpSpPr>
          <p:cNvPr id="669741" name="Group 45"/>
          <p:cNvGrpSpPr>
            <a:grpSpLocks/>
          </p:cNvGrpSpPr>
          <p:nvPr/>
        </p:nvGrpSpPr>
        <p:grpSpPr bwMode="auto">
          <a:xfrm>
            <a:off x="5507038" y="5535613"/>
            <a:ext cx="1524000" cy="457200"/>
            <a:chOff x="3648" y="3648"/>
            <a:chExt cx="960" cy="288"/>
          </a:xfrm>
        </p:grpSpPr>
        <p:sp>
          <p:nvSpPr>
            <p:cNvPr id="89123" name="Line 46"/>
            <p:cNvSpPr>
              <a:spLocks noChangeShapeType="1"/>
            </p:cNvSpPr>
            <p:nvPr/>
          </p:nvSpPr>
          <p:spPr bwMode="auto">
            <a:xfrm>
              <a:off x="3648" y="3792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4" name="Text Box 47"/>
            <p:cNvSpPr txBox="1">
              <a:spLocks noChangeArrowheads="1"/>
            </p:cNvSpPr>
            <p:nvPr/>
          </p:nvSpPr>
          <p:spPr bwMode="auto">
            <a:xfrm>
              <a:off x="3936" y="3648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CP</a:t>
              </a:r>
              <a:r>
                <a:rPr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69744" name="Line 48"/>
          <p:cNvSpPr>
            <a:spLocks noChangeShapeType="1"/>
          </p:cNvSpPr>
          <p:nvPr/>
        </p:nvSpPr>
        <p:spPr bwMode="auto">
          <a:xfrm>
            <a:off x="4211638" y="1268413"/>
            <a:ext cx="213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9745" name="Line 49"/>
          <p:cNvSpPr>
            <a:spLocks noChangeShapeType="1"/>
          </p:cNvSpPr>
          <p:nvPr/>
        </p:nvSpPr>
        <p:spPr bwMode="auto">
          <a:xfrm>
            <a:off x="4211638" y="5764213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9746" name="Line 50"/>
          <p:cNvSpPr>
            <a:spLocks noChangeShapeType="1"/>
          </p:cNvSpPr>
          <p:nvPr/>
        </p:nvSpPr>
        <p:spPr bwMode="auto">
          <a:xfrm>
            <a:off x="4211638" y="1268413"/>
            <a:ext cx="0" cy="449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69747" name="Group 51"/>
          <p:cNvGrpSpPr>
            <a:grpSpLocks/>
          </p:cNvGrpSpPr>
          <p:nvPr/>
        </p:nvGrpSpPr>
        <p:grpSpPr bwMode="auto">
          <a:xfrm>
            <a:off x="5735638" y="1268413"/>
            <a:ext cx="3352800" cy="1219200"/>
            <a:chOff x="3792" y="960"/>
            <a:chExt cx="2112" cy="768"/>
          </a:xfrm>
        </p:grpSpPr>
        <p:sp>
          <p:nvSpPr>
            <p:cNvPr id="89115" name="Rectangle 52"/>
            <p:cNvSpPr>
              <a:spLocks noChangeArrowheads="1"/>
            </p:cNvSpPr>
            <p:nvPr/>
          </p:nvSpPr>
          <p:spPr bwMode="auto">
            <a:xfrm>
              <a:off x="3792" y="1248"/>
              <a:ext cx="768" cy="240"/>
            </a:xfrm>
            <a:prstGeom prst="rect">
              <a:avLst/>
            </a:prstGeom>
            <a:solidFill>
              <a:srgbClr val="FFFF6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9116" name="Line 53"/>
            <p:cNvSpPr>
              <a:spLocks noChangeShapeType="1"/>
            </p:cNvSpPr>
            <p:nvPr/>
          </p:nvSpPr>
          <p:spPr bwMode="auto">
            <a:xfrm>
              <a:off x="4032" y="148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7" name="Line 54"/>
            <p:cNvSpPr>
              <a:spLocks noChangeShapeType="1"/>
            </p:cNvSpPr>
            <p:nvPr/>
          </p:nvSpPr>
          <p:spPr bwMode="auto">
            <a:xfrm>
              <a:off x="4368" y="1488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8" name="Line 55"/>
            <p:cNvSpPr>
              <a:spLocks noChangeShapeType="1"/>
            </p:cNvSpPr>
            <p:nvPr/>
          </p:nvSpPr>
          <p:spPr bwMode="auto">
            <a:xfrm>
              <a:off x="4368" y="1584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9" name="Line 56"/>
            <p:cNvSpPr>
              <a:spLocks noChangeShapeType="1"/>
            </p:cNvSpPr>
            <p:nvPr/>
          </p:nvSpPr>
          <p:spPr bwMode="auto">
            <a:xfrm>
              <a:off x="4176" y="96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9120" name="Group 57"/>
            <p:cNvGrpSpPr>
              <a:grpSpLocks/>
            </p:cNvGrpSpPr>
            <p:nvPr/>
          </p:nvGrpSpPr>
          <p:grpSpPr bwMode="auto">
            <a:xfrm>
              <a:off x="5136" y="1440"/>
              <a:ext cx="768" cy="288"/>
              <a:chOff x="5136" y="1440"/>
              <a:chExt cx="768" cy="288"/>
            </a:xfrm>
          </p:grpSpPr>
          <p:sp>
            <p:nvSpPr>
              <p:cNvPr id="89121" name="Text Box 58"/>
              <p:cNvSpPr txBox="1">
                <a:spLocks noChangeArrowheads="1"/>
              </p:cNvSpPr>
              <p:nvPr/>
            </p:nvSpPr>
            <p:spPr bwMode="auto">
              <a:xfrm>
                <a:off x="5136" y="1440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sz="2400">
                    <a:solidFill>
                      <a:srgbClr val="FF0000"/>
                    </a:solidFill>
                  </a:rPr>
                  <a:t>∑ 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89122" name="Line 59"/>
              <p:cNvSpPr>
                <a:spLocks noChangeShapeType="1"/>
              </p:cNvSpPr>
              <p:nvPr/>
            </p:nvSpPr>
            <p:spPr bwMode="auto">
              <a:xfrm>
                <a:off x="5424" y="1584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69756" name="Group 60"/>
          <p:cNvGrpSpPr>
            <a:grpSpLocks/>
          </p:cNvGrpSpPr>
          <p:nvPr/>
        </p:nvGrpSpPr>
        <p:grpSpPr bwMode="auto">
          <a:xfrm>
            <a:off x="5430838" y="2473325"/>
            <a:ext cx="1600200" cy="623887"/>
            <a:chOff x="3600" y="1719"/>
            <a:chExt cx="1008" cy="393"/>
          </a:xfrm>
        </p:grpSpPr>
        <p:sp>
          <p:nvSpPr>
            <p:cNvPr id="89113" name="Rectangle 61"/>
            <p:cNvSpPr>
              <a:spLocks noChangeArrowheads="1"/>
            </p:cNvSpPr>
            <p:nvPr/>
          </p:nvSpPr>
          <p:spPr bwMode="auto">
            <a:xfrm>
              <a:off x="3600" y="1728"/>
              <a:ext cx="1008" cy="384"/>
            </a:xfrm>
            <a:prstGeom prst="rect">
              <a:avLst/>
            </a:prstGeom>
            <a:solidFill>
              <a:srgbClr val="33CC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9114" name="Text Box 62"/>
            <p:cNvSpPr txBox="1">
              <a:spLocks noChangeArrowheads="1"/>
            </p:cNvSpPr>
            <p:nvPr/>
          </p:nvSpPr>
          <p:spPr bwMode="auto">
            <a:xfrm>
              <a:off x="3936" y="1719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3200" dirty="0">
                  <a:solidFill>
                    <a:schemeClr val="tx1"/>
                  </a:solidFill>
                </a:rPr>
                <a:t>∑</a:t>
              </a:r>
            </a:p>
          </p:txBody>
        </p:sp>
      </p:grpSp>
      <p:sp>
        <p:nvSpPr>
          <p:cNvPr id="89106" name="Text Box 63"/>
          <p:cNvSpPr txBox="1">
            <a:spLocks noChangeArrowheads="1"/>
          </p:cNvSpPr>
          <p:nvPr/>
        </p:nvSpPr>
        <p:spPr bwMode="auto">
          <a:xfrm>
            <a:off x="250825" y="1268413"/>
            <a:ext cx="424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+A</a:t>
            </a:r>
            <a:r>
              <a:rPr lang="zh-CN" altLang="en-US" sz="2400" dirty="0">
                <a:solidFill>
                  <a:schemeClr val="tx1"/>
                </a:solidFill>
              </a:rPr>
              <a:t>：打开控制门，将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zh-CN" altLang="en-US" sz="2400" dirty="0">
                <a:solidFill>
                  <a:schemeClr val="tx1"/>
                </a:solidFill>
              </a:rPr>
              <a:t>送∑</a:t>
            </a:r>
          </a:p>
        </p:txBody>
      </p:sp>
      <p:graphicFrame>
        <p:nvGraphicFramePr>
          <p:cNvPr id="89107" name="Object 64"/>
          <p:cNvGraphicFramePr>
            <a:graphicFrameLocks noChangeAspect="1"/>
          </p:cNvGraphicFramePr>
          <p:nvPr/>
        </p:nvGraphicFramePr>
        <p:xfrm>
          <a:off x="323850" y="3030538"/>
          <a:ext cx="9366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" name="公式" r:id="rId3" imgW="507780" imgH="253890" progId="Equation.3">
                  <p:embed/>
                </p:oleObj>
              </mc:Choice>
              <mc:Fallback>
                <p:oleObj name="公式" r:id="rId3" imgW="507780" imgH="253890" progId="Equation.3">
                  <p:embed/>
                  <p:pic>
                    <p:nvPicPr>
                      <p:cNvPr id="89107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030538"/>
                        <a:ext cx="9366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99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8" name="Rectangle 65"/>
          <p:cNvSpPr>
            <a:spLocks noChangeArrowheads="1"/>
          </p:cNvSpPr>
          <p:nvPr/>
        </p:nvSpPr>
        <p:spPr bwMode="auto">
          <a:xfrm>
            <a:off x="323850" y="3713163"/>
            <a:ext cx="35910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CP</a:t>
            </a:r>
            <a:r>
              <a:rPr lang="en-US" altLang="zh-CN" sz="2400" baseline="-25000" dirty="0">
                <a:solidFill>
                  <a:schemeClr val="tx1"/>
                </a:solidFill>
              </a:rPr>
              <a:t>A</a:t>
            </a:r>
            <a:r>
              <a:rPr lang="zh-CN" altLang="en-US" sz="2400" dirty="0">
                <a:solidFill>
                  <a:schemeClr val="tx1"/>
                </a:solidFill>
              </a:rPr>
              <a:t>：将</a:t>
            </a:r>
            <a:r>
              <a:rPr lang="zh-CN" altLang="en-US" sz="2400" dirty="0" smtClean="0">
                <a:solidFill>
                  <a:schemeClr val="tx1"/>
                </a:solidFill>
              </a:rPr>
              <a:t>结果打入</a:t>
            </a:r>
            <a:r>
              <a:rPr lang="zh-CN" altLang="en-US" sz="2400" dirty="0">
                <a:solidFill>
                  <a:schemeClr val="tx1"/>
                </a:solidFill>
              </a:rPr>
              <a:t>寄存器</a:t>
            </a:r>
            <a:r>
              <a:rPr lang="en-US" altLang="zh-CN" sz="3200" dirty="0">
                <a:solidFill>
                  <a:schemeClr val="tx1"/>
                </a:solidFill>
              </a:rPr>
              <a:t>A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9388" y="1773238"/>
            <a:ext cx="4876800" cy="503237"/>
            <a:chOff x="179388" y="1773238"/>
            <a:chExt cx="4876800" cy="503237"/>
          </a:xfrm>
        </p:grpSpPr>
        <p:sp>
          <p:nvSpPr>
            <p:cNvPr id="89109" name="Text Box 66"/>
            <p:cNvSpPr txBox="1">
              <a:spLocks noChangeArrowheads="1"/>
            </p:cNvSpPr>
            <p:nvPr/>
          </p:nvSpPr>
          <p:spPr bwMode="auto">
            <a:xfrm>
              <a:off x="179388" y="1819275"/>
              <a:ext cx="4876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chemeClr val="tx1"/>
                  </a:solidFill>
                </a:rPr>
                <a:t>+  </a:t>
              </a:r>
              <a:r>
                <a:rPr lang="zh-CN" altLang="en-US" sz="2400" dirty="0">
                  <a:solidFill>
                    <a:schemeClr val="tx1"/>
                  </a:solidFill>
                </a:rPr>
                <a:t>：打开控制门，将</a:t>
              </a:r>
              <a:r>
                <a:rPr lang="en-US" altLang="zh-CN" sz="2400" dirty="0">
                  <a:solidFill>
                    <a:schemeClr val="tx1"/>
                  </a:solidFill>
                </a:rPr>
                <a:t>  </a:t>
              </a:r>
              <a:r>
                <a:rPr lang="zh-CN" altLang="en-US" sz="2400" dirty="0">
                  <a:solidFill>
                    <a:schemeClr val="tx1"/>
                  </a:solidFill>
                </a:rPr>
                <a:t>送∑</a:t>
              </a:r>
            </a:p>
          </p:txBody>
        </p:sp>
        <p:graphicFrame>
          <p:nvGraphicFramePr>
            <p:cNvPr id="89110" name="Object 67"/>
            <p:cNvGraphicFramePr>
              <a:graphicFrameLocks noChangeAspect="1"/>
            </p:cNvGraphicFramePr>
            <p:nvPr/>
          </p:nvGraphicFramePr>
          <p:xfrm>
            <a:off x="395288" y="1773238"/>
            <a:ext cx="377825" cy="50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2" name="公式" r:id="rId5" imgW="152268" imgH="203024" progId="Equation.3">
                    <p:embed/>
                  </p:oleObj>
                </mc:Choice>
                <mc:Fallback>
                  <p:oleObj name="公式" r:id="rId5" imgW="152268" imgH="203024" progId="Equation.3">
                    <p:embed/>
                    <p:pic>
                      <p:nvPicPr>
                        <p:cNvPr id="8911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88" y="1773238"/>
                          <a:ext cx="377825" cy="503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3399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111" name="Object 68"/>
            <p:cNvGraphicFramePr>
              <a:graphicFrameLocks noChangeAspect="1"/>
            </p:cNvGraphicFramePr>
            <p:nvPr/>
          </p:nvGraphicFramePr>
          <p:xfrm>
            <a:off x="3203575" y="1773238"/>
            <a:ext cx="377825" cy="50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3" name="公式" r:id="rId7" imgW="152268" imgH="203024" progId="Equation.3">
                    <p:embed/>
                  </p:oleObj>
                </mc:Choice>
                <mc:Fallback>
                  <p:oleObj name="公式" r:id="rId7" imgW="152268" imgH="203024" progId="Equation.3">
                    <p:embed/>
                    <p:pic>
                      <p:nvPicPr>
                        <p:cNvPr id="89111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575" y="1773238"/>
                          <a:ext cx="377825" cy="503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3399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9112" name="Text Box 69"/>
          <p:cNvSpPr txBox="1">
            <a:spLocks noChangeArrowheads="1"/>
          </p:cNvSpPr>
          <p:nvPr/>
        </p:nvSpPr>
        <p:spPr bwMode="auto">
          <a:xfrm>
            <a:off x="250825" y="2349500"/>
            <a:ext cx="388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+1</a:t>
            </a:r>
            <a:r>
              <a:rPr lang="zh-CN" altLang="en-US" sz="2400" dirty="0">
                <a:solidFill>
                  <a:schemeClr val="tx1"/>
                </a:solidFill>
              </a:rPr>
              <a:t>：控制末位加</a:t>
            </a:r>
            <a:r>
              <a:rPr lang="en-US" altLang="zh-CN" sz="2400" dirty="0">
                <a:solidFill>
                  <a:schemeClr val="tx1"/>
                </a:solidFill>
              </a:rPr>
              <a:t>1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6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89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6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69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8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6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6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6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6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6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8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6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699" grpId="0" animBg="1"/>
      <p:bldP spid="669705" grpId="0" animBg="1"/>
      <p:bldP spid="669706" grpId="0" animBg="1"/>
      <p:bldP spid="669707" grpId="0" animBg="1"/>
      <p:bldP spid="669740" grpId="0" build="p" autoUpdateAnimBg="0" advAuto="0"/>
      <p:bldP spid="669744" grpId="0" animBg="1"/>
      <p:bldP spid="669745" grpId="0" animBg="1"/>
      <p:bldP spid="669746" grpId="0" animBg="1"/>
      <p:bldP spid="89106" grpId="0"/>
      <p:bldP spid="89108" grpId="0"/>
      <p:bldP spid="891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浮点数（</a:t>
            </a:r>
            <a:r>
              <a:rPr lang="zh-CN" altLang="en-US" dirty="0" smtClean="0"/>
              <a:t>实数，科学计数法）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</a:rPr>
              <a:t>浮点数的一般形式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971550" lvl="1"/>
            <a:r>
              <a:rPr lang="en-US" altLang="zh-CN" i="1" dirty="0">
                <a:solidFill>
                  <a:srgbClr val="0000CC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×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i="1" baseline="300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i="1" dirty="0">
                <a:solidFill>
                  <a:srgbClr val="0000CC"/>
                </a:solidFill>
                <a:latin typeface="Times New Roman" panose="02020603050405020304" pitchFamily="18" charset="0"/>
              </a:rPr>
              <a:t>，其中，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尾数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阶码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是</a:t>
            </a: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基数</a:t>
            </a:r>
            <a:r>
              <a:rPr lang="zh-CN" altLang="en-US" dirty="0">
                <a:latin typeface="Times New Roman" panose="02020603050405020304" pitchFamily="18" charset="0"/>
              </a:rPr>
              <a:t>（基值）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</a:rPr>
              <a:t>计算机中，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b="1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纯小数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、可正可负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                          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b="1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纯整数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、可正可负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               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</a:rPr>
              <a:t>可取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2、4、8、16</a:t>
            </a:r>
            <a:r>
              <a:rPr lang="zh-CN" altLang="en-US" dirty="0">
                <a:latin typeface="Times New Roman" panose="02020603050405020304" pitchFamily="18" charset="0"/>
              </a:rPr>
              <a:t> 等 </a:t>
            </a:r>
            <a:r>
              <a:rPr lang="en-US" altLang="zh-CN" dirty="0">
                <a:latin typeface="Times New Roman" panose="02020603050405020304" pitchFamily="18" charset="0"/>
              </a:rPr>
              <a:t>(2</a:t>
            </a:r>
            <a:r>
              <a:rPr lang="en-US" altLang="zh-CN" baseline="30000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进制，</a:t>
            </a:r>
            <a:r>
              <a:rPr lang="en-US" altLang="zh-CN" dirty="0">
                <a:latin typeface="Times New Roman" panose="02020603050405020304" pitchFamily="18" charset="0"/>
              </a:rPr>
              <a:t>n=1,2,3,…)</a:t>
            </a: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</a:rPr>
              <a:t>例如，当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 = 2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</a:rPr>
              <a:t>尾数长度为</a:t>
            </a:r>
            <a:r>
              <a:rPr lang="en-US" altLang="zh-CN" dirty="0">
                <a:latin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</a:rPr>
              <a:t>位（符号位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位，数值位</a:t>
            </a:r>
            <a:r>
              <a:rPr lang="en-US" altLang="zh-CN" dirty="0">
                <a:latin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</a:rPr>
              <a:t>位）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971550" lvl="1"/>
            <a:r>
              <a:rPr lang="en-US" altLang="zh-CN" i="1" dirty="0">
                <a:solidFill>
                  <a:srgbClr val="0000CC"/>
                </a:solidFill>
                <a:latin typeface="Times New Roman" panose="02020603050405020304" pitchFamily="18" charset="0"/>
              </a:rPr>
              <a:t>            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 = +11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en-US" altLang="zh-CN" dirty="0">
                <a:latin typeface="Times New Roman" panose="02020603050405020304" pitchFamily="18" charset="0"/>
              </a:rPr>
              <a:t>01011 = + </a:t>
            </a:r>
            <a:r>
              <a:rPr lang="zh-CN" altLang="en-US" dirty="0" smtClean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</a:rPr>
              <a:t>10101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×2</a:t>
            </a:r>
            <a:r>
              <a:rPr lang="zh-CN" altLang="en-US" baseline="30000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                               = + </a:t>
            </a:r>
            <a:r>
              <a:rPr lang="zh-CN" altLang="en-US" dirty="0" smtClean="0">
                <a:latin typeface="Times New Roman" panose="02020603050405020304" pitchFamily="18" charset="0"/>
              </a:rPr>
              <a:t>1101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</a:rPr>
              <a:t>01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×2</a:t>
            </a:r>
            <a:r>
              <a:rPr lang="zh-CN" altLang="en-US" baseline="40000" dirty="0">
                <a:latin typeface="Times New Roman" panose="02020603050405020304" pitchFamily="18" charset="0"/>
              </a:rPr>
              <a:t>-10</a:t>
            </a:r>
            <a:r>
              <a:rPr lang="zh-CN" altLang="en-US" baseline="30000" dirty="0">
                <a:latin typeface="Times New Roman" panose="02020603050405020304" pitchFamily="18" charset="0"/>
              </a:rPr>
              <a:t> </a:t>
            </a:r>
          </a:p>
          <a:p>
            <a:pPr lvl="1" indent="0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                               = + </a:t>
            </a:r>
            <a:r>
              <a:rPr lang="zh-CN" altLang="en-US" dirty="0" smtClean="0"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</a:rPr>
              <a:t>0011010</a:t>
            </a:r>
            <a:r>
              <a:rPr lang="zh-CN" altLang="en-US" strike="sngStrike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trike="sngStrike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×2</a:t>
            </a:r>
            <a:r>
              <a:rPr lang="zh-CN" altLang="en-US" baseline="40000" dirty="0">
                <a:latin typeface="Times New Roman" panose="02020603050405020304" pitchFamily="18" charset="0"/>
              </a:rPr>
              <a:t>100</a:t>
            </a:r>
            <a:r>
              <a:rPr lang="zh-CN" altLang="en-US" baseline="30000" dirty="0">
                <a:latin typeface="Times New Roman" panose="02020603050405020304" pitchFamily="18" charset="0"/>
              </a:rPr>
              <a:t> </a:t>
            </a:r>
            <a:endParaRPr lang="en-US" altLang="zh-CN" baseline="30000" dirty="0">
              <a:latin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                               = + </a:t>
            </a:r>
            <a:r>
              <a:rPr lang="zh-CN" altLang="en-US" dirty="0"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10101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×2</a:t>
            </a:r>
            <a:r>
              <a:rPr lang="zh-CN" altLang="en-US" baseline="40000" dirty="0">
                <a:latin typeface="Times New Roman" panose="02020603050405020304" pitchFamily="18" charset="0"/>
              </a:rPr>
              <a:t>10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</a:rPr>
              <a:t>问：这几种浮点数表示形式哪种好？</a:t>
            </a:r>
            <a:r>
              <a:rPr lang="en-US" altLang="zh-CN" b="1" dirty="0">
                <a:solidFill>
                  <a:srgbClr val="006600"/>
                </a:solidFill>
                <a:latin typeface="Times New Roman" panose="02020603050405020304" pitchFamily="18" charset="0"/>
              </a:rPr>
              <a:t>Why</a:t>
            </a:r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</a:rPr>
              <a:t>？</a:t>
            </a:r>
            <a:endParaRPr lang="en-US" altLang="zh-CN" b="1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b="1" dirty="0">
                <a:solidFill>
                  <a:srgbClr val="006600"/>
                </a:solidFill>
                <a:latin typeface="Times New Roman" panose="02020603050405020304" pitchFamily="18" charset="0"/>
              </a:rPr>
              <a:t>         </a:t>
            </a:r>
            <a:r>
              <a:rPr lang="zh-CN" altLang="en-US" b="1" dirty="0" smtClean="0">
                <a:solidFill>
                  <a:srgbClr val="006600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b="1" dirty="0" smtClean="0">
                <a:solidFill>
                  <a:srgbClr val="006600"/>
                </a:solidFill>
                <a:latin typeface="Times New Roman" panose="02020603050405020304" pitchFamily="18" charset="0"/>
              </a:rPr>
              <a:t>尾数应为纯小数</a:t>
            </a:r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</a:rPr>
              <a:t>，尾数决定了浮点数的精度）</a:t>
            </a:r>
            <a:endParaRPr lang="en-US" altLang="zh-CN" b="1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</a:t>
            </a:r>
          </a:p>
          <a:p>
            <a:pPr lvl="1" indent="0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baseline="40000" dirty="0">
                <a:latin typeface="Times New Roman" panose="02020603050405020304" pitchFamily="18" charset="0"/>
              </a:rPr>
              <a:t>                       </a:t>
            </a:r>
          </a:p>
          <a:p>
            <a:pPr marL="971550" lvl="1"/>
            <a:endParaRPr lang="zh-CN" altLang="en-US" baseline="40000" dirty="0">
              <a:latin typeface="Times New Roman" panose="02020603050405020304" pitchFamily="18" charset="0"/>
            </a:endParaRPr>
          </a:p>
          <a:p>
            <a:pPr marL="971550" lvl="1"/>
            <a:endParaRPr lang="zh-CN" altLang="en-US" dirty="0">
              <a:latin typeface="Times New Roman" panose="02020603050405020304" pitchFamily="18" charset="0"/>
            </a:endParaRPr>
          </a:p>
          <a:p>
            <a:pPr marL="971550" lvl="1"/>
            <a:endParaRPr lang="en-US" altLang="zh-CN" dirty="0">
              <a:latin typeface="Times New Roman" panose="02020603050405020304" pitchFamily="18" charset="0"/>
            </a:endParaRPr>
          </a:p>
          <a:p>
            <a:pPr marL="971550" lvl="1"/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971550" lvl="1"/>
            <a:endParaRPr lang="zh-CN" altLang="en-US" dirty="0">
              <a:latin typeface="Times New Roman" panose="02020603050405020304" pitchFamily="18" charset="0"/>
            </a:endParaRPr>
          </a:p>
          <a:p>
            <a:pPr marL="971550" lvl="1"/>
            <a:endParaRPr lang="zh-CN" altLang="en-US" dirty="0">
              <a:latin typeface="Times New Roman" panose="02020603050405020304" pitchFamily="18" charset="0"/>
            </a:endParaRPr>
          </a:p>
          <a:p>
            <a:pPr marL="971550" lvl="1"/>
            <a:endParaRPr lang="zh-CN" altLang="en-US" dirty="0">
              <a:latin typeface="Times New Roman" panose="02020603050405020304" pitchFamily="18" charset="0"/>
            </a:endParaRPr>
          </a:p>
          <a:p>
            <a:pPr marL="971550" lvl="1"/>
            <a:endParaRPr lang="en-US" altLang="zh-CN" i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971550" lvl="1"/>
            <a:endParaRPr lang="en-US" altLang="zh-CN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矩形标注 3"/>
          <p:cNvSpPr/>
          <p:nvPr/>
        </p:nvSpPr>
        <p:spPr bwMode="auto">
          <a:xfrm>
            <a:off x="6304274" y="3633447"/>
            <a:ext cx="751114" cy="348344"/>
          </a:xfrm>
          <a:prstGeom prst="wedgeRectCallout">
            <a:avLst>
              <a:gd name="adj1" fmla="val -101932"/>
              <a:gd name="adj2" fmla="val 65482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二进制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标注 3">
            <a:extLst>
              <a:ext uri="{FF2B5EF4-FFF2-40B4-BE49-F238E27FC236}">
                <a16:creationId xmlns:a16="http://schemas.microsoft.com/office/drawing/2014/main" id="{46361A89-D85E-4F68-9A68-D661C35A0E53}"/>
              </a:ext>
            </a:extLst>
          </p:cNvPr>
          <p:cNvSpPr/>
          <p:nvPr/>
        </p:nvSpPr>
        <p:spPr bwMode="auto">
          <a:xfrm>
            <a:off x="6459418" y="4121406"/>
            <a:ext cx="943814" cy="547727"/>
          </a:xfrm>
          <a:prstGeom prst="wedgeRectCallout">
            <a:avLst>
              <a:gd name="adj1" fmla="val -130722"/>
              <a:gd name="adj2" fmla="val 18044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数据丢失，影响精度</a:t>
            </a:r>
          </a:p>
        </p:txBody>
      </p:sp>
      <p:sp>
        <p:nvSpPr>
          <p:cNvPr id="6" name="矩形标注 3">
            <a:extLst>
              <a:ext uri="{FF2B5EF4-FFF2-40B4-BE49-F238E27FC236}">
                <a16:creationId xmlns:a16="http://schemas.microsoft.com/office/drawing/2014/main" id="{4ACA52ED-915E-4397-9E4B-0C2CB7D97131}"/>
              </a:ext>
            </a:extLst>
          </p:cNvPr>
          <p:cNvSpPr/>
          <p:nvPr/>
        </p:nvSpPr>
        <p:spPr bwMode="auto">
          <a:xfrm>
            <a:off x="6304274" y="4748193"/>
            <a:ext cx="1090674" cy="547727"/>
          </a:xfrm>
          <a:prstGeom prst="wedgeRectCallout">
            <a:avLst>
              <a:gd name="adj1" fmla="val -79374"/>
              <a:gd name="adj2" fmla="val -12006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最好；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  <a:ea typeface="宋体" panose="02010600030101010101" pitchFamily="2" charset="-122"/>
              </a:rPr>
              <a:t>规格化形式；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88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</a:t>
            </a:r>
            <a:r>
              <a:rPr lang="zh-CN" altLang="en-US" dirty="0">
                <a:solidFill>
                  <a:srgbClr val="7030A0"/>
                </a:solidFill>
              </a:rPr>
              <a:t>规格化</a:t>
            </a:r>
            <a:r>
              <a:rPr lang="zh-CN" altLang="en-US" dirty="0"/>
              <a:t>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为了提高浮点数的精度，通常采用</a:t>
            </a:r>
            <a:r>
              <a:rPr lang="zh-CN" altLang="en-US" sz="2000" u="sng" dirty="0">
                <a:solidFill>
                  <a:srgbClr val="C00000"/>
                </a:solidFill>
              </a:rPr>
              <a:t>规格化</a:t>
            </a:r>
            <a:r>
              <a:rPr lang="zh-CN" altLang="en-US" sz="2000" dirty="0"/>
              <a:t>形式：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尾数中</a:t>
            </a:r>
            <a:r>
              <a:rPr lang="zh-CN" altLang="en-US" sz="1800" dirty="0">
                <a:solidFill>
                  <a:srgbClr val="0303DF"/>
                </a:solidFill>
              </a:rPr>
              <a:t>小数点后</a:t>
            </a:r>
            <a:r>
              <a:rPr lang="zh-CN" altLang="en-US" sz="1800" dirty="0"/>
              <a:t>的</a:t>
            </a:r>
            <a:r>
              <a:rPr lang="zh-CN" altLang="en-US" sz="1800" b="1" u="sng" dirty="0">
                <a:solidFill>
                  <a:srgbClr val="7D0C00"/>
                </a:solidFill>
              </a:rPr>
              <a:t>第一位数值非</a:t>
            </a:r>
            <a:r>
              <a:rPr lang="zh-CN" altLang="en-US" sz="1800" b="1" u="sng" dirty="0" smtClean="0">
                <a:solidFill>
                  <a:srgbClr val="7D0C00"/>
                </a:solidFill>
              </a:rPr>
              <a:t>零（即最高数值位非</a:t>
            </a:r>
            <a:r>
              <a:rPr lang="en-US" altLang="zh-CN" sz="1800" b="1" u="sng" dirty="0" smtClean="0">
                <a:solidFill>
                  <a:srgbClr val="7D0C00"/>
                </a:solidFill>
              </a:rPr>
              <a:t>0</a:t>
            </a:r>
            <a:r>
              <a:rPr lang="zh-CN" altLang="en-US" sz="1800" b="1" u="sng" dirty="0" smtClean="0">
                <a:solidFill>
                  <a:srgbClr val="7D0C00"/>
                </a:solidFill>
              </a:rPr>
              <a:t>）</a:t>
            </a:r>
            <a:endParaRPr lang="en-US" altLang="zh-CN" sz="1800" b="1" u="sng" dirty="0">
              <a:solidFill>
                <a:srgbClr val="7D0C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如 </a:t>
            </a:r>
            <a:r>
              <a:rPr lang="en-US" altLang="zh-CN" sz="20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 = 2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时，</a:t>
            </a:r>
            <a:r>
              <a:rPr lang="en-US" altLang="zh-CN" sz="2000" i="1" dirty="0">
                <a:latin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</a:rPr>
              <a:t> = 11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en-US" altLang="zh-CN" sz="2000" dirty="0">
                <a:latin typeface="Times New Roman" panose="02020603050405020304" pitchFamily="18" charset="0"/>
              </a:rPr>
              <a:t>0101=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0.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10101×</a:t>
            </a:r>
            <a:r>
              <a:rPr lang="zh-CN" altLang="en-US" sz="2000" dirty="0" smtClean="0">
                <a:solidFill>
                  <a:srgbClr val="0303D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aseline="40000" dirty="0">
                <a:solidFill>
                  <a:srgbClr val="0303DF"/>
                </a:solidFill>
                <a:latin typeface="Times New Roman" panose="02020603050405020304" pitchFamily="18" charset="0"/>
              </a:rPr>
              <a:t>2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规格化过程：</a:t>
            </a:r>
            <a:endParaRPr lang="en-US" altLang="zh-CN" sz="2000" dirty="0"/>
          </a:p>
          <a:p>
            <a:pPr marL="971550" lvl="1">
              <a:lnSpc>
                <a:spcPct val="100000"/>
              </a:lnSpc>
            </a:pPr>
            <a:r>
              <a:rPr lang="zh-CN" altLang="en-US" sz="1800" dirty="0">
                <a:latin typeface="Times New Roman" panose="02020603050405020304" pitchFamily="18" charset="0"/>
              </a:rPr>
              <a:t>形如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1101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sz="1800" dirty="0">
                <a:latin typeface="Times New Roman" panose="02020603050405020304" pitchFamily="18" charset="0"/>
              </a:rPr>
              <a:t>01</a:t>
            </a:r>
            <a:r>
              <a:rPr lang="en-US" altLang="zh-CN" sz="1800" dirty="0"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×2</a:t>
            </a:r>
            <a:r>
              <a:rPr lang="zh-CN" altLang="en-US" sz="1800" baseline="40000" dirty="0" smtClean="0">
                <a:latin typeface="Times New Roman" panose="02020603050405020304" pitchFamily="18" charset="0"/>
              </a:rPr>
              <a:t>-</a:t>
            </a:r>
            <a:r>
              <a:rPr lang="en-US" altLang="zh-CN" sz="1800" baseline="40000" dirty="0">
                <a:latin typeface="Times New Roman" panose="02020603050405020304" pitchFamily="18" charset="0"/>
              </a:rPr>
              <a:t>2</a:t>
            </a:r>
            <a:r>
              <a:rPr lang="zh-CN" altLang="en-US" sz="1800" baseline="400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</a:rPr>
              <a:t>=0.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10101</a:t>
            </a:r>
            <a:r>
              <a:rPr lang="en-US" altLang="zh-CN" sz="1800" dirty="0"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×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1800" baseline="30000" dirty="0">
                <a:latin typeface="Times New Roman" panose="02020603050405020304" pitchFamily="18" charset="0"/>
              </a:rPr>
              <a:t>4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尾数右移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位，阶</a:t>
            </a:r>
            <a:r>
              <a:rPr lang="zh-CN" altLang="en-US" sz="18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码加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4</a:t>
            </a:r>
            <a:endParaRPr lang="en-US" altLang="zh-CN" sz="1800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</a:pPr>
            <a:r>
              <a:rPr lang="zh-CN" altLang="en-US" sz="1800" dirty="0">
                <a:latin typeface="Times New Roman" panose="02020603050405020304" pitchFamily="18" charset="0"/>
              </a:rPr>
              <a:t>形如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</a:rPr>
              <a:t>0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sz="1800" dirty="0">
                <a:latin typeface="Times New Roman" panose="02020603050405020304" pitchFamily="18" charset="0"/>
              </a:rPr>
              <a:t>00110101</a:t>
            </a:r>
            <a:r>
              <a:rPr lang="en-US" altLang="zh-CN" sz="1800" dirty="0"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×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1800" baseline="40000" dirty="0">
                <a:latin typeface="Times New Roman" panose="02020603050405020304" pitchFamily="18" charset="0"/>
              </a:rPr>
              <a:t>4</a:t>
            </a:r>
            <a:r>
              <a:rPr lang="zh-CN" altLang="en-US" sz="1800" baseline="400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</a:rPr>
              <a:t>= 0.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10101</a:t>
            </a:r>
            <a:r>
              <a:rPr lang="en-US" altLang="zh-CN" sz="1800" dirty="0"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×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1800" baseline="30000" dirty="0">
                <a:latin typeface="Times New Roman" panose="02020603050405020304" pitchFamily="18" charset="0"/>
              </a:rPr>
              <a:t>2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尾数左移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位，阶</a:t>
            </a:r>
            <a:r>
              <a:rPr lang="zh-CN" altLang="en-US" sz="18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码减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计算机中的移位运算：</a:t>
            </a:r>
            <a:r>
              <a:rPr lang="zh-CN" altLang="en-US" sz="2000" b="1" i="1" u="sng" dirty="0" smtClean="0">
                <a:solidFill>
                  <a:srgbClr val="0303D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小数点固定，</a:t>
            </a:r>
            <a:r>
              <a:rPr lang="zh-CN" altLang="en-US" sz="2000" b="1" i="1" u="sng" dirty="0">
                <a:solidFill>
                  <a:srgbClr val="0303D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数据移位；</a:t>
            </a:r>
            <a:endParaRPr lang="en-US" altLang="zh-CN" sz="2000" b="1" i="1" u="sng" dirty="0">
              <a:solidFill>
                <a:srgbClr val="0303D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当尾数不为</a:t>
            </a:r>
            <a:r>
              <a:rPr lang="en-US" altLang="zh-CN" sz="2000" dirty="0">
                <a:solidFill>
                  <a:srgbClr val="000000"/>
                </a:solidFill>
              </a:rPr>
              <a:t>0</a:t>
            </a:r>
            <a:r>
              <a:rPr lang="zh-CN" altLang="en-US" sz="2000" dirty="0">
                <a:solidFill>
                  <a:srgbClr val="000000"/>
                </a:solidFill>
              </a:rPr>
              <a:t>时，规格化的浮点数的</a:t>
            </a:r>
            <a:r>
              <a:rPr lang="zh-CN" altLang="en-US" sz="2000" dirty="0" smtClean="0">
                <a:solidFill>
                  <a:srgbClr val="C00000"/>
                </a:solidFill>
              </a:rPr>
              <a:t>尾数</a:t>
            </a:r>
            <a:r>
              <a:rPr lang="zh-CN" altLang="en-US" sz="2000" b="1" u="sng" dirty="0" smtClean="0">
                <a:solidFill>
                  <a:srgbClr val="0303DF"/>
                </a:solidFill>
              </a:rPr>
              <a:t>真值</a:t>
            </a:r>
            <a:r>
              <a:rPr lang="zh-CN" altLang="en-US" sz="2000" dirty="0" smtClean="0">
                <a:solidFill>
                  <a:srgbClr val="000000"/>
                </a:solidFill>
              </a:rPr>
              <a:t>的</a:t>
            </a:r>
            <a:r>
              <a:rPr lang="zh-CN" altLang="en-US" sz="2000" dirty="0">
                <a:solidFill>
                  <a:srgbClr val="C00000"/>
                </a:solidFill>
              </a:rPr>
              <a:t>最高位</a:t>
            </a:r>
            <a:r>
              <a:rPr lang="zh-CN" altLang="en-US" sz="2000" dirty="0">
                <a:solidFill>
                  <a:srgbClr val="000000"/>
                </a:solidFill>
              </a:rPr>
              <a:t>总是</a:t>
            </a:r>
            <a:r>
              <a:rPr lang="en-US" altLang="zh-CN" sz="2000" dirty="0">
                <a:solidFill>
                  <a:srgbClr val="000000"/>
                </a:solidFill>
              </a:rPr>
              <a:t>1</a:t>
            </a:r>
            <a:r>
              <a:rPr lang="zh-CN" altLang="en-US" sz="2000" dirty="0">
                <a:solidFill>
                  <a:srgbClr val="000000"/>
                </a:solidFill>
              </a:rPr>
              <a:t>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为提高浮点数的数据精度，现在的机器中，</a:t>
            </a:r>
            <a:r>
              <a:rPr lang="zh-CN" altLang="en-US" sz="2000" dirty="0">
                <a:solidFill>
                  <a:srgbClr val="0303DF"/>
                </a:solidFill>
              </a:rPr>
              <a:t>这一位不予存储，而是默认或约定隐藏在小数点的左边</a:t>
            </a:r>
            <a:r>
              <a:rPr lang="zh-CN" altLang="en-US" sz="2000" dirty="0">
                <a:solidFill>
                  <a:srgbClr val="000000"/>
                </a:solidFill>
              </a:rPr>
              <a:t>；</a:t>
            </a:r>
            <a:r>
              <a:rPr lang="zh-CN" altLang="en-US" sz="2000" b="1" dirty="0">
                <a:solidFill>
                  <a:srgbClr val="7030A0"/>
                </a:solidFill>
              </a:rPr>
              <a:t>运算时该隐藏位参与运算</a:t>
            </a:r>
            <a:r>
              <a:rPr lang="zh-CN" altLang="en-US" sz="2000" dirty="0">
                <a:solidFill>
                  <a:srgbClr val="000000"/>
                </a:solidFill>
              </a:rPr>
              <a:t>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/>
            <a:r>
              <a:rPr lang="zh-CN" altLang="en-US" sz="1800" dirty="0">
                <a:latin typeface="Times New Roman" panose="02020603050405020304" pitchFamily="18" charset="0"/>
              </a:rPr>
              <a:t>如：将 0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10101</a:t>
            </a:r>
            <a:r>
              <a:rPr lang="en-US" altLang="zh-CN" sz="1800" dirty="0"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×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1800" baseline="40000" dirty="0" smtClean="0">
                <a:latin typeface="Times New Roman" panose="02020603050405020304" pitchFamily="18" charset="0"/>
              </a:rPr>
              <a:t>2  </a:t>
            </a:r>
            <a:r>
              <a:rPr lang="zh-CN" altLang="en-US" sz="18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存储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1800" dirty="0">
                <a:latin typeface="Times New Roman" panose="02020603050405020304" pitchFamily="18" charset="0"/>
              </a:rPr>
              <a:t>： </a:t>
            </a:r>
            <a:r>
              <a:rPr lang="en-US" altLang="zh-CN" sz="1800" dirty="0">
                <a:latin typeface="Times New Roman" panose="02020603050405020304" pitchFamily="18" charset="0"/>
              </a:rPr>
              <a:t>+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sz="1800" dirty="0">
                <a:latin typeface="Times New Roman" panose="02020603050405020304" pitchFamily="18" charset="0"/>
              </a:rPr>
              <a:t>10101</a:t>
            </a:r>
            <a:r>
              <a:rPr lang="en-US" altLang="zh-CN" sz="1800" dirty="0">
                <a:latin typeface="Times New Roman" panose="02020603050405020304" pitchFamily="18" charset="0"/>
              </a:rPr>
              <a:t>10</a:t>
            </a:r>
            <a:r>
              <a:rPr lang="zh-CN" altLang="en-US" sz="1800" dirty="0">
                <a:latin typeface="Times New Roman" panose="02020603050405020304" pitchFamily="18" charset="0"/>
              </a:rPr>
              <a:t>×2</a:t>
            </a:r>
            <a:r>
              <a:rPr lang="zh-CN" altLang="en-US" sz="1800" baseline="40000" dirty="0">
                <a:latin typeface="Times New Roman" panose="02020603050405020304" pitchFamily="18" charset="0"/>
              </a:rPr>
              <a:t>1 </a:t>
            </a:r>
            <a:endParaRPr lang="en-US" altLang="zh-CN" sz="1800" dirty="0"/>
          </a:p>
          <a:p>
            <a:pPr marL="971550" lvl="1"/>
            <a:r>
              <a:rPr lang="zh-CN" altLang="en-US" sz="1800" dirty="0">
                <a:latin typeface="Times New Roman" panose="02020603050405020304" pitchFamily="18" charset="0"/>
              </a:rPr>
              <a:t>这样，</a:t>
            </a:r>
            <a:r>
              <a:rPr lang="zh-CN" altLang="en-US" sz="1800" b="1" u="sng" dirty="0" smtClean="0">
                <a:solidFill>
                  <a:srgbClr val="C00000"/>
                </a:solidFill>
              </a:rPr>
              <a:t>利用</a:t>
            </a:r>
            <a:r>
              <a:rPr lang="en-US" altLang="zh-CN" sz="1800" b="1" u="sng" dirty="0" smtClean="0">
                <a:solidFill>
                  <a:srgbClr val="C00000"/>
                </a:solidFill>
              </a:rPr>
              <a:t>N</a:t>
            </a:r>
            <a:r>
              <a:rPr lang="zh-CN" altLang="en-US" sz="1800" b="1" u="sng" dirty="0">
                <a:solidFill>
                  <a:srgbClr val="C00000"/>
                </a:solidFill>
              </a:rPr>
              <a:t>位尾数，可表示</a:t>
            </a:r>
            <a:r>
              <a:rPr lang="en-US" altLang="zh-CN" sz="1800" b="1" u="sng" dirty="0">
                <a:solidFill>
                  <a:srgbClr val="C00000"/>
                </a:solidFill>
              </a:rPr>
              <a:t>N+1</a:t>
            </a:r>
            <a:r>
              <a:rPr lang="zh-CN" altLang="en-US" sz="1800" b="1" u="sng" dirty="0">
                <a:solidFill>
                  <a:srgbClr val="C00000"/>
                </a:solidFill>
              </a:rPr>
              <a:t>位的精度</a:t>
            </a:r>
            <a:r>
              <a:rPr lang="zh-CN" altLang="en-US" sz="1800" b="1" u="sng" dirty="0" smtClean="0"/>
              <a:t>；</a:t>
            </a:r>
            <a:endParaRPr lang="en-US" altLang="zh-CN" sz="1800" b="1" u="sng" dirty="0" smtClean="0"/>
          </a:p>
          <a:p>
            <a:pPr marL="971550" lvl="1"/>
            <a:r>
              <a:rPr lang="zh-CN" altLang="en-US" sz="1800" dirty="0">
                <a:latin typeface="Times New Roman" panose="02020603050405020304" pitchFamily="18" charset="0"/>
              </a:rPr>
              <a:t>当参与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运算时，可以自动恢复成 </a:t>
            </a:r>
            <a:r>
              <a:rPr lang="zh-CN" altLang="en-US" sz="1800" dirty="0">
                <a:latin typeface="Times New Roman" panose="02020603050405020304" pitchFamily="18" charset="0"/>
              </a:rPr>
              <a:t>0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10101</a:t>
            </a:r>
            <a:r>
              <a:rPr lang="en-US" altLang="zh-CN" sz="1800" dirty="0"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×2</a:t>
            </a:r>
            <a:r>
              <a:rPr lang="en-US" altLang="zh-CN" sz="1800" baseline="40000" dirty="0">
                <a:latin typeface="Times New Roman" panose="02020603050405020304" pitchFamily="18" charset="0"/>
              </a:rPr>
              <a:t>2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" name="矩形标注 3">
            <a:extLst>
              <a:ext uri="{FF2B5EF4-FFF2-40B4-BE49-F238E27FC236}">
                <a16:creationId xmlns:a16="http://schemas.microsoft.com/office/drawing/2014/main" id="{A7E83BB9-BE3D-4682-A614-3096F82D683A}"/>
              </a:ext>
            </a:extLst>
          </p:cNvPr>
          <p:cNvSpPr/>
          <p:nvPr/>
        </p:nvSpPr>
        <p:spPr bwMode="auto">
          <a:xfrm>
            <a:off x="5471464" y="2005445"/>
            <a:ext cx="1120530" cy="361604"/>
          </a:xfrm>
          <a:prstGeom prst="wedgeRectCallout">
            <a:avLst>
              <a:gd name="adj1" fmla="val -83906"/>
              <a:gd name="adj2" fmla="val -21642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  <a:ea typeface="宋体" panose="02010600030101010101" pitchFamily="2" charset="-122"/>
              </a:rPr>
              <a:t>规格化形式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9504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浮点数的机内存贮形式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FF0000"/>
                </a:solidFill>
              </a:rPr>
              <a:t>IEEE 754</a:t>
            </a:r>
            <a:r>
              <a:rPr lang="zh-CN" altLang="en-US" dirty="0">
                <a:solidFill>
                  <a:srgbClr val="FF0000"/>
                </a:solidFill>
              </a:rPr>
              <a:t>标准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041544"/>
            <a:ext cx="8429625" cy="112148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</a:rPr>
              <a:t>单精度</a:t>
            </a:r>
            <a:r>
              <a:rPr lang="zh-CN" altLang="en-US" sz="1800" dirty="0" smtClean="0"/>
              <a:t>浮点数占用</a:t>
            </a:r>
            <a:r>
              <a:rPr lang="en-US" altLang="zh-CN" sz="1800" dirty="0" smtClean="0">
                <a:solidFill>
                  <a:srgbClr val="7030A0"/>
                </a:solidFill>
              </a:rPr>
              <a:t>4</a:t>
            </a:r>
            <a:r>
              <a:rPr lang="zh-CN" altLang="en-US" sz="1800" dirty="0">
                <a:solidFill>
                  <a:srgbClr val="7030A0"/>
                </a:solidFill>
              </a:rPr>
              <a:t>个</a:t>
            </a:r>
            <a:r>
              <a:rPr lang="zh-CN" altLang="en-US" sz="1800" dirty="0" smtClean="0">
                <a:solidFill>
                  <a:srgbClr val="7030A0"/>
                </a:solidFill>
              </a:rPr>
              <a:t>字节</a:t>
            </a:r>
            <a:r>
              <a:rPr lang="zh-CN" altLang="en-US" sz="1800" dirty="0" smtClean="0"/>
              <a:t>空间，</a:t>
            </a:r>
            <a:r>
              <a:rPr lang="zh-CN" altLang="en-US" sz="1800" dirty="0"/>
              <a:t>即</a:t>
            </a:r>
            <a:r>
              <a:rPr lang="en-US" altLang="zh-CN" sz="1800" dirty="0">
                <a:solidFill>
                  <a:srgbClr val="0303DF"/>
                </a:solidFill>
              </a:rPr>
              <a:t>32</a:t>
            </a:r>
            <a:r>
              <a:rPr lang="zh-CN" altLang="en-US" sz="1800" dirty="0"/>
              <a:t>位，其中数符</a:t>
            </a:r>
            <a:r>
              <a:rPr lang="en-US" altLang="zh-CN" sz="1800" dirty="0">
                <a:solidFill>
                  <a:srgbClr val="006600"/>
                </a:solidFill>
              </a:rPr>
              <a:t>1</a:t>
            </a:r>
            <a:r>
              <a:rPr lang="zh-CN" altLang="en-US" sz="1800" dirty="0"/>
              <a:t>位，尾数</a:t>
            </a:r>
            <a:r>
              <a:rPr lang="en-US" altLang="zh-CN" sz="1800" dirty="0">
                <a:solidFill>
                  <a:srgbClr val="006600"/>
                </a:solidFill>
              </a:rPr>
              <a:t>23</a:t>
            </a:r>
            <a:r>
              <a:rPr lang="zh-CN" altLang="en-US" sz="1800" dirty="0"/>
              <a:t>位，阶码</a:t>
            </a:r>
            <a:r>
              <a:rPr lang="en-US" altLang="zh-CN" sz="1800" dirty="0">
                <a:solidFill>
                  <a:srgbClr val="006600"/>
                </a:solidFill>
              </a:rPr>
              <a:t>8</a:t>
            </a:r>
            <a:r>
              <a:rPr lang="zh-CN" altLang="en-US" sz="1800" dirty="0"/>
              <a:t>位；</a:t>
            </a:r>
            <a:endParaRPr lang="en-US" altLang="zh-CN" sz="18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</a:rPr>
              <a:t>双精度</a:t>
            </a:r>
            <a:r>
              <a:rPr lang="zh-CN" altLang="en-US" sz="1800" dirty="0" smtClean="0"/>
              <a:t>浮点数占用</a:t>
            </a:r>
            <a:r>
              <a:rPr lang="en-US" altLang="zh-CN" sz="1800" dirty="0" smtClean="0">
                <a:solidFill>
                  <a:srgbClr val="7030A0"/>
                </a:solidFill>
              </a:rPr>
              <a:t>8</a:t>
            </a:r>
            <a:r>
              <a:rPr lang="zh-CN" altLang="en-US" sz="1800" dirty="0">
                <a:solidFill>
                  <a:srgbClr val="7030A0"/>
                </a:solidFill>
              </a:rPr>
              <a:t>个</a:t>
            </a:r>
            <a:r>
              <a:rPr lang="zh-CN" altLang="en-US" sz="1800" dirty="0" smtClean="0">
                <a:solidFill>
                  <a:srgbClr val="7030A0"/>
                </a:solidFill>
              </a:rPr>
              <a:t>字节</a:t>
            </a:r>
            <a:r>
              <a:rPr lang="zh-CN" altLang="en-US" sz="1800" dirty="0" smtClean="0"/>
              <a:t>空间，</a:t>
            </a:r>
            <a:r>
              <a:rPr lang="zh-CN" altLang="en-US" sz="1800" dirty="0"/>
              <a:t>即</a:t>
            </a:r>
            <a:r>
              <a:rPr lang="en-US" altLang="zh-CN" sz="1800" dirty="0">
                <a:solidFill>
                  <a:srgbClr val="0303DF"/>
                </a:solidFill>
              </a:rPr>
              <a:t>64</a:t>
            </a:r>
            <a:r>
              <a:rPr lang="zh-CN" altLang="en-US" sz="1800" dirty="0"/>
              <a:t>位，其中数符</a:t>
            </a:r>
            <a:r>
              <a:rPr lang="en-US" altLang="zh-CN" sz="1800" dirty="0">
                <a:solidFill>
                  <a:srgbClr val="006600"/>
                </a:solidFill>
              </a:rPr>
              <a:t>1</a:t>
            </a:r>
            <a:r>
              <a:rPr lang="zh-CN" altLang="en-US" sz="1800" dirty="0"/>
              <a:t>位，尾数</a:t>
            </a:r>
            <a:r>
              <a:rPr lang="en-US" altLang="zh-CN" sz="1800" dirty="0">
                <a:solidFill>
                  <a:srgbClr val="006600"/>
                </a:solidFill>
              </a:rPr>
              <a:t>52</a:t>
            </a:r>
            <a:r>
              <a:rPr lang="zh-CN" altLang="en-US" sz="1800" dirty="0"/>
              <a:t>位，阶码</a:t>
            </a:r>
            <a:r>
              <a:rPr lang="en-US" altLang="zh-CN" sz="1800" dirty="0">
                <a:solidFill>
                  <a:srgbClr val="006600"/>
                </a:solidFill>
              </a:rPr>
              <a:t>11</a:t>
            </a:r>
            <a:r>
              <a:rPr lang="zh-CN" altLang="en-US" sz="1800" dirty="0"/>
              <a:t>位；</a:t>
            </a:r>
            <a:endParaRPr lang="en-US" altLang="zh-CN" sz="18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尾数采用</a:t>
            </a:r>
            <a:r>
              <a:rPr lang="zh-CN" altLang="en-US" sz="1800" b="1" dirty="0">
                <a:solidFill>
                  <a:srgbClr val="0303DF"/>
                </a:solidFill>
              </a:rPr>
              <a:t>原码</a:t>
            </a:r>
            <a:r>
              <a:rPr lang="zh-CN" altLang="en-US" sz="1800" dirty="0"/>
              <a:t>表示，阶码采用</a:t>
            </a:r>
            <a:r>
              <a:rPr lang="zh-CN" altLang="en-US" sz="1800" b="1" dirty="0">
                <a:solidFill>
                  <a:srgbClr val="0303DF"/>
                </a:solidFill>
              </a:rPr>
              <a:t>移码</a:t>
            </a:r>
            <a:r>
              <a:rPr lang="zh-CN" altLang="en-US" sz="1800" dirty="0"/>
              <a:t>表示（</a:t>
            </a:r>
            <a:r>
              <a:rPr lang="en-US" altLang="zh-CN" sz="1800" dirty="0"/>
              <a:t>+127</a:t>
            </a:r>
            <a:r>
              <a:rPr lang="zh-CN" altLang="en-US" sz="1800" dirty="0"/>
              <a:t>）；</a:t>
            </a:r>
            <a:endParaRPr lang="en-US" altLang="zh-CN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52" y="2508308"/>
            <a:ext cx="6466204" cy="1863976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7F4780C-BBEE-444F-9388-B0DD56D583A7}"/>
              </a:ext>
            </a:extLst>
          </p:cNvPr>
          <p:cNvSpPr txBox="1">
            <a:spLocks/>
          </p:cNvSpPr>
          <p:nvPr/>
        </p:nvSpPr>
        <p:spPr bwMode="auto">
          <a:xfrm>
            <a:off x="310897" y="4583059"/>
            <a:ext cx="8604504" cy="123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/>
              <a:t>采用</a:t>
            </a:r>
            <a:r>
              <a:rPr lang="zh-CN" altLang="en-US" sz="1600" dirty="0">
                <a:solidFill>
                  <a:srgbClr val="0303DF"/>
                </a:solidFill>
              </a:rPr>
              <a:t>规格化</a:t>
            </a:r>
            <a:r>
              <a:rPr lang="zh-CN" altLang="en-US" sz="1600" dirty="0"/>
              <a:t>表示，尾数的最高位为</a:t>
            </a:r>
            <a:r>
              <a:rPr lang="en-US" altLang="zh-CN" sz="1600" dirty="0"/>
              <a:t>1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为提高精度，尾数最高位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不予</a:t>
            </a:r>
            <a:r>
              <a:rPr lang="zh-CN" altLang="en-US" sz="1600" dirty="0"/>
              <a:t>存储，约定在小数点的左边（占用尾数的整数部分）；</a:t>
            </a:r>
            <a:endParaRPr lang="en-US" altLang="zh-CN" sz="16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/>
              <a:t>对于单精度浮点数，尾数</a:t>
            </a:r>
            <a:r>
              <a:rPr lang="en-US" altLang="zh-CN" sz="1600" dirty="0">
                <a:solidFill>
                  <a:srgbClr val="0303DF"/>
                </a:solidFill>
              </a:rPr>
              <a:t>23</a:t>
            </a:r>
            <a:r>
              <a:rPr lang="zh-CN" altLang="en-US" sz="1600" dirty="0"/>
              <a:t>位，</a:t>
            </a:r>
            <a:r>
              <a:rPr lang="zh-CN" altLang="en-US" sz="1600" dirty="0">
                <a:solidFill>
                  <a:srgbClr val="7030A0"/>
                </a:solidFill>
              </a:rPr>
              <a:t>实际上表示的精度</a:t>
            </a:r>
            <a:r>
              <a:rPr lang="zh-CN" altLang="en-US" sz="1600" dirty="0"/>
              <a:t>是</a:t>
            </a:r>
            <a:r>
              <a:rPr lang="en-US" altLang="zh-CN" sz="1600" dirty="0">
                <a:solidFill>
                  <a:srgbClr val="C00000"/>
                </a:solidFill>
              </a:rPr>
              <a:t>24</a:t>
            </a:r>
            <a:r>
              <a:rPr lang="zh-CN" altLang="en-US" sz="1600" dirty="0"/>
              <a:t>位</a:t>
            </a:r>
            <a:r>
              <a:rPr lang="zh-CN" altLang="en-US" sz="1600" dirty="0" smtClean="0"/>
              <a:t>；（</a:t>
            </a:r>
            <a:r>
              <a:rPr lang="zh-CN" altLang="en-US" sz="1600" dirty="0" smtClean="0">
                <a:solidFill>
                  <a:srgbClr val="C00000"/>
                </a:solidFill>
              </a:rPr>
              <a:t>可精确表示</a:t>
            </a:r>
            <a:r>
              <a:rPr lang="en-US" altLang="zh-CN" sz="1600" dirty="0" smtClean="0">
                <a:solidFill>
                  <a:srgbClr val="C00000"/>
                </a:solidFill>
              </a:rPr>
              <a:t>7</a:t>
            </a:r>
            <a:r>
              <a:rPr lang="zh-CN" altLang="en-US" sz="1600" dirty="0" smtClean="0">
                <a:solidFill>
                  <a:srgbClr val="C00000"/>
                </a:solidFill>
              </a:rPr>
              <a:t>位十进制小数</a:t>
            </a:r>
            <a:r>
              <a:rPr lang="zh-CN" altLang="en-US" sz="1600" dirty="0" smtClean="0"/>
              <a:t>）</a:t>
            </a:r>
            <a:endParaRPr lang="en-US" altLang="zh-CN" sz="16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/>
              <a:t>对于双精度浮点数，尾数</a:t>
            </a:r>
            <a:r>
              <a:rPr lang="en-US" altLang="zh-CN" sz="1600" dirty="0">
                <a:solidFill>
                  <a:srgbClr val="0303DF"/>
                </a:solidFill>
              </a:rPr>
              <a:t>52</a:t>
            </a:r>
            <a:r>
              <a:rPr lang="zh-CN" altLang="en-US" sz="1600" dirty="0"/>
              <a:t>位，</a:t>
            </a:r>
            <a:r>
              <a:rPr lang="zh-CN" altLang="en-US" sz="1600" dirty="0">
                <a:solidFill>
                  <a:srgbClr val="7030A0"/>
                </a:solidFill>
              </a:rPr>
              <a:t>实际上表示的精度</a:t>
            </a:r>
            <a:r>
              <a:rPr lang="zh-CN" altLang="en-US" sz="1600" dirty="0"/>
              <a:t>是</a:t>
            </a:r>
            <a:r>
              <a:rPr lang="en-US" altLang="zh-CN" sz="1600" dirty="0">
                <a:solidFill>
                  <a:srgbClr val="C00000"/>
                </a:solidFill>
              </a:rPr>
              <a:t>53</a:t>
            </a:r>
            <a:r>
              <a:rPr lang="zh-CN" altLang="en-US" sz="1600" dirty="0"/>
              <a:t>位</a:t>
            </a:r>
            <a:r>
              <a:rPr lang="zh-CN" altLang="en-US" sz="1600" dirty="0"/>
              <a:t>；（</a:t>
            </a:r>
            <a:r>
              <a:rPr lang="zh-CN" altLang="en-US" sz="1600" dirty="0">
                <a:solidFill>
                  <a:srgbClr val="C00000"/>
                </a:solidFill>
              </a:rPr>
              <a:t>可精确</a:t>
            </a:r>
            <a:r>
              <a:rPr lang="zh-CN" altLang="en-US" sz="1600" dirty="0">
                <a:solidFill>
                  <a:srgbClr val="C00000"/>
                </a:solidFill>
              </a:rPr>
              <a:t>表示</a:t>
            </a:r>
            <a:r>
              <a:rPr lang="en-US" altLang="zh-CN" sz="1600" dirty="0">
                <a:solidFill>
                  <a:srgbClr val="C00000"/>
                </a:solidFill>
              </a:rPr>
              <a:t>15</a:t>
            </a:r>
            <a:r>
              <a:rPr lang="zh-CN" altLang="en-US" sz="1600" dirty="0">
                <a:solidFill>
                  <a:srgbClr val="C00000"/>
                </a:solidFill>
              </a:rPr>
              <a:t>位十进制小数</a:t>
            </a:r>
            <a:r>
              <a:rPr lang="zh-CN" altLang="en-US" sz="1600" dirty="0"/>
              <a:t>）</a:t>
            </a:r>
            <a:endParaRPr lang="en-US" altLang="zh-CN" sz="1600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7E7F26BC-A401-4AE7-81D4-19A44FE6790A}"/>
              </a:ext>
            </a:extLst>
          </p:cNvPr>
          <p:cNvSpPr/>
          <p:nvPr/>
        </p:nvSpPr>
        <p:spPr bwMode="auto">
          <a:xfrm>
            <a:off x="857384" y="2059318"/>
            <a:ext cx="1483143" cy="321536"/>
          </a:xfrm>
          <a:prstGeom prst="wedgeRoundRectCallout">
            <a:avLst>
              <a:gd name="adj1" fmla="val -34408"/>
              <a:gd name="adj2" fmla="val 13555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浮点数的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符号位</a:t>
            </a: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B3277FC8-092F-437E-8A82-7FAFD0BCC6EB}"/>
              </a:ext>
            </a:extLst>
          </p:cNvPr>
          <p:cNvSpPr/>
          <p:nvPr/>
        </p:nvSpPr>
        <p:spPr bwMode="auto">
          <a:xfrm>
            <a:off x="2409348" y="2081385"/>
            <a:ext cx="2439489" cy="321536"/>
          </a:xfrm>
          <a:prstGeom prst="wedgeRoundRectCallout">
            <a:avLst>
              <a:gd name="adj1" fmla="val -43941"/>
              <a:gd name="adj2" fmla="val 12772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阶码，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移码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表示：真值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+127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D52D99AB-D24C-4806-AE2D-1CB30D54E45C}"/>
              </a:ext>
            </a:extLst>
          </p:cNvPr>
          <p:cNvSpPr/>
          <p:nvPr/>
        </p:nvSpPr>
        <p:spPr bwMode="auto">
          <a:xfrm>
            <a:off x="5040310" y="3106145"/>
            <a:ext cx="3948242" cy="1743070"/>
          </a:xfrm>
          <a:prstGeom prst="wedgeRoundRectCallout">
            <a:avLst>
              <a:gd name="adj1" fmla="val -60468"/>
              <a:gd name="adj2" fmla="val 5047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例如：采用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4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字节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单精度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x=+0.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1001110*2</a:t>
            </a:r>
            <a:r>
              <a:rPr kumimoji="0" lang="en-US" altLang="zh-CN" sz="14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</a:p>
          <a:p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采用以下方式存储：</a:t>
            </a:r>
            <a:endParaRPr lang="en-US" altLang="zh-CN" sz="14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x= +</a:t>
            </a:r>
            <a:r>
              <a:rPr lang="en-US" altLang="zh-CN" sz="1400" dirty="0" smtClean="0">
                <a:solidFill>
                  <a:srgbClr val="C00000"/>
                </a:solidFill>
                <a:ea typeface="宋体" panose="02010600030101010101" pitchFamily="2" charset="-122"/>
              </a:rPr>
              <a:t>1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.010011100*2</a:t>
            </a:r>
            <a:r>
              <a:rPr lang="en-US" altLang="zh-CN" sz="1400" baseline="30000" dirty="0" smtClean="0">
                <a:solidFill>
                  <a:srgbClr val="000000"/>
                </a:solidFill>
                <a:ea typeface="宋体" panose="02010600030101010101" pitchFamily="2" charset="-122"/>
              </a:rPr>
              <a:t>4 </a:t>
            </a:r>
            <a:endParaRPr lang="en-US" altLang="zh-CN" sz="1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则：机内存储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，即机器数：</a:t>
            </a:r>
            <a:endParaRPr kumimoji="0" lang="en-US" altLang="zh-CN" sz="1400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符号位：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 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（正数）</a:t>
            </a:r>
            <a:endParaRPr kumimoji="0" lang="en-US" altLang="zh-CN" sz="1400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   阶码：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127+4=131 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移码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kumimoji="0" lang="en-US" altLang="zh-CN" sz="1400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   尾数：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010011100 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（小数位，原码表示）</a:t>
            </a:r>
            <a:endParaRPr kumimoji="0" lang="zh-CN" altLang="en-US" sz="14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对话气泡: 圆角矩形 9">
            <a:extLst>
              <a:ext uri="{FF2B5EF4-FFF2-40B4-BE49-F238E27FC236}">
                <a16:creationId xmlns:a16="http://schemas.microsoft.com/office/drawing/2014/main" id="{B3277FC8-092F-437E-8A82-7FAFD0BCC6EB}"/>
              </a:ext>
            </a:extLst>
          </p:cNvPr>
          <p:cNvSpPr/>
          <p:nvPr/>
        </p:nvSpPr>
        <p:spPr bwMode="auto">
          <a:xfrm>
            <a:off x="4917658" y="2107644"/>
            <a:ext cx="2439489" cy="321536"/>
          </a:xfrm>
          <a:prstGeom prst="wedgeRoundRectCallout">
            <a:avLst>
              <a:gd name="adj1" fmla="val -43941"/>
              <a:gd name="adj2" fmla="val 12772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尾数：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原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码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24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750" y="1066800"/>
            <a:ext cx="8238490" cy="527581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基本</a:t>
            </a:r>
            <a:r>
              <a:rPr lang="en-US" altLang="zh-CN" sz="18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ASCII</a:t>
            </a:r>
            <a:r>
              <a:rPr lang="zh-CN" altLang="en-US" sz="1800" b="1" dirty="0">
                <a:solidFill>
                  <a:srgbClr val="C00000"/>
                </a:solidFill>
                <a:ea typeface="黑体" panose="02010609060101010101" pitchFamily="49" charset="-122"/>
              </a:rPr>
              <a:t>码</a:t>
            </a:r>
            <a:r>
              <a:rPr lang="zh-CN" altLang="en-US" sz="1800" dirty="0">
                <a:solidFill>
                  <a:srgbClr val="080808"/>
                </a:solidFill>
                <a:ea typeface="黑体" panose="02010609060101010101" pitchFamily="49" charset="-122"/>
              </a:rPr>
              <a:t>，</a:t>
            </a:r>
            <a:r>
              <a:rPr lang="zh-CN" altLang="en-US" sz="1800" dirty="0">
                <a:solidFill>
                  <a:srgbClr val="080808"/>
                </a:solidFill>
              </a:rPr>
              <a:t>“</a:t>
            </a:r>
            <a:r>
              <a:rPr lang="zh-CN" altLang="en-US" sz="1800" b="1" dirty="0">
                <a:solidFill>
                  <a:srgbClr val="080808"/>
                </a:solidFill>
              </a:rPr>
              <a:t>美国标准信息交换代码</a:t>
            </a:r>
            <a:r>
              <a:rPr lang="zh-CN" altLang="en-US" sz="1800" dirty="0">
                <a:solidFill>
                  <a:srgbClr val="080808"/>
                </a:solidFill>
              </a:rPr>
              <a:t>”</a:t>
            </a:r>
            <a:r>
              <a:rPr lang="en-US" altLang="zh-CN" sz="1800" dirty="0">
                <a:solidFill>
                  <a:srgbClr val="080808"/>
                </a:solidFill>
              </a:rPr>
              <a:t>(</a:t>
            </a:r>
            <a:r>
              <a:rPr lang="en-US" altLang="zh-CN" sz="1800" dirty="0">
                <a:solidFill>
                  <a:srgbClr val="0303DF"/>
                </a:solidFill>
              </a:rPr>
              <a:t>A</a:t>
            </a:r>
            <a:r>
              <a:rPr lang="en-US" altLang="zh-CN" sz="1800" dirty="0">
                <a:solidFill>
                  <a:srgbClr val="080808"/>
                </a:solidFill>
              </a:rPr>
              <a:t>merican </a:t>
            </a:r>
            <a:r>
              <a:rPr lang="en-US" altLang="zh-CN" sz="1800" dirty="0">
                <a:solidFill>
                  <a:srgbClr val="0303DF"/>
                </a:solidFill>
              </a:rPr>
              <a:t>S</a:t>
            </a:r>
            <a:r>
              <a:rPr lang="en-US" altLang="zh-CN" sz="1800" dirty="0">
                <a:solidFill>
                  <a:srgbClr val="080808"/>
                </a:solidFill>
              </a:rPr>
              <a:t>tandard </a:t>
            </a:r>
            <a:r>
              <a:rPr lang="en-US" altLang="zh-CN" sz="1800" dirty="0">
                <a:solidFill>
                  <a:srgbClr val="0303DF"/>
                </a:solidFill>
              </a:rPr>
              <a:t>C</a:t>
            </a:r>
            <a:r>
              <a:rPr lang="en-US" altLang="zh-CN" sz="1800" dirty="0">
                <a:solidFill>
                  <a:srgbClr val="080808"/>
                </a:solidFill>
              </a:rPr>
              <a:t>ode for </a:t>
            </a:r>
            <a:r>
              <a:rPr lang="en-US" altLang="zh-CN" sz="1800" dirty="0">
                <a:solidFill>
                  <a:srgbClr val="0303DF"/>
                </a:solidFill>
              </a:rPr>
              <a:t>I</a:t>
            </a:r>
            <a:r>
              <a:rPr lang="en-US" altLang="zh-CN" sz="1800" dirty="0">
                <a:solidFill>
                  <a:srgbClr val="080808"/>
                </a:solidFill>
              </a:rPr>
              <a:t>nformation </a:t>
            </a:r>
            <a:r>
              <a:rPr lang="en-US" altLang="zh-CN" sz="1800" dirty="0">
                <a:solidFill>
                  <a:srgbClr val="0303DF"/>
                </a:solidFill>
              </a:rPr>
              <a:t>I</a:t>
            </a:r>
            <a:r>
              <a:rPr lang="en-US" altLang="zh-CN" sz="1800" dirty="0">
                <a:solidFill>
                  <a:srgbClr val="080808"/>
                </a:solidFill>
              </a:rPr>
              <a:t>nterchange)</a:t>
            </a:r>
            <a:r>
              <a:rPr lang="zh-CN" altLang="en-US" sz="1800" dirty="0">
                <a:solidFill>
                  <a:srgbClr val="080808"/>
                </a:solidFill>
              </a:rPr>
              <a:t>，简称</a:t>
            </a:r>
            <a:r>
              <a:rPr lang="en-US" altLang="zh-CN" sz="1800" dirty="0">
                <a:solidFill>
                  <a:srgbClr val="080808"/>
                </a:solidFill>
              </a:rPr>
              <a:t>ASCII</a:t>
            </a:r>
            <a:r>
              <a:rPr lang="zh-CN" altLang="en-US" sz="1800" dirty="0">
                <a:solidFill>
                  <a:srgbClr val="080808"/>
                </a:solidFill>
              </a:rPr>
              <a:t>码。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b="1" u="sng" dirty="0" smtClean="0">
                <a:solidFill>
                  <a:srgbClr val="080808"/>
                </a:solidFill>
              </a:rPr>
              <a:t>基本</a:t>
            </a:r>
            <a:r>
              <a:rPr lang="en-US" altLang="zh-CN" sz="1800" b="1" u="sng" dirty="0" smtClean="0">
                <a:solidFill>
                  <a:srgbClr val="080808"/>
                </a:solidFill>
              </a:rPr>
              <a:t>ASCII</a:t>
            </a:r>
            <a:r>
              <a:rPr lang="zh-CN" altLang="en-US" sz="1800" b="1" u="sng" dirty="0">
                <a:solidFill>
                  <a:srgbClr val="080808"/>
                </a:solidFill>
              </a:rPr>
              <a:t>中，每个</a:t>
            </a:r>
            <a:r>
              <a:rPr lang="zh-CN" altLang="en-US" sz="1800" b="1" u="sng" dirty="0">
                <a:solidFill>
                  <a:srgbClr val="006600"/>
                </a:solidFill>
              </a:rPr>
              <a:t>西文字符</a:t>
            </a:r>
            <a:r>
              <a:rPr lang="zh-CN" altLang="en-US" sz="1800" b="1" u="sng" dirty="0">
                <a:solidFill>
                  <a:srgbClr val="080808"/>
                </a:solidFill>
              </a:rPr>
              <a:t>采用一个字节中的</a:t>
            </a:r>
            <a:r>
              <a:rPr lang="zh-CN" altLang="en-US" sz="1800" b="1" u="sng" dirty="0">
                <a:solidFill>
                  <a:srgbClr val="006600"/>
                </a:solidFill>
              </a:rPr>
              <a:t>低</a:t>
            </a:r>
            <a:r>
              <a:rPr lang="en-US" altLang="zh-CN" sz="1800" b="1" u="sng" dirty="0">
                <a:solidFill>
                  <a:srgbClr val="006600"/>
                </a:solidFill>
              </a:rPr>
              <a:t>7</a:t>
            </a:r>
            <a:r>
              <a:rPr lang="zh-CN" altLang="en-US" sz="1800" b="1" u="sng" dirty="0">
                <a:solidFill>
                  <a:srgbClr val="006600"/>
                </a:solidFill>
              </a:rPr>
              <a:t>位</a:t>
            </a:r>
            <a:r>
              <a:rPr lang="zh-CN" altLang="en-US" sz="1800" b="1" u="sng" dirty="0">
                <a:solidFill>
                  <a:srgbClr val="080808"/>
                </a:solidFill>
              </a:rPr>
              <a:t>二进制对其进行编码，可表示</a:t>
            </a:r>
            <a:r>
              <a:rPr lang="en-US" altLang="zh-CN" sz="1800" b="1" u="sng" dirty="0">
                <a:solidFill>
                  <a:srgbClr val="0303DF"/>
                </a:solidFill>
              </a:rPr>
              <a:t>2</a:t>
            </a:r>
            <a:r>
              <a:rPr lang="en-US" altLang="zh-CN" sz="1800" b="1" u="sng" baseline="30000" dirty="0">
                <a:solidFill>
                  <a:srgbClr val="0303DF"/>
                </a:solidFill>
              </a:rPr>
              <a:t>7</a:t>
            </a:r>
            <a:r>
              <a:rPr lang="en-US" altLang="zh-CN" sz="1800" b="1" u="sng" dirty="0">
                <a:solidFill>
                  <a:srgbClr val="0303DF"/>
                </a:solidFill>
              </a:rPr>
              <a:t>=128</a:t>
            </a:r>
            <a:r>
              <a:rPr lang="zh-CN" altLang="en-US" sz="1800" b="1" u="sng" dirty="0">
                <a:solidFill>
                  <a:srgbClr val="080808"/>
                </a:solidFill>
              </a:rPr>
              <a:t>个字符；</a:t>
            </a:r>
            <a:r>
              <a:rPr lang="zh-CN" altLang="en-US" sz="1800" b="1" u="sng" dirty="0">
                <a:solidFill>
                  <a:srgbClr val="7030A0"/>
                </a:solidFill>
              </a:rPr>
              <a:t>最高位为</a:t>
            </a:r>
            <a:r>
              <a:rPr lang="en-US" altLang="zh-CN" sz="1800" b="1" u="sng" dirty="0">
                <a:solidFill>
                  <a:srgbClr val="7030A0"/>
                </a:solidFill>
              </a:rPr>
              <a:t>0 </a:t>
            </a:r>
            <a:r>
              <a:rPr lang="zh-CN" altLang="en-US" sz="1800" b="1" u="sng" dirty="0" smtClean="0">
                <a:solidFill>
                  <a:srgbClr val="080808"/>
                </a:solidFill>
              </a:rPr>
              <a:t>；</a:t>
            </a:r>
            <a:endParaRPr lang="en-US" altLang="zh-CN" sz="1800" b="1" u="sng" dirty="0" smtClean="0">
              <a:solidFill>
                <a:srgbClr val="080808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1" u="sng" dirty="0" smtClean="0">
                <a:solidFill>
                  <a:srgbClr val="FF0000"/>
                </a:solidFill>
              </a:rPr>
              <a:t>这个最高位的</a:t>
            </a:r>
            <a:r>
              <a:rPr lang="en-US" altLang="zh-CN" sz="1600" b="1" u="sng" dirty="0" smtClean="0">
                <a:solidFill>
                  <a:srgbClr val="FF0000"/>
                </a:solidFill>
              </a:rPr>
              <a:t>0</a:t>
            </a:r>
            <a:r>
              <a:rPr lang="zh-CN" altLang="en-US" sz="1600" b="1" u="sng" dirty="0">
                <a:solidFill>
                  <a:srgbClr val="FF0000"/>
                </a:solidFill>
              </a:rPr>
              <a:t>对中国人很重要</a:t>
            </a:r>
            <a:r>
              <a:rPr lang="zh-CN" altLang="en-US" sz="1600" b="1" u="sng" dirty="0" smtClean="0">
                <a:solidFill>
                  <a:srgbClr val="FF0000"/>
                </a:solidFill>
              </a:rPr>
              <a:t>！</a:t>
            </a:r>
            <a:endParaRPr lang="en-US" altLang="zh-CN" sz="1600" b="1" u="sng" dirty="0" smtClean="0">
              <a:solidFill>
                <a:srgbClr val="FF000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rgbClr val="080808"/>
                </a:solidFill>
              </a:rPr>
              <a:t>ASCII</a:t>
            </a:r>
            <a:r>
              <a:rPr lang="zh-CN" altLang="en-US" sz="1600" dirty="0" smtClean="0">
                <a:solidFill>
                  <a:srgbClr val="080808"/>
                </a:solidFill>
              </a:rPr>
              <a:t>码扩展（扩展</a:t>
            </a:r>
            <a:r>
              <a:rPr lang="en-US" altLang="zh-CN" sz="1600" dirty="0" smtClean="0">
                <a:solidFill>
                  <a:srgbClr val="080808"/>
                </a:solidFill>
              </a:rPr>
              <a:t>ASCII</a:t>
            </a:r>
            <a:r>
              <a:rPr lang="zh-CN" altLang="en-US" sz="1600" dirty="0" smtClean="0">
                <a:solidFill>
                  <a:srgbClr val="080808"/>
                </a:solidFill>
              </a:rPr>
              <a:t>）</a:t>
            </a:r>
            <a:r>
              <a:rPr lang="en-US" altLang="zh-CN" sz="1600" dirty="0" smtClean="0">
                <a:solidFill>
                  <a:srgbClr val="080808"/>
                </a:solidFill>
              </a:rPr>
              <a:t>--</a:t>
            </a:r>
            <a:r>
              <a:rPr lang="zh-CN" altLang="en-US" sz="1600" dirty="0" smtClean="0">
                <a:solidFill>
                  <a:srgbClr val="080808"/>
                </a:solidFill>
              </a:rPr>
              <a:t>在基本</a:t>
            </a:r>
            <a:r>
              <a:rPr lang="en-US" altLang="zh-CN" sz="1600" dirty="0" smtClean="0">
                <a:solidFill>
                  <a:srgbClr val="080808"/>
                </a:solidFill>
              </a:rPr>
              <a:t>ASCII</a:t>
            </a:r>
            <a:r>
              <a:rPr lang="zh-CN" altLang="en-US" sz="1600" dirty="0" smtClean="0">
                <a:solidFill>
                  <a:srgbClr val="080808"/>
                </a:solidFill>
              </a:rPr>
              <a:t>基础上，采用</a:t>
            </a:r>
            <a:r>
              <a:rPr lang="en-US" altLang="zh-CN" sz="1600" dirty="0" smtClean="0">
                <a:solidFill>
                  <a:srgbClr val="080808"/>
                </a:solidFill>
              </a:rPr>
              <a:t>8</a:t>
            </a:r>
            <a:r>
              <a:rPr lang="zh-CN" altLang="en-US" sz="1600" dirty="0" smtClean="0">
                <a:solidFill>
                  <a:srgbClr val="080808"/>
                </a:solidFill>
              </a:rPr>
              <a:t>位编码，扩展了一些希腊字符等</a:t>
            </a:r>
            <a:endParaRPr lang="en-US" altLang="zh-CN" sz="1600" dirty="0" smtClean="0">
              <a:solidFill>
                <a:srgbClr val="080808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80808"/>
                </a:solidFill>
              </a:rPr>
              <a:t>我们常用的字符编码是</a:t>
            </a:r>
            <a:r>
              <a:rPr lang="en-US" altLang="zh-CN" sz="1600" dirty="0" smtClean="0">
                <a:solidFill>
                  <a:srgbClr val="C00000"/>
                </a:solidFill>
              </a:rPr>
              <a:t>7</a:t>
            </a:r>
            <a:r>
              <a:rPr lang="zh-CN" altLang="en-US" sz="1600" dirty="0" smtClean="0">
                <a:solidFill>
                  <a:srgbClr val="C00000"/>
                </a:solidFill>
              </a:rPr>
              <a:t>位编码的基本</a:t>
            </a:r>
            <a:r>
              <a:rPr lang="en-US" altLang="zh-CN" sz="1600" dirty="0" smtClean="0">
                <a:solidFill>
                  <a:srgbClr val="C00000"/>
                </a:solidFill>
              </a:rPr>
              <a:t>ASCII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80808"/>
                </a:solidFill>
              </a:rPr>
              <a:t>有些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纯西文</a:t>
            </a:r>
            <a:r>
              <a:rPr lang="zh-CN" altLang="en-US" sz="1600" dirty="0" smtClean="0">
                <a:solidFill>
                  <a:srgbClr val="080808"/>
                </a:solidFill>
              </a:rPr>
              <a:t>操作系统通常采用</a:t>
            </a:r>
            <a:r>
              <a:rPr lang="zh-CN" altLang="en-US" sz="1600" dirty="0" smtClean="0">
                <a:solidFill>
                  <a:srgbClr val="080808"/>
                </a:solidFill>
              </a:rPr>
              <a:t>了扩展的</a:t>
            </a:r>
            <a:r>
              <a:rPr lang="en-US" altLang="zh-CN" sz="1600" dirty="0" smtClean="0">
                <a:solidFill>
                  <a:srgbClr val="080808"/>
                </a:solidFill>
              </a:rPr>
              <a:t>ASCII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80808"/>
                </a:solidFill>
              </a:rPr>
              <a:t>ASCII</a:t>
            </a:r>
            <a:r>
              <a:rPr lang="zh-CN" altLang="en-US" sz="1800" dirty="0">
                <a:solidFill>
                  <a:srgbClr val="080808"/>
                </a:solidFill>
              </a:rPr>
              <a:t>码中，编码值</a:t>
            </a:r>
            <a:r>
              <a:rPr lang="en-US" altLang="zh-CN" sz="1800" dirty="0">
                <a:solidFill>
                  <a:srgbClr val="080808"/>
                </a:solidFill>
              </a:rPr>
              <a:t>0</a:t>
            </a:r>
            <a:r>
              <a:rPr lang="zh-CN" altLang="en-US" sz="1800" dirty="0">
                <a:solidFill>
                  <a:srgbClr val="080808"/>
                </a:solidFill>
              </a:rPr>
              <a:t>～</a:t>
            </a:r>
            <a:r>
              <a:rPr lang="en-US" altLang="zh-CN" sz="1800" dirty="0">
                <a:solidFill>
                  <a:srgbClr val="080808"/>
                </a:solidFill>
              </a:rPr>
              <a:t>31</a:t>
            </a:r>
            <a:r>
              <a:rPr lang="zh-CN" altLang="en-US" sz="1800" dirty="0">
                <a:solidFill>
                  <a:srgbClr val="080808"/>
                </a:solidFill>
              </a:rPr>
              <a:t>是</a:t>
            </a:r>
            <a:r>
              <a:rPr lang="zh-CN" altLang="en-US" sz="1800" b="1" dirty="0">
                <a:solidFill>
                  <a:srgbClr val="0000CC"/>
                </a:solidFill>
              </a:rPr>
              <a:t>不可印刷字符</a:t>
            </a:r>
            <a:r>
              <a:rPr lang="zh-CN" altLang="en-US" sz="1800" dirty="0">
                <a:solidFill>
                  <a:srgbClr val="080808"/>
                </a:solidFill>
              </a:rPr>
              <a:t>（</a:t>
            </a:r>
            <a:r>
              <a:rPr lang="zh-CN" altLang="en-US" sz="1800" dirty="0">
                <a:solidFill>
                  <a:srgbClr val="006600"/>
                </a:solidFill>
              </a:rPr>
              <a:t>不可显示字符，不是有形字符</a:t>
            </a:r>
            <a:r>
              <a:rPr lang="zh-CN" altLang="en-US" sz="1800" dirty="0">
                <a:solidFill>
                  <a:srgbClr val="080808"/>
                </a:solidFill>
              </a:rPr>
              <a:t>），通常称它们为</a:t>
            </a:r>
            <a:r>
              <a:rPr lang="zh-CN" altLang="en-US" sz="1800" b="1" dirty="0">
                <a:solidFill>
                  <a:srgbClr val="0000CC"/>
                </a:solidFill>
              </a:rPr>
              <a:t>控制字符</a:t>
            </a:r>
            <a:r>
              <a:rPr lang="zh-CN" altLang="en-US" sz="1800" dirty="0">
                <a:solidFill>
                  <a:srgbClr val="080808"/>
                </a:solidFill>
              </a:rPr>
              <a:t>，用于通信中的通信控制或对计算机设备的功能控制，如：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080808"/>
                </a:solidFill>
              </a:rPr>
              <a:t>编码值为</a:t>
            </a:r>
            <a:r>
              <a:rPr lang="en-US" altLang="zh-CN" sz="1600" dirty="0">
                <a:solidFill>
                  <a:srgbClr val="006600"/>
                </a:solidFill>
              </a:rPr>
              <a:t>32</a:t>
            </a:r>
            <a:r>
              <a:rPr lang="zh-CN" altLang="en-US" sz="1600" dirty="0">
                <a:solidFill>
                  <a:srgbClr val="080808"/>
                </a:solidFill>
              </a:rPr>
              <a:t>的是</a:t>
            </a:r>
            <a:r>
              <a:rPr lang="zh-CN" altLang="en-US" sz="1600" dirty="0">
                <a:solidFill>
                  <a:srgbClr val="0303DF"/>
                </a:solidFill>
              </a:rPr>
              <a:t>空格</a:t>
            </a:r>
            <a:r>
              <a:rPr lang="zh-CN" altLang="en-US" sz="1600" dirty="0">
                <a:solidFill>
                  <a:srgbClr val="080808"/>
                </a:solidFill>
              </a:rPr>
              <a:t>（或间隔）字符</a:t>
            </a:r>
            <a:r>
              <a:rPr lang="en-US" altLang="zh-CN" sz="1600" dirty="0">
                <a:solidFill>
                  <a:srgbClr val="080808"/>
                </a:solidFill>
              </a:rPr>
              <a:t>SP</a:t>
            </a:r>
            <a:r>
              <a:rPr lang="zh-CN" altLang="en-US" sz="1600" dirty="0">
                <a:solidFill>
                  <a:srgbClr val="080808"/>
                </a:solidFill>
              </a:rPr>
              <a:t>；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080808"/>
                </a:solidFill>
              </a:rPr>
              <a:t>编码值为</a:t>
            </a:r>
            <a:r>
              <a:rPr lang="en-US" altLang="zh-CN" sz="1600" dirty="0">
                <a:solidFill>
                  <a:srgbClr val="006600"/>
                </a:solidFill>
              </a:rPr>
              <a:t>127</a:t>
            </a:r>
            <a:r>
              <a:rPr lang="zh-CN" altLang="en-US" sz="1600" dirty="0">
                <a:solidFill>
                  <a:srgbClr val="080808"/>
                </a:solidFill>
              </a:rPr>
              <a:t>的是删除控制</a:t>
            </a:r>
            <a:r>
              <a:rPr lang="en-US" altLang="zh-CN" sz="1600" dirty="0">
                <a:solidFill>
                  <a:srgbClr val="0303DF"/>
                </a:solidFill>
              </a:rPr>
              <a:t>DEL</a:t>
            </a:r>
            <a:r>
              <a:rPr lang="zh-CN" altLang="en-US" sz="1600" dirty="0">
                <a:solidFill>
                  <a:srgbClr val="080808"/>
                </a:solidFill>
              </a:rPr>
              <a:t>码；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80808"/>
                </a:solidFill>
              </a:rPr>
              <a:t>其余的</a:t>
            </a:r>
            <a:r>
              <a:rPr lang="en-US" altLang="zh-CN" sz="1800" dirty="0">
                <a:solidFill>
                  <a:srgbClr val="080808"/>
                </a:solidFill>
              </a:rPr>
              <a:t>94</a:t>
            </a:r>
            <a:r>
              <a:rPr lang="zh-CN" altLang="en-US" sz="1800" dirty="0">
                <a:solidFill>
                  <a:srgbClr val="080808"/>
                </a:solidFill>
              </a:rPr>
              <a:t>个字符称为</a:t>
            </a:r>
            <a:r>
              <a:rPr lang="zh-CN" altLang="en-US" sz="1800" dirty="0">
                <a:solidFill>
                  <a:srgbClr val="0000CC"/>
                </a:solidFill>
              </a:rPr>
              <a:t>可印刷字符</a:t>
            </a:r>
            <a:r>
              <a:rPr lang="zh-CN" altLang="en-US" sz="1800" dirty="0">
                <a:solidFill>
                  <a:srgbClr val="080808"/>
                </a:solidFill>
              </a:rPr>
              <a:t>；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>
          <a:xfrm>
            <a:off x="410466" y="312234"/>
            <a:ext cx="7772400" cy="558258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sz="2900" b="1" dirty="0">
                <a:solidFill>
                  <a:schemeClr val="accent1"/>
                </a:solidFill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字符编码</a:t>
            </a:r>
          </a:p>
        </p:txBody>
      </p:sp>
    </p:spTree>
    <p:extLst>
      <p:ext uri="{BB962C8B-B14F-4D97-AF65-F5344CB8AC3E}">
        <p14:creationId xmlns:p14="http://schemas.microsoft.com/office/powerpoint/2010/main" val="48369091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0706" y="181264"/>
            <a:ext cx="8101012" cy="69215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</a:rPr>
              <a:t>基本</a:t>
            </a:r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</a:p>
        </p:txBody>
      </p:sp>
      <p:sp>
        <p:nvSpPr>
          <p:cNvPr id="7045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953628" y="1045447"/>
            <a:ext cx="1981200" cy="504031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rgbClr val="006600"/>
                </a:solidFill>
              </a:rPr>
              <a:t>在</a:t>
            </a:r>
            <a:r>
              <a:rPr lang="en-US" altLang="zh-CN" sz="1600" dirty="0">
                <a:solidFill>
                  <a:srgbClr val="006600"/>
                </a:solidFill>
              </a:rPr>
              <a:t>ASCII</a:t>
            </a:r>
            <a:r>
              <a:rPr lang="zh-CN" altLang="en-US" sz="1600" dirty="0">
                <a:solidFill>
                  <a:srgbClr val="006600"/>
                </a:solidFill>
              </a:rPr>
              <a:t>中，用</a:t>
            </a:r>
            <a:r>
              <a:rPr lang="en-US" altLang="zh-CN" sz="1600" dirty="0">
                <a:solidFill>
                  <a:srgbClr val="006600"/>
                </a:solidFill>
              </a:rPr>
              <a:t>7 </a:t>
            </a:r>
            <a:r>
              <a:rPr lang="zh-CN" altLang="en-US" sz="1600" dirty="0">
                <a:solidFill>
                  <a:srgbClr val="006600"/>
                </a:solidFill>
              </a:rPr>
              <a:t>个二进制位表示</a:t>
            </a:r>
            <a:r>
              <a:rPr lang="en-US" altLang="zh-CN" sz="1600" dirty="0">
                <a:solidFill>
                  <a:srgbClr val="006600"/>
                </a:solidFill>
              </a:rPr>
              <a:t>1</a:t>
            </a:r>
            <a:r>
              <a:rPr lang="zh-CN" altLang="en-US" sz="1600" dirty="0">
                <a:solidFill>
                  <a:srgbClr val="006600"/>
                </a:solidFill>
              </a:rPr>
              <a:t>个字符，共可编码</a:t>
            </a:r>
            <a:r>
              <a:rPr lang="en-US" altLang="zh-CN" sz="1600" dirty="0">
                <a:solidFill>
                  <a:srgbClr val="006600"/>
                </a:solidFill>
              </a:rPr>
              <a:t>128</a:t>
            </a:r>
            <a:r>
              <a:rPr lang="zh-CN" altLang="en-US" sz="1600" dirty="0">
                <a:solidFill>
                  <a:srgbClr val="006600"/>
                </a:solidFill>
              </a:rPr>
              <a:t>个字符，</a:t>
            </a:r>
            <a:r>
              <a:rPr lang="zh-CN" altLang="en-US" sz="1600" dirty="0">
                <a:solidFill>
                  <a:srgbClr val="0303DF"/>
                </a:solidFill>
              </a:rPr>
              <a:t>其中</a:t>
            </a:r>
            <a:r>
              <a:rPr lang="en-US" altLang="zh-CN" sz="1600" dirty="0">
                <a:solidFill>
                  <a:srgbClr val="0303DF"/>
                </a:solidFill>
              </a:rPr>
              <a:t>95</a:t>
            </a:r>
            <a:r>
              <a:rPr lang="zh-CN" altLang="en-US" sz="1600" dirty="0">
                <a:solidFill>
                  <a:srgbClr val="0303DF"/>
                </a:solidFill>
              </a:rPr>
              <a:t>个可打印或显示的字符 （包括空格）</a:t>
            </a:r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" y="982471"/>
            <a:ext cx="6479598" cy="45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150748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0706" y="181264"/>
            <a:ext cx="8101012" cy="69215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基本</a:t>
            </a:r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</a:p>
        </p:txBody>
      </p:sp>
      <p:sp>
        <p:nvSpPr>
          <p:cNvPr id="7045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803050" y="1099492"/>
            <a:ext cx="1981200" cy="5040312"/>
          </a:xfrm>
        </p:spPr>
        <p:txBody>
          <a:bodyPr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303DF"/>
                </a:solidFill>
              </a:rPr>
              <a:t>0x30~0x39</a:t>
            </a:r>
            <a:r>
              <a:rPr lang="zh-CN" altLang="en-US" sz="2000" dirty="0">
                <a:solidFill>
                  <a:srgbClr val="0303DF"/>
                </a:solidFill>
              </a:rPr>
              <a:t>：为</a:t>
            </a:r>
            <a:r>
              <a:rPr lang="en-US" altLang="zh-CN" sz="2000" dirty="0">
                <a:solidFill>
                  <a:srgbClr val="0303DF"/>
                </a:solidFill>
              </a:rPr>
              <a:t>10</a:t>
            </a:r>
            <a:r>
              <a:rPr lang="zh-CN" altLang="en-US" sz="2000" dirty="0">
                <a:solidFill>
                  <a:srgbClr val="0303DF"/>
                </a:solidFill>
              </a:rPr>
              <a:t>个数字的编码；</a:t>
            </a:r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52" y="999760"/>
            <a:ext cx="6479598" cy="5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A4C7CAD-EBD5-4F43-8166-ACBE83FF77B0}"/>
              </a:ext>
            </a:extLst>
          </p:cNvPr>
          <p:cNvSpPr/>
          <p:nvPr/>
        </p:nvSpPr>
        <p:spPr bwMode="auto">
          <a:xfrm>
            <a:off x="3439486" y="1988191"/>
            <a:ext cx="352338" cy="2701255"/>
          </a:xfrm>
          <a:prstGeom prst="rect">
            <a:avLst/>
          </a:prstGeom>
          <a:solidFill>
            <a:schemeClr val="accent1"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5040077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zh-CN" altLang="en-US" dirty="0">
                <a:solidFill>
                  <a:srgbClr val="C00000"/>
                </a:solidFill>
              </a:rPr>
              <a:t>整数</a:t>
            </a:r>
            <a:r>
              <a:rPr lang="zh-CN" altLang="en-US" dirty="0"/>
              <a:t>表示范围的</a:t>
            </a:r>
            <a:r>
              <a:rPr lang="zh-CN" altLang="en-US" dirty="0" smtClean="0"/>
              <a:t>表达方式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7844493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00000"/>
                </a:solidFill>
              </a:rPr>
              <a:t>设</a:t>
            </a:r>
            <a:r>
              <a:rPr lang="en-US" altLang="zh-CN" sz="1800" dirty="0">
                <a:solidFill>
                  <a:srgbClr val="000000"/>
                </a:solidFill>
              </a:rPr>
              <a:t>x</a:t>
            </a:r>
            <a:r>
              <a:rPr lang="zh-CN" altLang="en-US" sz="1800" dirty="0">
                <a:solidFill>
                  <a:srgbClr val="000000"/>
                </a:solidFill>
              </a:rPr>
              <a:t>为</a:t>
            </a:r>
            <a:r>
              <a:rPr lang="en-US" altLang="zh-CN" sz="1800" dirty="0">
                <a:solidFill>
                  <a:srgbClr val="000000"/>
                </a:solidFill>
              </a:rPr>
              <a:t>4</a:t>
            </a:r>
            <a:r>
              <a:rPr lang="zh-CN" altLang="en-US" sz="1800" dirty="0">
                <a:solidFill>
                  <a:srgbClr val="000000"/>
                </a:solidFill>
              </a:rPr>
              <a:t>位</a:t>
            </a:r>
            <a:r>
              <a:rPr lang="zh-CN" altLang="en-US" sz="1800" b="1" u="sng" dirty="0">
                <a:solidFill>
                  <a:srgbClr val="7030A0"/>
                </a:solidFill>
              </a:rPr>
              <a:t>十进制</a:t>
            </a:r>
            <a:r>
              <a:rPr lang="zh-CN" altLang="en-US" sz="1800" dirty="0">
                <a:solidFill>
                  <a:srgbClr val="0000CC"/>
                </a:solidFill>
              </a:rPr>
              <a:t>整数</a:t>
            </a:r>
            <a:r>
              <a:rPr lang="zh-CN" altLang="en-US" sz="1800" dirty="0">
                <a:solidFill>
                  <a:srgbClr val="000000"/>
                </a:solidFill>
              </a:rPr>
              <a:t>，其范围，或定义域可表示</a:t>
            </a:r>
            <a:r>
              <a:rPr lang="zh-CN" altLang="en-US" sz="1800" dirty="0" smtClean="0">
                <a:solidFill>
                  <a:srgbClr val="000000"/>
                </a:solidFill>
              </a:rPr>
              <a:t>成（十进制）：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10000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10</a:t>
            </a:r>
            <a:r>
              <a:rPr lang="en-US" altLang="zh-CN" sz="1600" dirty="0" smtClean="0">
                <a:solidFill>
                  <a:srgbClr val="000000"/>
                </a:solidFill>
              </a:rPr>
              <a:t>&gt; </a:t>
            </a:r>
            <a:r>
              <a:rPr lang="en-US" altLang="zh-CN" sz="1600" dirty="0">
                <a:solidFill>
                  <a:srgbClr val="000000"/>
                </a:solidFill>
              </a:rPr>
              <a:t>x &gt;-</a:t>
            </a:r>
            <a:r>
              <a:rPr lang="en-US" altLang="zh-CN" sz="1600" dirty="0" smtClean="0">
                <a:solidFill>
                  <a:srgbClr val="000000"/>
                </a:solidFill>
              </a:rPr>
              <a:t>10000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10</a:t>
            </a:r>
            <a:r>
              <a:rPr lang="zh-CN" altLang="en-US" sz="1600" dirty="0" smtClean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6600"/>
                </a:solidFill>
              </a:rPr>
              <a:t> </a:t>
            </a:r>
            <a:r>
              <a:rPr lang="zh-CN" altLang="en-US" sz="1600" dirty="0" smtClean="0">
                <a:solidFill>
                  <a:srgbClr val="0070C0"/>
                </a:solidFill>
              </a:rPr>
              <a:t>方便直观地：</a:t>
            </a:r>
            <a:r>
              <a:rPr lang="en-US" altLang="zh-CN" sz="1600" dirty="0" smtClean="0">
                <a:solidFill>
                  <a:srgbClr val="000000"/>
                </a:solidFill>
              </a:rPr>
              <a:t>10</a:t>
            </a:r>
            <a:r>
              <a:rPr lang="en-US" altLang="zh-CN" sz="1600" baseline="30000" dirty="0" smtClean="0">
                <a:solidFill>
                  <a:srgbClr val="000000"/>
                </a:solidFill>
              </a:rPr>
              <a:t>4</a:t>
            </a:r>
            <a:r>
              <a:rPr lang="en-US" altLang="zh-CN" sz="1600" dirty="0">
                <a:solidFill>
                  <a:srgbClr val="000000"/>
                </a:solidFill>
              </a:rPr>
              <a:t>&gt; x &gt;-</a:t>
            </a:r>
            <a:r>
              <a:rPr lang="en-US" altLang="zh-CN" sz="1600" dirty="0" smtClean="0">
                <a:solidFill>
                  <a:srgbClr val="000000"/>
                </a:solidFill>
              </a:rPr>
              <a:t>10</a:t>
            </a:r>
            <a:r>
              <a:rPr lang="en-US" altLang="zh-CN" sz="1600" baseline="30000" dirty="0" smtClean="0">
                <a:solidFill>
                  <a:srgbClr val="000000"/>
                </a:solidFill>
              </a:rPr>
              <a:t>4  </a:t>
            </a:r>
            <a:r>
              <a:rPr lang="zh-CN" altLang="en-US" sz="1600" dirty="0" smtClean="0">
                <a:solidFill>
                  <a:srgbClr val="000000"/>
                </a:solidFill>
              </a:rPr>
              <a:t>（不精确，可能导致误解      ）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6600"/>
                </a:solidFill>
              </a:rPr>
              <a:t>       </a:t>
            </a:r>
            <a:r>
              <a:rPr lang="zh-CN" altLang="en-US" sz="1600" dirty="0" smtClean="0">
                <a:solidFill>
                  <a:srgbClr val="0070C0"/>
                </a:solidFill>
              </a:rPr>
              <a:t>精确表示：</a:t>
            </a:r>
            <a:r>
              <a:rPr lang="en-US" altLang="zh-CN" sz="1600" dirty="0" smtClean="0">
                <a:solidFill>
                  <a:srgbClr val="006600"/>
                </a:solidFill>
              </a:rPr>
              <a:t>9999</a:t>
            </a:r>
            <a:r>
              <a:rPr lang="en-US" altLang="zh-CN" sz="16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</a:rPr>
              <a:t>≥  </a:t>
            </a:r>
            <a:r>
              <a:rPr lang="en-US" altLang="zh-CN" sz="1600" dirty="0">
                <a:solidFill>
                  <a:srgbClr val="006600"/>
                </a:solidFill>
              </a:rPr>
              <a:t>x</a:t>
            </a:r>
            <a:r>
              <a:rPr lang="en-US" altLang="zh-CN" sz="1600" dirty="0">
                <a:latin typeface="Times New Roman" panose="02020603050405020304" pitchFamily="18" charset="0"/>
              </a:rPr>
              <a:t> ≥</a:t>
            </a:r>
            <a:r>
              <a:rPr lang="en-US" altLang="zh-CN" sz="1600" dirty="0">
                <a:solidFill>
                  <a:srgbClr val="006600"/>
                </a:solidFill>
              </a:rPr>
              <a:t> -9999</a:t>
            </a:r>
            <a:r>
              <a:rPr lang="zh-CN" altLang="en-US" sz="1600" dirty="0" smtClean="0">
                <a:solidFill>
                  <a:srgbClr val="006600"/>
                </a:solidFill>
              </a:rPr>
              <a:t>，</a:t>
            </a:r>
            <a:r>
              <a:rPr lang="en-US" altLang="zh-CN" sz="1600" dirty="0" smtClean="0">
                <a:solidFill>
                  <a:srgbClr val="7030A0"/>
                </a:solidFill>
              </a:rPr>
              <a:t>10000-1 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≥</a:t>
            </a:r>
            <a:r>
              <a:rPr lang="en-US" altLang="zh-CN" sz="1600" dirty="0">
                <a:solidFill>
                  <a:srgbClr val="7030A0"/>
                </a:solidFill>
              </a:rPr>
              <a:t> x 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≥</a:t>
            </a:r>
            <a:r>
              <a:rPr lang="en-US" altLang="zh-CN" sz="1600" dirty="0">
                <a:solidFill>
                  <a:srgbClr val="7030A0"/>
                </a:solidFill>
              </a:rPr>
              <a:t> -(10000-1)</a:t>
            </a:r>
            <a:r>
              <a:rPr lang="zh-CN" altLang="en-US" sz="1600" dirty="0" smtClean="0">
                <a:solidFill>
                  <a:srgbClr val="000000"/>
                </a:solidFill>
              </a:rPr>
              <a:t>，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600" dirty="0" smtClean="0">
                <a:solidFill>
                  <a:srgbClr val="000000"/>
                </a:solidFill>
              </a:rPr>
              <a:t>       一般</a:t>
            </a:r>
            <a:r>
              <a:rPr lang="zh-CN" altLang="en-US" sz="1600" dirty="0">
                <a:solidFill>
                  <a:srgbClr val="000000"/>
                </a:solidFill>
              </a:rPr>
              <a:t>表示成：        </a:t>
            </a:r>
            <a:r>
              <a:rPr lang="zh-CN" altLang="en-US" sz="1600" dirty="0" smtClean="0">
                <a:solidFill>
                  <a:srgbClr val="000000"/>
                </a:solidFill>
              </a:rPr>
              <a:t>             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10</a:t>
            </a:r>
            <a:r>
              <a:rPr lang="en-US" altLang="zh-CN" sz="1600" i="1" baseline="30000" dirty="0" smtClean="0">
                <a:solidFill>
                  <a:srgbClr val="FF0000"/>
                </a:solidFill>
              </a:rPr>
              <a:t>4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-1 </a:t>
            </a:r>
            <a:r>
              <a:rPr lang="en-US" altLang="zh-CN" sz="1600" dirty="0">
                <a:latin typeface="Times New Roman" panose="02020603050405020304" pitchFamily="18" charset="0"/>
              </a:rPr>
              <a:t>≥</a:t>
            </a:r>
            <a:r>
              <a:rPr lang="en-US" altLang="zh-CN" sz="1600" i="1" dirty="0">
                <a:solidFill>
                  <a:srgbClr val="FF0000"/>
                </a:solidFill>
              </a:rPr>
              <a:t> x </a:t>
            </a:r>
            <a:r>
              <a:rPr lang="en-US" altLang="zh-CN" sz="1600" dirty="0">
                <a:latin typeface="Times New Roman" panose="02020603050405020304" pitchFamily="18" charset="0"/>
              </a:rPr>
              <a:t>≥</a:t>
            </a:r>
            <a:r>
              <a:rPr lang="en-US" altLang="zh-CN" sz="1600" i="1" dirty="0">
                <a:solidFill>
                  <a:srgbClr val="FF0000"/>
                </a:solidFill>
              </a:rPr>
              <a:t>  - (10</a:t>
            </a:r>
            <a:r>
              <a:rPr lang="en-US" altLang="zh-CN" sz="1600" i="1" baseline="30000" dirty="0">
                <a:solidFill>
                  <a:srgbClr val="FF0000"/>
                </a:solidFill>
              </a:rPr>
              <a:t>4</a:t>
            </a:r>
            <a:r>
              <a:rPr lang="en-US" altLang="zh-CN" sz="1600" i="1" dirty="0">
                <a:solidFill>
                  <a:srgbClr val="FF0000"/>
                </a:solidFill>
              </a:rPr>
              <a:t>-1)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</a:rPr>
              <a:t>设</a:t>
            </a:r>
            <a:r>
              <a:rPr lang="en-US" altLang="zh-CN" sz="1800" dirty="0">
                <a:solidFill>
                  <a:srgbClr val="000000"/>
                </a:solidFill>
              </a:rPr>
              <a:t>x</a:t>
            </a:r>
            <a:r>
              <a:rPr lang="zh-CN" altLang="en-US" sz="1800" dirty="0">
                <a:solidFill>
                  <a:srgbClr val="000000"/>
                </a:solidFill>
              </a:rPr>
              <a:t>为</a:t>
            </a:r>
            <a:r>
              <a:rPr lang="en-US" altLang="zh-CN" sz="1800" dirty="0">
                <a:solidFill>
                  <a:srgbClr val="000000"/>
                </a:solidFill>
              </a:rPr>
              <a:t>4</a:t>
            </a:r>
            <a:r>
              <a:rPr lang="zh-CN" altLang="en-US" sz="1800" dirty="0">
                <a:solidFill>
                  <a:srgbClr val="000000"/>
                </a:solidFill>
              </a:rPr>
              <a:t>位</a:t>
            </a:r>
            <a:r>
              <a:rPr lang="zh-CN" altLang="en-US" sz="1800" b="1" u="sng" dirty="0">
                <a:solidFill>
                  <a:srgbClr val="7030A0"/>
                </a:solidFill>
              </a:rPr>
              <a:t>二进制</a:t>
            </a:r>
            <a:r>
              <a:rPr lang="zh-CN" altLang="en-US" sz="1800" dirty="0">
                <a:solidFill>
                  <a:srgbClr val="0000CC"/>
                </a:solidFill>
              </a:rPr>
              <a:t>整数</a:t>
            </a:r>
            <a:r>
              <a:rPr lang="zh-CN" altLang="en-US" sz="1800" dirty="0">
                <a:solidFill>
                  <a:srgbClr val="000000"/>
                </a:solidFill>
              </a:rPr>
              <a:t>，其范围，或定义域可表示成（二进制</a:t>
            </a:r>
            <a:r>
              <a:rPr lang="zh-CN" altLang="en-US" sz="1800" dirty="0" smtClean="0">
                <a:solidFill>
                  <a:srgbClr val="000000"/>
                </a:solidFill>
              </a:rPr>
              <a:t>）：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10000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zh-CN" sz="1600" dirty="0" smtClean="0">
                <a:solidFill>
                  <a:srgbClr val="000000"/>
                </a:solidFill>
              </a:rPr>
              <a:t>&gt; </a:t>
            </a:r>
            <a:r>
              <a:rPr lang="en-US" altLang="zh-CN" sz="1600" dirty="0">
                <a:solidFill>
                  <a:srgbClr val="000000"/>
                </a:solidFill>
              </a:rPr>
              <a:t>x &gt;-</a:t>
            </a:r>
            <a:r>
              <a:rPr lang="en-US" altLang="zh-CN" sz="1600" dirty="0" smtClean="0">
                <a:solidFill>
                  <a:srgbClr val="000000"/>
                </a:solidFill>
              </a:rPr>
              <a:t>10000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</a:rPr>
              <a:t>，</a:t>
            </a:r>
            <a:r>
              <a:rPr lang="zh-CN" altLang="en-US" sz="1600" dirty="0">
                <a:solidFill>
                  <a:srgbClr val="0070C0"/>
                </a:solidFill>
              </a:rPr>
              <a:t>方便直观地： </a:t>
            </a:r>
            <a:r>
              <a:rPr lang="en-US" altLang="zh-CN" sz="1600" dirty="0" smtClean="0">
                <a:solidFill>
                  <a:srgbClr val="000000"/>
                </a:solidFill>
              </a:rPr>
              <a:t>2</a:t>
            </a:r>
            <a:r>
              <a:rPr lang="en-US" altLang="zh-CN" sz="1600" baseline="30000" dirty="0" smtClean="0">
                <a:solidFill>
                  <a:srgbClr val="000000"/>
                </a:solidFill>
              </a:rPr>
              <a:t>4</a:t>
            </a:r>
            <a:r>
              <a:rPr lang="en-US" altLang="zh-CN" sz="1600" dirty="0">
                <a:solidFill>
                  <a:srgbClr val="000000"/>
                </a:solidFill>
              </a:rPr>
              <a:t>&gt; x &gt;-2</a:t>
            </a:r>
            <a:r>
              <a:rPr lang="en-US" altLang="zh-CN" sz="1600" baseline="30000" dirty="0">
                <a:solidFill>
                  <a:srgbClr val="000000"/>
                </a:solidFill>
              </a:rPr>
              <a:t>4</a:t>
            </a:r>
            <a:r>
              <a:rPr lang="zh-CN" altLang="en-US" sz="1600" dirty="0">
                <a:solidFill>
                  <a:srgbClr val="000000"/>
                </a:solidFill>
              </a:rPr>
              <a:t>， 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600" dirty="0" smtClean="0">
                <a:solidFill>
                  <a:srgbClr val="0070C0"/>
                </a:solidFill>
              </a:rPr>
              <a:t>      精确表示： </a:t>
            </a:r>
            <a:r>
              <a:rPr lang="en-US" altLang="zh-CN" sz="1600" dirty="0" smtClean="0">
                <a:solidFill>
                  <a:srgbClr val="006600"/>
                </a:solidFill>
              </a:rPr>
              <a:t>1111</a:t>
            </a:r>
            <a:r>
              <a:rPr lang="en-US" altLang="zh-CN" sz="16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</a:rPr>
              <a:t>≥ </a:t>
            </a:r>
            <a:r>
              <a:rPr lang="en-US" altLang="zh-CN" sz="1600" dirty="0">
                <a:solidFill>
                  <a:srgbClr val="006600"/>
                </a:solidFill>
              </a:rPr>
              <a:t>x</a:t>
            </a:r>
            <a:r>
              <a:rPr lang="en-US" altLang="zh-CN" sz="1600" dirty="0">
                <a:latin typeface="Times New Roman" panose="02020603050405020304" pitchFamily="18" charset="0"/>
              </a:rPr>
              <a:t> ≥</a:t>
            </a:r>
            <a:r>
              <a:rPr lang="en-US" altLang="zh-CN" sz="1600" dirty="0">
                <a:solidFill>
                  <a:srgbClr val="006600"/>
                </a:solidFill>
              </a:rPr>
              <a:t> -</a:t>
            </a:r>
            <a:r>
              <a:rPr lang="en-US" altLang="zh-CN" sz="1600" dirty="0" smtClean="0">
                <a:solidFill>
                  <a:srgbClr val="006600"/>
                </a:solidFill>
              </a:rPr>
              <a:t>1111</a:t>
            </a:r>
            <a:r>
              <a:rPr lang="zh-CN" altLang="en-US" sz="1600" dirty="0" smtClean="0">
                <a:solidFill>
                  <a:srgbClr val="006600"/>
                </a:solidFill>
              </a:rPr>
              <a:t>，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10000-1 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≥</a:t>
            </a:r>
            <a:r>
              <a:rPr lang="en-US" altLang="zh-CN" sz="1600" b="1" dirty="0">
                <a:solidFill>
                  <a:srgbClr val="7030A0"/>
                </a:solidFill>
              </a:rPr>
              <a:t> x 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≥</a:t>
            </a:r>
            <a:r>
              <a:rPr lang="en-US" altLang="zh-CN" sz="1600" b="1" dirty="0">
                <a:solidFill>
                  <a:srgbClr val="7030A0"/>
                </a:solidFill>
              </a:rPr>
              <a:t> -(10000-1)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，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600" dirty="0" smtClean="0">
                <a:solidFill>
                  <a:srgbClr val="000000"/>
                </a:solidFill>
              </a:rPr>
              <a:t>      通常</a:t>
            </a:r>
            <a:r>
              <a:rPr lang="zh-CN" altLang="en-US" sz="1600" dirty="0">
                <a:solidFill>
                  <a:srgbClr val="000000"/>
                </a:solidFill>
              </a:rPr>
              <a:t>表示成：                     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2</a:t>
            </a:r>
            <a:r>
              <a:rPr lang="en-US" altLang="zh-CN" sz="1600" i="1" baseline="30000" dirty="0" smtClean="0">
                <a:solidFill>
                  <a:srgbClr val="FF0000"/>
                </a:solidFill>
              </a:rPr>
              <a:t>4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-1 </a:t>
            </a:r>
            <a:r>
              <a:rPr lang="en-US" altLang="zh-CN" sz="1600" dirty="0">
                <a:latin typeface="Times New Roman" panose="02020603050405020304" pitchFamily="18" charset="0"/>
              </a:rPr>
              <a:t>≥</a:t>
            </a:r>
            <a:r>
              <a:rPr lang="en-US" altLang="zh-CN" sz="1600" i="1" dirty="0">
                <a:solidFill>
                  <a:srgbClr val="FF0000"/>
                </a:solidFill>
              </a:rPr>
              <a:t> x  </a:t>
            </a:r>
            <a:r>
              <a:rPr lang="en-US" altLang="zh-CN" sz="1600" dirty="0">
                <a:latin typeface="Times New Roman" panose="02020603050405020304" pitchFamily="18" charset="0"/>
              </a:rPr>
              <a:t>≥</a:t>
            </a:r>
            <a:r>
              <a:rPr lang="en-US" altLang="zh-CN" sz="1600" i="1" dirty="0">
                <a:solidFill>
                  <a:srgbClr val="FF0000"/>
                </a:solidFill>
              </a:rPr>
              <a:t>  - (2</a:t>
            </a:r>
            <a:r>
              <a:rPr lang="en-US" altLang="zh-CN" sz="1600" i="1" baseline="30000" dirty="0">
                <a:solidFill>
                  <a:srgbClr val="FF0000"/>
                </a:solidFill>
              </a:rPr>
              <a:t>4</a:t>
            </a:r>
            <a:r>
              <a:rPr lang="en-US" altLang="zh-CN" sz="1600" i="1" dirty="0">
                <a:solidFill>
                  <a:srgbClr val="FF0000"/>
                </a:solidFill>
              </a:rPr>
              <a:t>-1)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</a:rPr>
              <a:t>推而广之</a:t>
            </a:r>
            <a:r>
              <a:rPr lang="zh-CN" altLang="en-US" sz="1800" dirty="0">
                <a:solidFill>
                  <a:srgbClr val="000000"/>
                </a:solidFill>
              </a:rPr>
              <a:t>，设</a:t>
            </a:r>
            <a:r>
              <a:rPr lang="en-US" altLang="zh-CN" sz="1800" dirty="0">
                <a:solidFill>
                  <a:srgbClr val="000000"/>
                </a:solidFill>
              </a:rPr>
              <a:t>x</a:t>
            </a:r>
            <a:r>
              <a:rPr lang="zh-CN" altLang="en-US" sz="1800" dirty="0">
                <a:solidFill>
                  <a:srgbClr val="000000"/>
                </a:solidFill>
              </a:rPr>
              <a:t>为</a:t>
            </a:r>
            <a:r>
              <a:rPr lang="en-US" altLang="zh-CN" sz="1800" dirty="0">
                <a:solidFill>
                  <a:srgbClr val="000000"/>
                </a:solidFill>
              </a:rPr>
              <a:t>n</a:t>
            </a:r>
            <a:r>
              <a:rPr lang="zh-CN" altLang="en-US" sz="1800" dirty="0">
                <a:solidFill>
                  <a:srgbClr val="000000"/>
                </a:solidFill>
              </a:rPr>
              <a:t>位</a:t>
            </a:r>
            <a:r>
              <a:rPr lang="zh-CN" altLang="en-US" sz="1800" dirty="0">
                <a:solidFill>
                  <a:srgbClr val="0000CC"/>
                </a:solidFill>
              </a:rPr>
              <a:t>二进制整数</a:t>
            </a:r>
            <a:r>
              <a:rPr lang="zh-CN" altLang="en-US" sz="1800" dirty="0">
                <a:solidFill>
                  <a:srgbClr val="000000"/>
                </a:solidFill>
              </a:rPr>
              <a:t>，其范围，或定义域可表示成：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971550" lvl="1"/>
            <a:r>
              <a:rPr lang="en-US" altLang="zh-CN" sz="1600" dirty="0"/>
              <a:t> 2</a:t>
            </a:r>
            <a:r>
              <a:rPr lang="en-US" altLang="zh-CN" sz="1600" baseline="30000" dirty="0"/>
              <a:t>n</a:t>
            </a:r>
            <a:r>
              <a:rPr lang="en-US" altLang="zh-CN" sz="1600" dirty="0"/>
              <a:t>&gt; x &gt;-2</a:t>
            </a:r>
            <a:r>
              <a:rPr lang="en-US" altLang="zh-CN" sz="1600" baseline="30000" dirty="0"/>
              <a:t>n</a:t>
            </a:r>
            <a:r>
              <a:rPr lang="zh-CN" altLang="en-US" sz="1600" dirty="0"/>
              <a:t>， 一般表示成：  </a:t>
            </a:r>
            <a:r>
              <a:rPr lang="en-US" altLang="zh-CN" sz="1600" i="1" dirty="0">
                <a:solidFill>
                  <a:srgbClr val="FF0000"/>
                </a:solidFill>
              </a:rPr>
              <a:t>2</a:t>
            </a:r>
            <a:r>
              <a:rPr lang="en-US" altLang="zh-CN" sz="1600" i="1" baseline="30000" dirty="0">
                <a:solidFill>
                  <a:srgbClr val="FF0000"/>
                </a:solidFill>
              </a:rPr>
              <a:t>n</a:t>
            </a:r>
            <a:r>
              <a:rPr lang="en-US" altLang="zh-CN" sz="1600" i="1" dirty="0">
                <a:solidFill>
                  <a:srgbClr val="FF0000"/>
                </a:solidFill>
              </a:rPr>
              <a:t>-1 </a:t>
            </a:r>
            <a:r>
              <a:rPr lang="en-US" altLang="zh-CN" sz="1600" dirty="0">
                <a:latin typeface="Times New Roman" panose="02020603050405020304" pitchFamily="18" charset="0"/>
              </a:rPr>
              <a:t>≥</a:t>
            </a:r>
            <a:r>
              <a:rPr lang="en-US" altLang="zh-CN" sz="1600" i="1" dirty="0">
                <a:solidFill>
                  <a:srgbClr val="FF0000"/>
                </a:solidFill>
              </a:rPr>
              <a:t> x </a:t>
            </a:r>
            <a:r>
              <a:rPr lang="en-US" altLang="zh-CN" sz="1600" dirty="0">
                <a:latin typeface="Times New Roman" panose="02020603050405020304" pitchFamily="18" charset="0"/>
              </a:rPr>
              <a:t>≥</a:t>
            </a:r>
            <a:r>
              <a:rPr lang="en-US" altLang="zh-CN" sz="1600" i="1" dirty="0">
                <a:solidFill>
                  <a:srgbClr val="FF0000"/>
                </a:solidFill>
              </a:rPr>
              <a:t>  - (2</a:t>
            </a:r>
            <a:r>
              <a:rPr lang="en-US" altLang="zh-CN" sz="1600" i="1" baseline="30000" dirty="0">
                <a:solidFill>
                  <a:srgbClr val="FF0000"/>
                </a:solidFill>
              </a:rPr>
              <a:t>n</a:t>
            </a:r>
            <a:r>
              <a:rPr lang="en-US" altLang="zh-CN" sz="1600" i="1" dirty="0">
                <a:solidFill>
                  <a:srgbClr val="FF0000"/>
                </a:solidFill>
              </a:rPr>
              <a:t>-1)</a:t>
            </a:r>
          </a:p>
          <a:p>
            <a:pPr marL="971550" lvl="1"/>
            <a:r>
              <a:rPr lang="zh-CN" altLang="en-US" sz="1600" dirty="0">
                <a:sym typeface="Arial" panose="020B0604020202020204" pitchFamily="34" charset="0"/>
              </a:rPr>
              <a:t>其对应的二进制形式是：</a:t>
            </a:r>
            <a:r>
              <a:rPr lang="en-US" altLang="zh-CN" sz="1600" dirty="0">
                <a:sym typeface="Arial" panose="020B0604020202020204" pitchFamily="34" charset="0"/>
              </a:rPr>
              <a:t>+(n</a:t>
            </a:r>
            <a:r>
              <a:rPr lang="zh-CN" altLang="en-US" sz="1600" dirty="0">
                <a:sym typeface="Arial" panose="020B0604020202020204" pitchFamily="34" charset="0"/>
              </a:rPr>
              <a:t>个</a:t>
            </a:r>
            <a:r>
              <a:rPr lang="en-US" altLang="zh-CN" sz="1600" dirty="0">
                <a:sym typeface="Arial" panose="020B0604020202020204" pitchFamily="34" charset="0"/>
              </a:rPr>
              <a:t>1)</a:t>
            </a:r>
            <a:r>
              <a:rPr lang="en-US" altLang="zh-CN" sz="1600" dirty="0">
                <a:latin typeface="Times New Roman" panose="02020603050405020304" pitchFamily="18" charset="0"/>
              </a:rPr>
              <a:t> ≥</a:t>
            </a:r>
            <a:r>
              <a:rPr lang="en-US" altLang="zh-CN" sz="1600" i="1" dirty="0">
                <a:solidFill>
                  <a:srgbClr val="FF0000"/>
                </a:solidFill>
              </a:rPr>
              <a:t> x</a:t>
            </a:r>
            <a:r>
              <a:rPr lang="en-US" altLang="zh-CN" sz="1600" dirty="0">
                <a:latin typeface="Times New Roman" panose="02020603050405020304" pitchFamily="18" charset="0"/>
              </a:rPr>
              <a:t> ≥ -(n</a:t>
            </a:r>
            <a:r>
              <a:rPr lang="zh-CN" altLang="en-US" sz="1600" dirty="0">
                <a:latin typeface="Times New Roman" panose="02020603050405020304" pitchFamily="18" charset="0"/>
              </a:rPr>
              <a:t>个</a:t>
            </a:r>
            <a:r>
              <a:rPr lang="en-US" altLang="zh-CN" sz="1600" dirty="0">
                <a:latin typeface="Times New Roman" panose="02020603050405020304" pitchFamily="18" charset="0"/>
              </a:rPr>
              <a:t>1)</a:t>
            </a:r>
            <a:endParaRPr lang="en-US" altLang="zh-CN" sz="1600" dirty="0">
              <a:sym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6600"/>
                </a:solidFill>
              </a:rPr>
              <a:t>这种表示方法，可以简洁，直观，快速确定数据的位数，</a:t>
            </a:r>
            <a:r>
              <a:rPr lang="en-US" altLang="zh-CN" sz="1800" dirty="0" smtClean="0">
                <a:solidFill>
                  <a:srgbClr val="006600"/>
                </a:solidFill>
              </a:rPr>
              <a:t>……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706" y="1529542"/>
            <a:ext cx="315883" cy="2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0706" y="181264"/>
            <a:ext cx="8101012" cy="69215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基本</a:t>
            </a:r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</a:p>
        </p:txBody>
      </p:sp>
      <p:sp>
        <p:nvSpPr>
          <p:cNvPr id="7045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927863" y="1226264"/>
            <a:ext cx="1981200" cy="5040312"/>
          </a:xfrm>
        </p:spPr>
        <p:txBody>
          <a:bodyPr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303DF"/>
                </a:solidFill>
              </a:rPr>
              <a:t>0x41~0x5A</a:t>
            </a:r>
            <a:r>
              <a:rPr lang="zh-CN" altLang="en-US" sz="2000" dirty="0">
                <a:solidFill>
                  <a:srgbClr val="0303DF"/>
                </a:solidFill>
              </a:rPr>
              <a:t>：为</a:t>
            </a:r>
            <a:r>
              <a:rPr lang="en-US" altLang="zh-CN" sz="2000" dirty="0">
                <a:solidFill>
                  <a:srgbClr val="0303DF"/>
                </a:solidFill>
              </a:rPr>
              <a:t>26</a:t>
            </a:r>
            <a:r>
              <a:rPr lang="zh-CN" altLang="en-US" sz="2000" dirty="0">
                <a:solidFill>
                  <a:srgbClr val="0303DF"/>
                </a:solidFill>
              </a:rPr>
              <a:t>个大写字母的编码；</a:t>
            </a:r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40" y="1041705"/>
            <a:ext cx="6479598" cy="5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A4C7CAD-EBD5-4F43-8166-ACBE83FF77B0}"/>
              </a:ext>
            </a:extLst>
          </p:cNvPr>
          <p:cNvSpPr/>
          <p:nvPr/>
        </p:nvSpPr>
        <p:spPr bwMode="auto">
          <a:xfrm>
            <a:off x="4077049" y="2271319"/>
            <a:ext cx="352338" cy="3995257"/>
          </a:xfrm>
          <a:prstGeom prst="rect">
            <a:avLst/>
          </a:prstGeom>
          <a:solidFill>
            <a:schemeClr val="accent1"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754745-07AE-4702-B447-39298CA72954}"/>
              </a:ext>
            </a:extLst>
          </p:cNvPr>
          <p:cNvSpPr/>
          <p:nvPr/>
        </p:nvSpPr>
        <p:spPr bwMode="auto">
          <a:xfrm>
            <a:off x="4777123" y="2036427"/>
            <a:ext cx="352338" cy="2921467"/>
          </a:xfrm>
          <a:prstGeom prst="rect">
            <a:avLst/>
          </a:prstGeom>
          <a:solidFill>
            <a:schemeClr val="accent1"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622083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0706" y="181264"/>
            <a:ext cx="8101012" cy="69215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基本</a:t>
            </a:r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</a:p>
        </p:txBody>
      </p:sp>
      <p:sp>
        <p:nvSpPr>
          <p:cNvPr id="7045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883336" y="1058426"/>
            <a:ext cx="1981200" cy="5040312"/>
          </a:xfrm>
        </p:spPr>
        <p:txBody>
          <a:bodyPr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303DF"/>
                </a:solidFill>
              </a:rPr>
              <a:t>0x61~0x7A</a:t>
            </a:r>
            <a:r>
              <a:rPr lang="zh-CN" altLang="en-US" sz="2000" dirty="0">
                <a:solidFill>
                  <a:srgbClr val="0303DF"/>
                </a:solidFill>
              </a:rPr>
              <a:t>：为</a:t>
            </a:r>
            <a:r>
              <a:rPr lang="en-US" altLang="zh-CN" sz="2000" dirty="0">
                <a:solidFill>
                  <a:srgbClr val="0303DF"/>
                </a:solidFill>
              </a:rPr>
              <a:t>26</a:t>
            </a:r>
            <a:r>
              <a:rPr lang="zh-CN" altLang="en-US" sz="2000" dirty="0">
                <a:solidFill>
                  <a:srgbClr val="0303DF"/>
                </a:solidFill>
              </a:rPr>
              <a:t>个小写字母的编码；</a:t>
            </a:r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4" y="982471"/>
            <a:ext cx="6479598" cy="5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A4C7CAD-EBD5-4F43-8166-ACBE83FF77B0}"/>
              </a:ext>
            </a:extLst>
          </p:cNvPr>
          <p:cNvSpPr/>
          <p:nvPr/>
        </p:nvSpPr>
        <p:spPr bwMode="auto">
          <a:xfrm>
            <a:off x="5409666" y="2235607"/>
            <a:ext cx="352338" cy="3995257"/>
          </a:xfrm>
          <a:prstGeom prst="rect">
            <a:avLst/>
          </a:prstGeom>
          <a:solidFill>
            <a:schemeClr val="accent1"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754745-07AE-4702-B447-39298CA72954}"/>
              </a:ext>
            </a:extLst>
          </p:cNvPr>
          <p:cNvSpPr/>
          <p:nvPr/>
        </p:nvSpPr>
        <p:spPr bwMode="auto">
          <a:xfrm>
            <a:off x="6127299" y="1969315"/>
            <a:ext cx="352338" cy="2921467"/>
          </a:xfrm>
          <a:prstGeom prst="rect">
            <a:avLst/>
          </a:prstGeom>
          <a:solidFill>
            <a:schemeClr val="accent1"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487102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0706" y="181264"/>
            <a:ext cx="8101012" cy="69215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基本</a:t>
            </a:r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</a:p>
        </p:txBody>
      </p:sp>
      <p:sp>
        <p:nvSpPr>
          <p:cNvPr id="7045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617994" y="1058426"/>
            <a:ext cx="3246542" cy="504031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0000"/>
                </a:solidFill>
              </a:rPr>
              <a:t>大写字母与小写字母之间的转换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303DF"/>
                </a:solidFill>
              </a:rPr>
              <a:t>小写：</a:t>
            </a:r>
            <a:r>
              <a:rPr lang="en-US" altLang="zh-CN" sz="2000" dirty="0" smtClean="0">
                <a:solidFill>
                  <a:srgbClr val="0303DF"/>
                </a:solidFill>
              </a:rPr>
              <a:t>0x61~0x7A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303DF"/>
                </a:solidFill>
              </a:rPr>
              <a:t>大写：</a:t>
            </a:r>
            <a:r>
              <a:rPr lang="en-US" altLang="zh-CN" sz="2000" dirty="0" smtClean="0">
                <a:solidFill>
                  <a:srgbClr val="0303DF"/>
                </a:solidFill>
              </a:rPr>
              <a:t>0x41~0x5A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7030A0"/>
                </a:solidFill>
              </a:rPr>
              <a:t>大写</a:t>
            </a:r>
            <a:r>
              <a:rPr lang="en-US" altLang="zh-CN" sz="2000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000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小写：</a:t>
            </a:r>
            <a:endParaRPr lang="en-US" altLang="zh-CN" sz="2000" b="1" dirty="0" smtClean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303DF"/>
                </a:solidFill>
                <a:sym typeface="Wingdings" panose="05000000000000000000" pitchFamily="2" charset="2"/>
              </a:rPr>
              <a:t>+</a:t>
            </a:r>
            <a:r>
              <a:rPr lang="en-US" altLang="zh-CN" sz="1800" dirty="0" smtClean="0">
                <a:solidFill>
                  <a:srgbClr val="0303DF"/>
                </a:solidFill>
                <a:sym typeface="Wingdings" panose="05000000000000000000" pitchFamily="2" charset="2"/>
              </a:rPr>
              <a:t>0x20</a:t>
            </a:r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0303DF"/>
                </a:solidFill>
              </a:rPr>
              <a:t>+32</a:t>
            </a:r>
            <a:endParaRPr lang="zh-CN" altLang="en-US" sz="1800" dirty="0">
              <a:solidFill>
                <a:srgbClr val="0303DF"/>
              </a:solidFill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7030A0"/>
                </a:solidFill>
              </a:rPr>
              <a:t>小写</a:t>
            </a:r>
            <a:r>
              <a:rPr lang="en-US" altLang="zh-CN" sz="2000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000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大写</a:t>
            </a:r>
            <a:r>
              <a:rPr lang="zh-CN" altLang="en-US" sz="2000" b="1" dirty="0">
                <a:solidFill>
                  <a:srgbClr val="7030A0"/>
                </a:solidFill>
                <a:sym typeface="Wingdings" panose="05000000000000000000" pitchFamily="2" charset="2"/>
              </a:rPr>
              <a:t>：</a:t>
            </a:r>
            <a:endParaRPr lang="en-US" altLang="zh-CN" sz="2000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0303DF"/>
                </a:solidFill>
                <a:sym typeface="Wingdings" panose="05000000000000000000" pitchFamily="2" charset="2"/>
              </a:rPr>
              <a:t>- 0x20</a:t>
            </a:r>
            <a:endParaRPr lang="en-US" altLang="zh-CN" sz="1800" dirty="0">
              <a:solidFill>
                <a:srgbClr val="0303DF"/>
              </a:solidFill>
              <a:sym typeface="Wingdings" panose="05000000000000000000" pitchFamily="2" charset="2"/>
            </a:endParaRPr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0303DF"/>
                </a:solidFill>
              </a:rPr>
              <a:t>- 32</a:t>
            </a:r>
            <a:endParaRPr lang="zh-CN" altLang="en-US" sz="1800" dirty="0">
              <a:solidFill>
                <a:srgbClr val="0303DF"/>
              </a:solidFill>
            </a:endParaRPr>
          </a:p>
          <a:p>
            <a:pPr marL="91440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303DF"/>
              </a:solidFill>
              <a:sym typeface="Wingdings" panose="05000000000000000000" pitchFamily="2" charset="2"/>
            </a:endParaRPr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4" y="982471"/>
            <a:ext cx="5130202" cy="5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A4C7CAD-EBD5-4F43-8166-ACBE83FF77B0}"/>
              </a:ext>
            </a:extLst>
          </p:cNvPr>
          <p:cNvSpPr/>
          <p:nvPr/>
        </p:nvSpPr>
        <p:spPr bwMode="auto">
          <a:xfrm>
            <a:off x="4325043" y="2235607"/>
            <a:ext cx="352338" cy="3995257"/>
          </a:xfrm>
          <a:prstGeom prst="rect">
            <a:avLst/>
          </a:prstGeom>
          <a:solidFill>
            <a:schemeClr val="accent1"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754745-07AE-4702-B447-39298CA72954}"/>
              </a:ext>
            </a:extLst>
          </p:cNvPr>
          <p:cNvSpPr/>
          <p:nvPr/>
        </p:nvSpPr>
        <p:spPr bwMode="auto">
          <a:xfrm>
            <a:off x="4885709" y="1969315"/>
            <a:ext cx="352338" cy="2921467"/>
          </a:xfrm>
          <a:prstGeom prst="rect">
            <a:avLst/>
          </a:prstGeom>
          <a:solidFill>
            <a:schemeClr val="accent1"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4C7CAD-EBD5-4F43-8166-ACBE83FF77B0}"/>
              </a:ext>
            </a:extLst>
          </p:cNvPr>
          <p:cNvSpPr/>
          <p:nvPr/>
        </p:nvSpPr>
        <p:spPr bwMode="auto">
          <a:xfrm>
            <a:off x="3235870" y="2235607"/>
            <a:ext cx="352338" cy="3995257"/>
          </a:xfrm>
          <a:prstGeom prst="rect">
            <a:avLst/>
          </a:prstGeom>
          <a:solidFill>
            <a:srgbClr val="FFFF00">
              <a:alpha val="2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754745-07AE-4702-B447-39298CA72954}"/>
              </a:ext>
            </a:extLst>
          </p:cNvPr>
          <p:cNvSpPr/>
          <p:nvPr/>
        </p:nvSpPr>
        <p:spPr bwMode="auto">
          <a:xfrm>
            <a:off x="3796536" y="1969315"/>
            <a:ext cx="352338" cy="2921467"/>
          </a:xfrm>
          <a:prstGeom prst="rect">
            <a:avLst/>
          </a:prstGeom>
          <a:solidFill>
            <a:srgbClr val="FFFF00">
              <a:alpha val="2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956107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0706" y="181264"/>
            <a:ext cx="8101012" cy="69215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基本</a:t>
            </a:r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</a:p>
        </p:txBody>
      </p:sp>
      <p:sp>
        <p:nvSpPr>
          <p:cNvPr id="7045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926975" y="1085006"/>
            <a:ext cx="3099579" cy="504031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换行：</a:t>
            </a:r>
            <a:r>
              <a:rPr lang="zh-CN" altLang="en-US" sz="2000" dirty="0">
                <a:solidFill>
                  <a:srgbClr val="000000"/>
                </a:solidFill>
              </a:rPr>
              <a:t>控制光标下移一行，</a:t>
            </a:r>
            <a:r>
              <a:rPr lang="zh-CN" altLang="en-US" sz="2000" b="1" u="sng" dirty="0">
                <a:solidFill>
                  <a:srgbClr val="000000"/>
                </a:solidFill>
              </a:rPr>
              <a:t>但不一定到下一行的</a:t>
            </a:r>
            <a:r>
              <a:rPr lang="zh-CN" altLang="en-US" sz="2000" b="1" u="sng" dirty="0" smtClean="0">
                <a:solidFill>
                  <a:srgbClr val="000000"/>
                </a:solidFill>
              </a:rPr>
              <a:t>行首；</a:t>
            </a:r>
            <a:endParaRPr lang="en-US" altLang="zh-CN" sz="2000" b="1" u="sng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例如：</a:t>
            </a:r>
            <a:r>
              <a:rPr lang="zh-CN" altLang="en-US" sz="1600" dirty="0"/>
              <a:t>在</a:t>
            </a:r>
            <a:r>
              <a:rPr lang="en-US" altLang="zh-CN" sz="1600" dirty="0"/>
              <a:t>word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powerpoint</a:t>
            </a:r>
            <a:r>
              <a:rPr lang="zh-CN" altLang="en-US" sz="1600" dirty="0"/>
              <a:t>等软件中，光标下移一行，</a:t>
            </a:r>
            <a:r>
              <a:rPr lang="zh-CN" altLang="en-US" sz="1600" dirty="0" smtClean="0"/>
              <a:t>但不一定到</a:t>
            </a:r>
            <a:r>
              <a:rPr lang="zh-CN" altLang="en-US" sz="1600" dirty="0"/>
              <a:t>行首；</a:t>
            </a:r>
            <a:endParaRPr lang="en-US" altLang="zh-CN" sz="16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7030A0"/>
                </a:solidFill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C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语言换行控制符：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控制符</a:t>
            </a:r>
            <a:r>
              <a:rPr lang="en-US" altLang="zh-CN" sz="1600" b="1" dirty="0">
                <a:solidFill>
                  <a:srgbClr val="C00000"/>
                </a:solidFill>
              </a:rPr>
              <a:t>‘\n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’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其中的</a:t>
            </a:r>
            <a:r>
              <a:rPr lang="en-US" altLang="zh-CN" sz="1600" dirty="0" smtClean="0">
                <a:solidFill>
                  <a:srgbClr val="C00000"/>
                </a:solidFill>
              </a:rPr>
              <a:t>n</a:t>
            </a:r>
            <a:r>
              <a:rPr lang="zh-CN" altLang="en-US" sz="1600" dirty="0"/>
              <a:t>表示</a:t>
            </a:r>
            <a:r>
              <a:rPr lang="en-US" altLang="zh-CN" sz="1600" dirty="0" smtClean="0">
                <a:solidFill>
                  <a:srgbClr val="7030A0"/>
                </a:solidFill>
              </a:rPr>
              <a:t>newline</a:t>
            </a:r>
            <a:r>
              <a:rPr lang="zh-CN" altLang="en-US" sz="1600" dirty="0" smtClean="0"/>
              <a:t>，</a:t>
            </a:r>
            <a:r>
              <a:rPr lang="en-US" altLang="zh-CN" sz="1600" dirty="0" smtClean="0">
                <a:solidFill>
                  <a:srgbClr val="C00000"/>
                </a:solidFill>
              </a:rPr>
              <a:t>\</a:t>
            </a:r>
            <a:r>
              <a:rPr lang="zh-CN" altLang="en-US" sz="1600" dirty="0" smtClean="0"/>
              <a:t>是</a:t>
            </a:r>
            <a:r>
              <a:rPr lang="zh-CN" altLang="en-US" sz="1600" dirty="0" smtClean="0">
                <a:solidFill>
                  <a:srgbClr val="C00000"/>
                </a:solidFill>
              </a:rPr>
              <a:t>转义符，</a:t>
            </a:r>
            <a:r>
              <a:rPr lang="en-US" altLang="zh-CN" sz="1600" dirty="0" smtClean="0">
                <a:solidFill>
                  <a:srgbClr val="C00000"/>
                </a:solidFill>
              </a:rPr>
              <a:t>\n</a:t>
            </a:r>
            <a:r>
              <a:rPr lang="zh-CN" altLang="en-US" sz="1600" dirty="0" smtClean="0">
                <a:solidFill>
                  <a:srgbClr val="C00000"/>
                </a:solidFill>
              </a:rPr>
              <a:t>将</a:t>
            </a:r>
            <a:r>
              <a:rPr lang="en-US" altLang="zh-CN" sz="1600" dirty="0" smtClean="0">
                <a:solidFill>
                  <a:srgbClr val="C00000"/>
                </a:solidFill>
              </a:rPr>
              <a:t>n</a:t>
            </a:r>
            <a:r>
              <a:rPr lang="zh-CN" altLang="en-US" sz="1600" dirty="0" smtClean="0">
                <a:solidFill>
                  <a:srgbClr val="C00000"/>
                </a:solidFill>
              </a:rPr>
              <a:t>转义成</a:t>
            </a:r>
            <a:r>
              <a:rPr lang="en-US" altLang="zh-CN" sz="1600" dirty="0" smtClean="0">
                <a:solidFill>
                  <a:srgbClr val="C00000"/>
                </a:solidFill>
              </a:rPr>
              <a:t>LF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30DCD"/>
                </a:solidFill>
              </a:rPr>
              <a:t>换行</a:t>
            </a:r>
            <a:r>
              <a:rPr lang="zh-CN" altLang="en-US" sz="1600" dirty="0" smtClean="0"/>
              <a:t>在</a:t>
            </a:r>
            <a:r>
              <a:rPr lang="en-US" altLang="zh-CN" sz="1600" dirty="0"/>
              <a:t>ASCII</a:t>
            </a:r>
            <a:r>
              <a:rPr lang="zh-CN" altLang="en-US" sz="1600" dirty="0"/>
              <a:t>码表中的符号</a:t>
            </a:r>
            <a:r>
              <a:rPr lang="zh-CN" altLang="en-US" sz="1600" dirty="0" smtClean="0"/>
              <a:t>是</a:t>
            </a:r>
            <a:r>
              <a:rPr lang="en-US" altLang="zh-CN" sz="1600" dirty="0" smtClean="0">
                <a:solidFill>
                  <a:srgbClr val="030DCD"/>
                </a:solidFill>
              </a:rPr>
              <a:t>LF</a:t>
            </a:r>
            <a:r>
              <a:rPr lang="zh-CN" altLang="en-US" sz="1600" dirty="0" smtClean="0"/>
              <a:t>，表示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Line </a:t>
            </a:r>
            <a:r>
              <a:rPr lang="en-US" altLang="zh-CN" sz="1600" dirty="0" smtClean="0">
                <a:solidFill>
                  <a:srgbClr val="7030A0"/>
                </a:solidFill>
                <a:ea typeface="宋体" panose="02010600030101010101" pitchFamily="2" charset="-122"/>
              </a:rPr>
              <a:t>Feed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，对应的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ASCII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码是</a:t>
            </a:r>
            <a:r>
              <a:rPr lang="en-US" altLang="zh-CN" sz="1600" dirty="0" smtClean="0">
                <a:solidFill>
                  <a:srgbClr val="7030A0"/>
                </a:solidFill>
                <a:ea typeface="宋体" panose="02010600030101010101" pitchFamily="2" charset="-122"/>
              </a:rPr>
              <a:t>0xA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，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即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10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进制的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10;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rgbClr val="0303DF"/>
              </a:solidFill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303DF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303DF"/>
              </a:solidFill>
            </a:endParaRPr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4" y="990860"/>
            <a:ext cx="5647511" cy="5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754745-07AE-4702-B447-39298CA72954}"/>
              </a:ext>
            </a:extLst>
          </p:cNvPr>
          <p:cNvSpPr/>
          <p:nvPr/>
        </p:nvSpPr>
        <p:spPr bwMode="auto">
          <a:xfrm>
            <a:off x="1197202" y="4681056"/>
            <a:ext cx="265895" cy="184559"/>
          </a:xfrm>
          <a:prstGeom prst="rect">
            <a:avLst/>
          </a:prstGeom>
          <a:solidFill>
            <a:schemeClr val="accent1"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5152667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0706" y="181264"/>
            <a:ext cx="8101012" cy="69215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基本</a:t>
            </a:r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</a:p>
        </p:txBody>
      </p:sp>
      <p:sp>
        <p:nvSpPr>
          <p:cNvPr id="7045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926975" y="1085006"/>
            <a:ext cx="3099579" cy="504031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</a:rPr>
              <a:t>如下述程序片段输出</a:t>
            </a:r>
            <a:r>
              <a:rPr lang="en-US" altLang="zh-CN" sz="1600" dirty="0" smtClean="0">
                <a:solidFill>
                  <a:srgbClr val="000000"/>
                </a:solidFill>
              </a:rPr>
              <a:t>a</a:t>
            </a:r>
            <a:r>
              <a:rPr lang="zh-CN" altLang="en-US" sz="1600" dirty="0" smtClean="0">
                <a:solidFill>
                  <a:srgbClr val="000000"/>
                </a:solidFill>
              </a:rPr>
              <a:t>的值，并换行（光标下移一行）：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303DF"/>
                </a:solidFill>
              </a:rPr>
              <a:t>        </a:t>
            </a:r>
            <a:r>
              <a:rPr lang="en-US" altLang="zh-CN" sz="1600" dirty="0" err="1" smtClean="0">
                <a:solidFill>
                  <a:srgbClr val="0303DF"/>
                </a:solidFill>
              </a:rPr>
              <a:t>int</a:t>
            </a:r>
            <a:r>
              <a:rPr lang="en-US" altLang="zh-CN" sz="1600" dirty="0" smtClean="0">
                <a:solidFill>
                  <a:srgbClr val="0303DF"/>
                </a:solidFill>
              </a:rPr>
              <a:t> a=5; </a:t>
            </a:r>
            <a:r>
              <a:rPr lang="en-US" altLang="zh-CN" sz="1600" dirty="0" err="1" smtClean="0">
                <a:solidFill>
                  <a:srgbClr val="0303DF"/>
                </a:solidFill>
              </a:rPr>
              <a:t>printf</a:t>
            </a:r>
            <a:r>
              <a:rPr lang="en-US" altLang="zh-CN" sz="1600" dirty="0" smtClean="0">
                <a:solidFill>
                  <a:srgbClr val="0303DF"/>
                </a:solidFill>
              </a:rPr>
              <a:t>(“a=%d\</a:t>
            </a:r>
            <a:r>
              <a:rPr lang="en-US" altLang="zh-CN" sz="1600" dirty="0" err="1" smtClean="0">
                <a:solidFill>
                  <a:srgbClr val="0303DF"/>
                </a:solidFill>
              </a:rPr>
              <a:t>n”,a</a:t>
            </a:r>
            <a:r>
              <a:rPr lang="en-US" altLang="zh-CN" sz="1600" dirty="0" smtClean="0">
                <a:solidFill>
                  <a:srgbClr val="0303DF"/>
                </a:solidFill>
              </a:rPr>
              <a:t>);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rgbClr val="7030A0"/>
                </a:solidFill>
              </a:rPr>
              <a:t>其中，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’\n’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即为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LF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，其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ASCII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码是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0xA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，如：</a:t>
            </a:r>
            <a:endParaRPr lang="en-US" altLang="zh-CN" sz="1600" b="1" dirty="0" smtClean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303DF"/>
                </a:solidFill>
              </a:rPr>
              <a:t>        </a:t>
            </a:r>
            <a:r>
              <a:rPr lang="en-US" altLang="zh-CN" sz="1600" dirty="0" err="1" smtClean="0">
                <a:solidFill>
                  <a:srgbClr val="0303DF"/>
                </a:solidFill>
              </a:rPr>
              <a:t>printf</a:t>
            </a:r>
            <a:r>
              <a:rPr lang="en-US" altLang="zh-CN" sz="1600" dirty="0" smtClean="0">
                <a:solidFill>
                  <a:srgbClr val="0303DF"/>
                </a:solidFill>
              </a:rPr>
              <a:t>(“%X”,’\</a:t>
            </a:r>
            <a:r>
              <a:rPr lang="en-US" altLang="zh-CN" sz="1600" dirty="0">
                <a:solidFill>
                  <a:srgbClr val="0303DF"/>
                </a:solidFill>
              </a:rPr>
              <a:t>n</a:t>
            </a:r>
            <a:r>
              <a:rPr lang="en-US" altLang="zh-CN" sz="1600" dirty="0" smtClean="0">
                <a:solidFill>
                  <a:srgbClr val="0303DF"/>
                </a:solidFill>
              </a:rPr>
              <a:t>’);  //</a:t>
            </a:r>
            <a:r>
              <a:rPr lang="zh-CN" altLang="en-US" sz="1600" dirty="0" smtClean="0">
                <a:solidFill>
                  <a:srgbClr val="0303DF"/>
                </a:solidFill>
              </a:rPr>
              <a:t>输出</a:t>
            </a:r>
            <a:r>
              <a:rPr lang="en-US" altLang="zh-CN" sz="1600" dirty="0" smtClean="0">
                <a:solidFill>
                  <a:srgbClr val="0303DF"/>
                </a:solidFill>
              </a:rPr>
              <a:t>:A</a:t>
            </a:r>
            <a:r>
              <a:rPr lang="zh-CN" altLang="en-US" sz="1600" dirty="0" smtClean="0">
                <a:solidFill>
                  <a:srgbClr val="0303DF"/>
                </a:solidFill>
              </a:rPr>
              <a:t>）</a:t>
            </a:r>
            <a:endParaRPr lang="en-US" altLang="zh-CN" sz="1600" dirty="0" smtClean="0">
              <a:solidFill>
                <a:srgbClr val="0303DF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</a:rPr>
              <a:t>语句</a:t>
            </a:r>
            <a:r>
              <a:rPr lang="en-US" altLang="zh-CN" sz="1600" dirty="0" err="1" smtClean="0">
                <a:solidFill>
                  <a:srgbClr val="0303DF"/>
                </a:solidFill>
              </a:rPr>
              <a:t>printf</a:t>
            </a:r>
            <a:r>
              <a:rPr lang="en-US" altLang="zh-CN" sz="1600" dirty="0" smtClean="0">
                <a:solidFill>
                  <a:srgbClr val="0303DF"/>
                </a:solidFill>
              </a:rPr>
              <a:t>(“%c”,10)</a:t>
            </a:r>
            <a:r>
              <a:rPr lang="zh-CN" altLang="en-US" sz="1600" dirty="0" smtClean="0">
                <a:solidFill>
                  <a:srgbClr val="000000"/>
                </a:solidFill>
              </a:rPr>
              <a:t>的作用也是换行，相当于语句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printf</a:t>
            </a:r>
            <a:r>
              <a:rPr lang="en-US" altLang="zh-CN" sz="1600" dirty="0" smtClean="0">
                <a:solidFill>
                  <a:srgbClr val="7030A0"/>
                </a:solidFill>
              </a:rPr>
              <a:t>(“\n”);</a:t>
            </a:r>
            <a:r>
              <a:rPr lang="zh-CN" altLang="en-US" sz="1600" dirty="0" smtClean="0">
                <a:solidFill>
                  <a:srgbClr val="000000"/>
                </a:solidFill>
              </a:rPr>
              <a:t>的作用。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</a:rPr>
              <a:t>下述几条输出语句的功能是相同的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a=5; 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 smtClean="0">
                <a:solidFill>
                  <a:srgbClr val="0303DF"/>
                </a:solidFill>
              </a:rPr>
              <a:t>printf</a:t>
            </a:r>
            <a:r>
              <a:rPr lang="en-US" altLang="zh-CN" sz="1600" dirty="0">
                <a:solidFill>
                  <a:srgbClr val="0303DF"/>
                </a:solidFill>
              </a:rPr>
              <a:t>(“a=%d\</a:t>
            </a:r>
            <a:r>
              <a:rPr lang="en-US" altLang="zh-CN" sz="1600" dirty="0" err="1">
                <a:solidFill>
                  <a:srgbClr val="0303DF"/>
                </a:solidFill>
              </a:rPr>
              <a:t>n”,a</a:t>
            </a:r>
            <a:r>
              <a:rPr lang="en-US" altLang="zh-CN" sz="1600" dirty="0" smtClean="0">
                <a:solidFill>
                  <a:srgbClr val="0303DF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</a:t>
            </a:r>
            <a:r>
              <a:rPr lang="en-US" altLang="zh-CN" sz="1600" dirty="0" smtClean="0">
                <a:solidFill>
                  <a:srgbClr val="0303DF"/>
                </a:solidFill>
              </a:rPr>
              <a:t>      </a:t>
            </a:r>
            <a:r>
              <a:rPr lang="en-US" altLang="zh-CN" sz="1600" dirty="0" err="1">
                <a:solidFill>
                  <a:srgbClr val="0303DF"/>
                </a:solidFill>
              </a:rPr>
              <a:t>printf</a:t>
            </a:r>
            <a:r>
              <a:rPr lang="en-US" altLang="zh-CN" sz="1600" dirty="0" smtClean="0">
                <a:solidFill>
                  <a:srgbClr val="0303DF"/>
                </a:solidFill>
              </a:rPr>
              <a:t>(“a=%d%c”,a,10</a:t>
            </a:r>
            <a:r>
              <a:rPr lang="en-US" altLang="zh-CN" sz="1600" dirty="0" smtClean="0">
                <a:solidFill>
                  <a:srgbClr val="0303DF"/>
                </a:solidFill>
              </a:rPr>
              <a:t>); //0xA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rgbClr val="0303DF"/>
              </a:solidFill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303DF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303DF"/>
              </a:solidFill>
            </a:endParaRPr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4" y="990860"/>
            <a:ext cx="5647511" cy="5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754745-07AE-4702-B447-39298CA72954}"/>
              </a:ext>
            </a:extLst>
          </p:cNvPr>
          <p:cNvSpPr/>
          <p:nvPr/>
        </p:nvSpPr>
        <p:spPr bwMode="auto">
          <a:xfrm>
            <a:off x="1197202" y="4681056"/>
            <a:ext cx="265895" cy="184559"/>
          </a:xfrm>
          <a:prstGeom prst="rect">
            <a:avLst/>
          </a:prstGeom>
          <a:solidFill>
            <a:schemeClr val="accent1"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9206689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0706" y="181264"/>
            <a:ext cx="8101012" cy="69215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基本</a:t>
            </a:r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</a:p>
        </p:txBody>
      </p:sp>
      <p:sp>
        <p:nvSpPr>
          <p:cNvPr id="7045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926975" y="1085006"/>
            <a:ext cx="3099579" cy="504031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回车：</a:t>
            </a:r>
            <a:r>
              <a:rPr lang="zh-CN" altLang="en-US" sz="2000" dirty="0">
                <a:solidFill>
                  <a:srgbClr val="000000"/>
                </a:solidFill>
              </a:rPr>
              <a:t>光标重新回到本行开头</a:t>
            </a:r>
            <a:r>
              <a:rPr lang="zh-CN" altLang="en-US" sz="2000" dirty="0" smtClean="0">
                <a:solidFill>
                  <a:srgbClr val="000000"/>
                </a:solidFill>
              </a:rPr>
              <a:t>；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1" u="sng" dirty="0" smtClean="0">
                <a:solidFill>
                  <a:srgbClr val="7030A0"/>
                </a:solidFill>
              </a:rPr>
              <a:t>回车</a:t>
            </a:r>
            <a:r>
              <a:rPr lang="zh-CN" altLang="en-US" sz="1600" b="1" u="sng" dirty="0">
                <a:solidFill>
                  <a:srgbClr val="7030A0"/>
                </a:solidFill>
              </a:rPr>
              <a:t>控制符</a:t>
            </a:r>
            <a:r>
              <a:rPr lang="en-US" altLang="zh-CN" sz="1600" b="1" u="sng" dirty="0" smtClean="0">
                <a:solidFill>
                  <a:srgbClr val="7030A0"/>
                </a:solidFill>
              </a:rPr>
              <a:t>CR</a:t>
            </a:r>
            <a:r>
              <a:rPr lang="zh-CN" altLang="en-US" sz="1600" b="1" u="sng" dirty="0" smtClean="0">
                <a:solidFill>
                  <a:srgbClr val="7030A0"/>
                </a:solidFill>
              </a:rPr>
              <a:t>的</a:t>
            </a:r>
            <a:r>
              <a:rPr lang="en-US" altLang="zh-CN" sz="1600" b="1" u="sng" dirty="0">
                <a:solidFill>
                  <a:srgbClr val="7030A0"/>
                </a:solidFill>
              </a:rPr>
              <a:t>ASCII</a:t>
            </a:r>
            <a:r>
              <a:rPr lang="zh-CN" altLang="en-US" sz="1600" b="1" u="sng" dirty="0">
                <a:solidFill>
                  <a:srgbClr val="7030A0"/>
                </a:solidFill>
              </a:rPr>
              <a:t>是</a:t>
            </a:r>
            <a:r>
              <a:rPr lang="en-US" altLang="zh-CN" sz="1600" b="1" u="sng" dirty="0" smtClean="0">
                <a:solidFill>
                  <a:srgbClr val="7030A0"/>
                </a:solidFill>
              </a:rPr>
              <a:t>0xD</a:t>
            </a:r>
            <a:r>
              <a:rPr lang="zh-CN" altLang="en-US" sz="1600" b="1" u="sng" dirty="0" smtClean="0">
                <a:solidFill>
                  <a:srgbClr val="7030A0"/>
                </a:solidFill>
              </a:rPr>
              <a:t>，即</a:t>
            </a:r>
            <a:r>
              <a:rPr lang="en-US" altLang="zh-CN" sz="1600" b="1" u="sng" dirty="0" smtClean="0">
                <a:solidFill>
                  <a:srgbClr val="7030A0"/>
                </a:solidFill>
              </a:rPr>
              <a:t>10</a:t>
            </a:r>
            <a:r>
              <a:rPr lang="zh-CN" altLang="en-US" sz="1600" b="1" u="sng" dirty="0" smtClean="0">
                <a:solidFill>
                  <a:srgbClr val="7030A0"/>
                </a:solidFill>
              </a:rPr>
              <a:t>进制的</a:t>
            </a:r>
            <a:r>
              <a:rPr lang="en-US" altLang="zh-CN" sz="1600" b="1" u="sng" dirty="0" smtClean="0">
                <a:solidFill>
                  <a:srgbClr val="7030A0"/>
                </a:solidFill>
              </a:rPr>
              <a:t>13</a:t>
            </a:r>
            <a:r>
              <a:rPr lang="zh-CN" altLang="en-US" sz="1600" b="1" u="sng" dirty="0" smtClean="0">
                <a:solidFill>
                  <a:srgbClr val="7030A0"/>
                </a:solidFill>
              </a:rPr>
              <a:t>；</a:t>
            </a:r>
            <a:endParaRPr lang="en-US" altLang="zh-CN" sz="1600" b="1" u="sng" dirty="0" smtClean="0">
              <a:solidFill>
                <a:srgbClr val="7030A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</a:rPr>
              <a:t>控制符：</a:t>
            </a:r>
            <a:r>
              <a:rPr lang="en-US" altLang="zh-CN" sz="1600" dirty="0" smtClean="0">
                <a:solidFill>
                  <a:srgbClr val="000000"/>
                </a:solidFill>
              </a:rPr>
              <a:t>’\r’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</a:rPr>
              <a:t>其中的</a:t>
            </a:r>
            <a:r>
              <a:rPr lang="en-US" altLang="zh-CN" sz="1600" dirty="0" smtClean="0">
                <a:solidFill>
                  <a:srgbClr val="000000"/>
                </a:solidFill>
              </a:rPr>
              <a:t>r</a:t>
            </a:r>
            <a:r>
              <a:rPr lang="zh-CN" altLang="en-US" sz="1600" dirty="0" smtClean="0">
                <a:solidFill>
                  <a:srgbClr val="000000"/>
                </a:solidFill>
              </a:rPr>
              <a:t>是</a:t>
            </a:r>
            <a:r>
              <a:rPr lang="en-US" altLang="zh-CN" sz="1600" dirty="0" smtClean="0">
                <a:solidFill>
                  <a:srgbClr val="C00000"/>
                </a:solidFill>
              </a:rPr>
              <a:t>return</a:t>
            </a:r>
            <a:r>
              <a:rPr lang="zh-CN" altLang="en-US" sz="1600" dirty="0" smtClean="0">
                <a:solidFill>
                  <a:srgbClr val="000000"/>
                </a:solidFill>
              </a:rPr>
              <a:t>；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回车在</a:t>
            </a:r>
            <a:r>
              <a:rPr lang="en-US" altLang="zh-CN" sz="1600" dirty="0" smtClean="0"/>
              <a:t>ASCII</a:t>
            </a:r>
            <a:r>
              <a:rPr lang="zh-CN" altLang="en-US" sz="1600" dirty="0"/>
              <a:t>码表中的符号是</a:t>
            </a:r>
            <a:r>
              <a:rPr lang="en-US" altLang="zh-CN" sz="1600" dirty="0"/>
              <a:t>CR</a:t>
            </a:r>
            <a:r>
              <a:rPr lang="zh-CN" altLang="en-US" sz="1600" dirty="0"/>
              <a:t>，表示</a:t>
            </a:r>
            <a:r>
              <a:rPr lang="en-US" altLang="zh-CN" sz="1600" dirty="0"/>
              <a:t>Carriage Return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对应的</a:t>
            </a:r>
            <a:r>
              <a:rPr lang="en-US" altLang="zh-CN" sz="1600" dirty="0" smtClean="0"/>
              <a:t>ASCII</a:t>
            </a:r>
            <a:r>
              <a:rPr lang="zh-CN" altLang="en-US" sz="1600" dirty="0" smtClean="0"/>
              <a:t>码是</a:t>
            </a:r>
            <a:r>
              <a:rPr lang="en-US" altLang="zh-CN" sz="1600" dirty="0" smtClean="0">
                <a:solidFill>
                  <a:srgbClr val="7030A0"/>
                </a:solidFill>
              </a:rPr>
              <a:t>0xD</a:t>
            </a:r>
            <a:r>
              <a:rPr lang="zh-CN" altLang="en-US" sz="1600" dirty="0" smtClean="0"/>
              <a:t>，即十进制的</a:t>
            </a:r>
            <a:r>
              <a:rPr lang="en-US" altLang="zh-CN" sz="1600" dirty="0" smtClean="0">
                <a:solidFill>
                  <a:srgbClr val="7030A0"/>
                </a:solidFill>
              </a:rPr>
              <a:t>13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b="1" u="sng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rgbClr val="0303DF"/>
              </a:solidFill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303DF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303DF"/>
              </a:solidFill>
            </a:endParaRPr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4" y="990860"/>
            <a:ext cx="5647511" cy="5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754745-07AE-4702-B447-39298CA72954}"/>
              </a:ext>
            </a:extLst>
          </p:cNvPr>
          <p:cNvSpPr/>
          <p:nvPr/>
        </p:nvSpPr>
        <p:spPr bwMode="auto">
          <a:xfrm>
            <a:off x="1197202" y="5470765"/>
            <a:ext cx="265895" cy="184559"/>
          </a:xfrm>
          <a:prstGeom prst="rect">
            <a:avLst/>
          </a:prstGeom>
          <a:solidFill>
            <a:schemeClr val="accent1"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468490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键盘：字符</a:t>
            </a:r>
            <a:r>
              <a:rPr lang="en-US" altLang="zh-CN" dirty="0">
                <a:latin typeface="Times New Roman" panose="02020603050405020304" pitchFamily="18" charset="0"/>
              </a:rPr>
              <a:t>-ASCII</a:t>
            </a:r>
            <a:r>
              <a:rPr lang="zh-CN" altLang="en-US" dirty="0">
                <a:latin typeface="Times New Roman" panose="02020603050405020304" pitchFamily="18" charset="0"/>
              </a:rPr>
              <a:t>码转换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5775" y="1133923"/>
            <a:ext cx="7543800" cy="8783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 smtClean="0"/>
              <a:t> </a:t>
            </a:r>
            <a:r>
              <a:rPr lang="zh-CN" altLang="en-US" b="1" dirty="0" smtClean="0"/>
              <a:t>按下键盘的某个键，该键对应的压感电路将该键对应的</a:t>
            </a:r>
            <a:r>
              <a:rPr lang="en-US" altLang="zh-CN" b="1" dirty="0" smtClean="0"/>
              <a:t>ASCII</a:t>
            </a:r>
            <a:r>
              <a:rPr lang="zh-CN" altLang="en-US" b="1" dirty="0" smtClean="0"/>
              <a:t>码</a:t>
            </a:r>
            <a:r>
              <a:rPr lang="zh-CN" altLang="en-US" b="1" dirty="0" smtClean="0"/>
              <a:t>输入到</a:t>
            </a:r>
            <a:r>
              <a:rPr lang="zh-CN" altLang="en-US" b="1" dirty="0" smtClean="0"/>
              <a:t>计算机中。</a:t>
            </a:r>
            <a:endParaRPr lang="zh-CN" altLang="en-US" b="1" dirty="0"/>
          </a:p>
        </p:txBody>
      </p:sp>
      <p:pic>
        <p:nvPicPr>
          <p:cNvPr id="4" name="Picture 6" descr="2a91dd921ecc48148cf8d772fe5d7a7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69" y="2883997"/>
            <a:ext cx="3488769" cy="133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95" y="2640185"/>
            <a:ext cx="4163378" cy="23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比较“</a:t>
            </a:r>
            <a:r>
              <a:rPr lang="en-US" altLang="zh-CN" dirty="0" smtClean="0"/>
              <a:t>\n</a:t>
            </a:r>
            <a:r>
              <a:rPr lang="zh-CN" altLang="en-US" dirty="0" smtClean="0"/>
              <a:t>”与“</a:t>
            </a:r>
            <a:r>
              <a:rPr lang="en-US" altLang="zh-CN" dirty="0" smtClean="0"/>
              <a:t>\r</a:t>
            </a:r>
            <a:r>
              <a:rPr lang="zh-CN" altLang="en-US" dirty="0" smtClean="0"/>
              <a:t>”的不同</a:t>
            </a:r>
            <a:endParaRPr lang="en-US" altLang="zh-CN" dirty="0" smtClean="0"/>
          </a:p>
          <a:p>
            <a:pPr lvl="1" indent="0">
              <a:buNone/>
            </a:pPr>
            <a:r>
              <a:rPr lang="en-US" altLang="zh-CN" dirty="0" smtClean="0"/>
              <a:t>#</a:t>
            </a:r>
            <a:r>
              <a:rPr lang="en-US" altLang="zh-CN" dirty="0"/>
              <a:t>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pPr lvl="1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pPr lvl="1" indent="0">
              <a:buNone/>
            </a:pPr>
            <a:r>
              <a:rPr lang="en-US" altLang="zh-CN" dirty="0"/>
              <a:t>{</a:t>
            </a:r>
          </a:p>
          <a:p>
            <a:pPr lvl="1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    //</a:t>
            </a:r>
            <a:r>
              <a:rPr lang="en-US" altLang="zh-CN" dirty="0" err="1" smtClean="0"/>
              <a:t>printf</a:t>
            </a:r>
            <a:r>
              <a:rPr lang="en-US" altLang="zh-CN" dirty="0" smtClean="0"/>
              <a:t>(“Hello </a:t>
            </a:r>
            <a:r>
              <a:rPr lang="en-US" altLang="zh-CN" dirty="0"/>
              <a:t>World</a:t>
            </a:r>
            <a:r>
              <a:rPr lang="en-US" altLang="zh-CN" dirty="0" smtClean="0"/>
              <a:t>!</a:t>
            </a:r>
            <a:r>
              <a:rPr lang="en-US" altLang="zh-CN" dirty="0" smtClean="0">
                <a:solidFill>
                  <a:srgbClr val="FF0000"/>
                </a:solidFill>
              </a:rPr>
              <a:t>\n</a:t>
            </a:r>
            <a:r>
              <a:rPr lang="en-US" altLang="zh-CN" dirty="0" smtClean="0"/>
              <a:t>”);  </a:t>
            </a:r>
          </a:p>
          <a:p>
            <a:pPr lvl="1" indent="0">
              <a:buNone/>
            </a:pPr>
            <a:r>
              <a:rPr lang="en-US" altLang="zh-CN" dirty="0" smtClean="0"/>
              <a:t>     </a:t>
            </a:r>
            <a:r>
              <a:rPr lang="en-US" altLang="zh-CN" dirty="0" err="1" smtClean="0"/>
              <a:t>printf</a:t>
            </a:r>
            <a:r>
              <a:rPr lang="en-US" altLang="zh-CN" dirty="0"/>
              <a:t>("Hello World!</a:t>
            </a:r>
            <a:r>
              <a:rPr lang="en-US" altLang="zh-CN" dirty="0">
                <a:solidFill>
                  <a:srgbClr val="FF0000"/>
                </a:solidFill>
              </a:rPr>
              <a:t>\r</a:t>
            </a:r>
            <a:r>
              <a:rPr lang="en-US" altLang="zh-CN" dirty="0"/>
              <a:t>");</a:t>
            </a:r>
          </a:p>
          <a:p>
            <a:pPr lvl="1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    while(1) ;</a:t>
            </a:r>
          </a:p>
          <a:p>
            <a:pPr lvl="1" indent="0">
              <a:buNone/>
            </a:pPr>
            <a:r>
              <a:rPr lang="en-US" altLang="zh-CN" dirty="0" smtClean="0"/>
              <a:t>     //for (;;);</a:t>
            </a:r>
          </a:p>
          <a:p>
            <a:pPr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return 0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 }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44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下述程序的执行结果如何？</a:t>
            </a:r>
            <a:endParaRPr lang="en-US" altLang="zh-CN" dirty="0" smtClean="0"/>
          </a:p>
          <a:p>
            <a:pPr lvl="1" indent="0">
              <a:buNone/>
            </a:pPr>
            <a:r>
              <a:rPr lang="en-US" altLang="zh-CN" dirty="0" smtClean="0"/>
              <a:t>#</a:t>
            </a:r>
            <a:r>
              <a:rPr lang="en-US" altLang="zh-CN" dirty="0"/>
              <a:t>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pPr lvl="1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pPr lvl="1" indent="0">
              <a:buNone/>
            </a:pPr>
            <a:r>
              <a:rPr lang="en-US" altLang="zh-CN" dirty="0"/>
              <a:t>{</a:t>
            </a:r>
          </a:p>
          <a:p>
            <a:pPr lvl="1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    </a:t>
            </a:r>
            <a:r>
              <a:rPr lang="en-US" altLang="zh-CN" dirty="0" err="1" smtClean="0"/>
              <a:t>printf</a:t>
            </a:r>
            <a:r>
              <a:rPr lang="en-US" altLang="zh-CN" dirty="0"/>
              <a:t>("Hello World!</a:t>
            </a:r>
            <a:r>
              <a:rPr lang="en-US" altLang="zh-CN" dirty="0">
                <a:solidFill>
                  <a:srgbClr val="FF0000"/>
                </a:solidFill>
              </a:rPr>
              <a:t>\r</a:t>
            </a:r>
            <a:r>
              <a:rPr lang="en-US" altLang="zh-CN" dirty="0"/>
              <a:t>");</a:t>
            </a:r>
          </a:p>
          <a:p>
            <a:pPr lvl="1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    </a:t>
            </a:r>
            <a:r>
              <a:rPr lang="en-US" altLang="zh-CN" dirty="0" err="1" smtClean="0"/>
              <a:t>printf</a:t>
            </a:r>
            <a:r>
              <a:rPr lang="en-US" altLang="zh-CN" dirty="0"/>
              <a:t>("Hi, there!</a:t>
            </a:r>
            <a:r>
              <a:rPr lang="en-US" altLang="zh-CN" dirty="0">
                <a:solidFill>
                  <a:srgbClr val="C00000"/>
                </a:solidFill>
              </a:rPr>
              <a:t>\n</a:t>
            </a:r>
            <a:r>
              <a:rPr lang="en-US" altLang="zh-CN" dirty="0" smtClean="0"/>
              <a:t>");</a:t>
            </a:r>
          </a:p>
          <a:p>
            <a:pPr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return 0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 } </a:t>
            </a:r>
            <a:endParaRPr lang="zh-CN" altLang="en-US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5203767" y="2227811"/>
            <a:ext cx="3649288" cy="2078182"/>
          </a:xfrm>
          <a:prstGeom prst="wedgeRoundRectCallout">
            <a:avLst>
              <a:gd name="adj1" fmla="val -20833"/>
              <a:gd name="adj2" fmla="val 513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(“Hello </a:t>
            </a:r>
            <a:r>
              <a:rPr lang="en-US" altLang="zh-CN" sz="1600" dirty="0">
                <a:solidFill>
                  <a:srgbClr val="000000"/>
                </a:solidFill>
              </a:rPr>
              <a:t>World!\</a:t>
            </a:r>
            <a:r>
              <a:rPr lang="en-US" altLang="zh-CN" sz="1600" dirty="0" smtClean="0">
                <a:solidFill>
                  <a:srgbClr val="000000"/>
                </a:solidFill>
              </a:rPr>
              <a:t>r”);</a:t>
            </a:r>
            <a:r>
              <a:rPr lang="zh-CN" altLang="en-US" sz="1600" dirty="0" smtClean="0">
                <a:solidFill>
                  <a:srgbClr val="000000"/>
                </a:solidFill>
              </a:rPr>
              <a:t>输出</a:t>
            </a:r>
            <a:r>
              <a:rPr lang="en-US" altLang="zh-CN" sz="1600" dirty="0" smtClean="0">
                <a:solidFill>
                  <a:srgbClr val="000000"/>
                </a:solidFill>
              </a:rPr>
              <a:t>”Hello </a:t>
            </a:r>
            <a:r>
              <a:rPr lang="en-US" altLang="zh-CN" sz="1600" dirty="0">
                <a:solidFill>
                  <a:srgbClr val="000000"/>
                </a:solidFill>
              </a:rPr>
              <a:t>World</a:t>
            </a:r>
            <a:r>
              <a:rPr lang="en-US" altLang="zh-CN" sz="1600" dirty="0" smtClean="0">
                <a:solidFill>
                  <a:srgbClr val="000000"/>
                </a:solidFill>
              </a:rPr>
              <a:t>!” </a:t>
            </a:r>
            <a:r>
              <a:rPr lang="zh-CN" altLang="en-US" sz="1600" dirty="0" smtClean="0">
                <a:solidFill>
                  <a:srgbClr val="000000"/>
                </a:solidFill>
              </a:rPr>
              <a:t>并将光标回到行首，即在字符</a:t>
            </a:r>
            <a:r>
              <a:rPr lang="en-US" altLang="zh-CN" sz="1600" dirty="0" smtClean="0">
                <a:solidFill>
                  <a:srgbClr val="000000"/>
                </a:solidFill>
              </a:rPr>
              <a:t>H</a:t>
            </a:r>
            <a:r>
              <a:rPr lang="zh-CN" altLang="en-US" sz="1600" dirty="0" smtClean="0">
                <a:solidFill>
                  <a:srgbClr val="000000"/>
                </a:solidFill>
              </a:rPr>
              <a:t>的位置上；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</a:rPr>
              <a:t>“Hi</a:t>
            </a:r>
            <a:r>
              <a:rPr lang="en-US" altLang="zh-CN" sz="1600" dirty="0">
                <a:solidFill>
                  <a:srgbClr val="000000"/>
                </a:solidFill>
              </a:rPr>
              <a:t>, there</a:t>
            </a:r>
            <a:r>
              <a:rPr lang="en-US" altLang="zh-CN" sz="1600" dirty="0" smtClean="0">
                <a:solidFill>
                  <a:srgbClr val="000000"/>
                </a:solidFill>
              </a:rPr>
              <a:t>!”</a:t>
            </a:r>
            <a:r>
              <a:rPr lang="zh-CN" altLang="en-US" sz="1600" dirty="0" smtClean="0">
                <a:solidFill>
                  <a:srgbClr val="000000"/>
                </a:solidFill>
              </a:rPr>
              <a:t>将覆盖</a:t>
            </a:r>
            <a:r>
              <a:rPr lang="en-US" altLang="zh-CN" sz="1600" dirty="0">
                <a:solidFill>
                  <a:srgbClr val="000000"/>
                </a:solidFill>
              </a:rPr>
              <a:t>”Hello World</a:t>
            </a:r>
            <a:r>
              <a:rPr lang="en-US" altLang="zh-CN" sz="1600" dirty="0" smtClean="0">
                <a:solidFill>
                  <a:srgbClr val="000000"/>
                </a:solidFill>
              </a:rPr>
              <a:t>!”</a:t>
            </a:r>
            <a:r>
              <a:rPr lang="zh-CN" altLang="en-US" sz="1600" dirty="0" smtClean="0">
                <a:solidFill>
                  <a:srgbClr val="000000"/>
                </a:solidFill>
              </a:rPr>
              <a:t>的前</a:t>
            </a:r>
            <a:r>
              <a:rPr lang="en-US" altLang="zh-CN" sz="1600" dirty="0" smtClean="0">
                <a:solidFill>
                  <a:srgbClr val="000000"/>
                </a:solidFill>
              </a:rPr>
              <a:t>9</a:t>
            </a:r>
            <a:r>
              <a:rPr lang="zh-CN" altLang="en-US" sz="1600" dirty="0" smtClean="0">
                <a:solidFill>
                  <a:srgbClr val="000000"/>
                </a:solidFill>
              </a:rPr>
              <a:t>个字符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00"/>
                </a:solidFill>
              </a:rPr>
              <a:t>即屏幕显示</a:t>
            </a:r>
            <a:r>
              <a:rPr lang="en-US" altLang="zh-CN" sz="1600" dirty="0" smtClean="0">
                <a:solidFill>
                  <a:srgbClr val="000000"/>
                </a:solidFill>
              </a:rPr>
              <a:t>”</a:t>
            </a:r>
            <a:r>
              <a:rPr lang="en-US" altLang="zh-CN" sz="1600" dirty="0">
                <a:solidFill>
                  <a:srgbClr val="000000"/>
                </a:solidFill>
              </a:rPr>
              <a:t> Hi,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there!d</a:t>
            </a:r>
            <a:r>
              <a:rPr lang="en-US" altLang="zh-CN" sz="1600" dirty="0" smtClean="0">
                <a:solidFill>
                  <a:srgbClr val="000000"/>
                </a:solidFill>
              </a:rPr>
              <a:t>!”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26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0706" y="181264"/>
            <a:ext cx="8101012" cy="69215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</a:rPr>
              <a:t>基本</a:t>
            </a:r>
            <a:r>
              <a:rPr lang="en-US" altLang="zh-CN" dirty="0" smtClean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</a:p>
        </p:txBody>
      </p:sp>
      <p:sp>
        <p:nvSpPr>
          <p:cNvPr id="7045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759062" y="1085006"/>
            <a:ext cx="2267492" cy="5040312"/>
          </a:xfrm>
        </p:spPr>
        <p:txBody>
          <a:bodyPr/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3DF"/>
                </a:solidFill>
              </a:rPr>
              <a:t>计算机中很多地方要用到</a:t>
            </a:r>
            <a:r>
              <a:rPr lang="en-US" altLang="zh-CN" sz="2000" dirty="0">
                <a:solidFill>
                  <a:srgbClr val="0303DF"/>
                </a:solidFill>
              </a:rPr>
              <a:t>NULL</a:t>
            </a:r>
            <a:r>
              <a:rPr lang="zh-CN" altLang="en-US" sz="2000" dirty="0">
                <a:solidFill>
                  <a:srgbClr val="0303DF"/>
                </a:solidFill>
              </a:rPr>
              <a:t>；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3DF"/>
                </a:solidFill>
              </a:rPr>
              <a:t>其中的</a:t>
            </a:r>
            <a:r>
              <a:rPr lang="en-US" altLang="zh-CN" sz="2000" dirty="0">
                <a:solidFill>
                  <a:srgbClr val="0303DF"/>
                </a:solidFill>
              </a:rPr>
              <a:t>NULL</a:t>
            </a:r>
            <a:r>
              <a:rPr lang="zh-CN" altLang="en-US" sz="2000" dirty="0">
                <a:solidFill>
                  <a:srgbClr val="0303DF"/>
                </a:solidFill>
              </a:rPr>
              <a:t>，即为</a:t>
            </a:r>
            <a:r>
              <a:rPr lang="zh-CN" altLang="en-US" sz="2000" b="1" u="sng" dirty="0">
                <a:solidFill>
                  <a:srgbClr val="C00000"/>
                </a:solidFill>
              </a:rPr>
              <a:t>数值</a:t>
            </a:r>
            <a:r>
              <a:rPr lang="en-US" altLang="zh-CN" sz="2000" b="1" u="sng" dirty="0">
                <a:solidFill>
                  <a:srgbClr val="C00000"/>
                </a:solidFill>
              </a:rPr>
              <a:t>0</a:t>
            </a:r>
            <a:r>
              <a:rPr lang="zh-CN" altLang="en-US" sz="2000" dirty="0">
                <a:solidFill>
                  <a:srgbClr val="7030A0"/>
                </a:solidFill>
              </a:rPr>
              <a:t>；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注：不是字符</a:t>
            </a:r>
            <a:r>
              <a:rPr lang="en-US" altLang="zh-CN" sz="2000" dirty="0">
                <a:solidFill>
                  <a:srgbClr val="7030A0"/>
                </a:solidFill>
              </a:rPr>
              <a:t>’0</a:t>
            </a:r>
            <a:r>
              <a:rPr lang="en-US" altLang="zh-CN" sz="2000" dirty="0" smtClean="0">
                <a:solidFill>
                  <a:srgbClr val="7030A0"/>
                </a:solidFill>
              </a:rPr>
              <a:t>’,</a:t>
            </a:r>
            <a:r>
              <a:rPr lang="zh-CN" altLang="en-US" sz="2000" dirty="0">
                <a:solidFill>
                  <a:srgbClr val="7030A0"/>
                </a:solidFill>
              </a:rPr>
              <a:t>字符</a:t>
            </a:r>
            <a:r>
              <a:rPr lang="en-US" altLang="zh-CN" sz="2000" dirty="0">
                <a:solidFill>
                  <a:srgbClr val="7030A0"/>
                </a:solidFill>
              </a:rPr>
              <a:t>’0</a:t>
            </a:r>
            <a:r>
              <a:rPr lang="en-US" altLang="zh-CN" sz="2000" dirty="0" smtClean="0">
                <a:solidFill>
                  <a:srgbClr val="7030A0"/>
                </a:solidFill>
              </a:rPr>
              <a:t>’</a:t>
            </a:r>
            <a:r>
              <a:rPr lang="zh-CN" altLang="en-US" sz="2000" dirty="0" smtClean="0">
                <a:solidFill>
                  <a:srgbClr val="7030A0"/>
                </a:solidFill>
              </a:rPr>
              <a:t>的</a:t>
            </a:r>
            <a:r>
              <a:rPr lang="en-US" altLang="zh-CN" sz="2000" dirty="0" smtClean="0">
                <a:solidFill>
                  <a:srgbClr val="7030A0"/>
                </a:solidFill>
              </a:rPr>
              <a:t>ASCII</a:t>
            </a:r>
            <a:r>
              <a:rPr lang="zh-CN" altLang="en-US" sz="2000" dirty="0" smtClean="0">
                <a:solidFill>
                  <a:srgbClr val="7030A0"/>
                </a:solidFill>
              </a:rPr>
              <a:t>值</a:t>
            </a:r>
            <a:r>
              <a:rPr lang="zh-CN" altLang="en-US" sz="2000" dirty="0">
                <a:solidFill>
                  <a:srgbClr val="7030A0"/>
                </a:solidFill>
              </a:rPr>
              <a:t>为</a:t>
            </a:r>
            <a:r>
              <a:rPr lang="en-US" altLang="zh-CN" sz="2000" dirty="0">
                <a:solidFill>
                  <a:srgbClr val="7030A0"/>
                </a:solidFill>
              </a:rPr>
              <a:t>0x30</a:t>
            </a:r>
            <a:r>
              <a:rPr lang="zh-CN" altLang="en-US" sz="2000" dirty="0">
                <a:solidFill>
                  <a:srgbClr val="7030A0"/>
                </a:solidFill>
              </a:rPr>
              <a:t>。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303DF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303DF"/>
              </a:solidFill>
            </a:endParaRPr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4" y="990860"/>
            <a:ext cx="6479598" cy="5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754745-07AE-4702-B447-39298CA72954}"/>
              </a:ext>
            </a:extLst>
          </p:cNvPr>
          <p:cNvSpPr/>
          <p:nvPr/>
        </p:nvSpPr>
        <p:spPr bwMode="auto">
          <a:xfrm>
            <a:off x="1236516" y="1988190"/>
            <a:ext cx="508394" cy="184559"/>
          </a:xfrm>
          <a:prstGeom prst="rect">
            <a:avLst/>
          </a:prstGeom>
          <a:solidFill>
            <a:schemeClr val="accent1"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668808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HASREMARK" val="True"/>
  <p:tag name="PROBLEMREMARK" val="M位十进制正整数表示的范围：0~ 10 𝑀 −1；&#10;N位二进制正整数表示的范围：0~ 2 𝑁 −1；&#10;&#10;若采用N位二进制正整数表示M位十进制正整数，则    2 𝑁 ≥10 𝑀 ，&#10;𝑁≥𝑀  log 2  10 ≈3.32𝑀=&#10;5×3.32=16.6，N取不小于16.6的最小整数，等于17位。&#10;&#10;𝑁≥ 3.32𝑀，或&#10;M≤0.301N&#10;"/>
  <p:tag name="PROBLEMSCORE" val="1.0"/>
  <p:tag name="PROBLEMBLANK" val="[{&quot;Num&quot;:1,&quot;Score&quot;:1.0,&quot;Answers&quot;:[&quot;17&quot;],&quot;CaseSensitive&quot;:false,&quot;FuzzyMatch&quot;:false}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HASREMARK" val="True"/>
  <p:tag name="PROBLEMREMARK" val="+(27-1)， -(27-1)&#10;+(1-2-7)， -(1-2-7)&#10;&#10;+(27-1)， -27&#10;+(1-2-7)， -1.0&#10;"/>
  <p:tag name="PROBLEMSCORE" val="4.0"/>
  <p:tag name="PROBLEMBLANK" val="[{&quot;Num&quot;:1,&quot;Score&quot;:0.5,&quot;Answers&quot;:[&quot;𝟐^𝟕−𝟏&quot;],&quot;CaseSensitive&quot;:false,&quot;FuzzyMatch&quot;:false},{&quot;Num&quot;:2,&quot;Score&quot;:0.5,&quot;Answers&quot;:[&quot;-(𝟐^𝟕−𝟏)&quot;],&quot;CaseSensitive&quot;:false,&quot;FuzzyMatch&quot;:false},{&quot;Num&quot;:3,&quot;Score&quot;:0.5,&quot;Answers&quot;:[&quot;1-2^(-7)&quot;],&quot;CaseSensitive&quot;:false,&quot;FuzzyMatch&quot;:false},{&quot;Num&quot;:4,&quot;Score&quot;:0.5,&quot;Answers&quot;:[&quot;-(1-2^(-7))&quot;],&quot;CaseSensitive&quot;:false,&quot;FuzzyMatch&quot;:false},{&quot;Num&quot;:5,&quot;Score&quot;:0.5,&quot;Answers&quot;:[&quot;2^7-1&quot;],&quot;CaseSensitive&quot;:false,&quot;FuzzyMatch&quot;:false},{&quot;Num&quot;:6,&quot;Score&quot;:0.5,&quot;Answers&quot;:[&quot;-2^7&quot;],&quot;CaseSensitive&quot;:false,&quot;FuzzyMatch&quot;:false},{&quot;Num&quot;:7,&quot;Score&quot;:0.5,&quot;Answers&quot;:[&quot;1-2^(-7)&quot;],&quot;CaseSensitive&quot;:false,&quot;FuzzyMatch&quot;:false},{&quot;Num&quot;:8,&quot;Score&quot;:0.5,&quot;Answers&quot;:[&quot;-1.0&quot;],&quot;CaseSensitive&quot;:false,&quot;FuzzyMatch&quot;:false}]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HASREMARK" val="True"/>
  <p:tag name="PROBLEMREMARK" val="十六进制整数0x9B对应的二进制数：1001 1011，若将其解释为原码，则1001 1011 对应的真值是 −0011011，十进制数为 −27；&#10;若将其解释为反码，则1001 1011 对应的原码形式是11100100，其真值是 −1100100，十进制数为 −100；&#10;若将其解释为补码，则1001 1011对应的原码形式是11100101，其真值是 −1100101，十进制数为 −101；&#10;若将其解释为移码，由于一个真值数的移码与补码表示只是符号位不同，可以先将移码变为补码，再变为原码，然后求真值；&#10;移码1001 1011对应的补码形式是0001 1011，对应的原码形式是0001 1011，其真值是+001 1011，十进制数为 + 27；&#10;或根据定义：移码1001 1011对应的十进制数为 155-128 = + 27；&#10;比较：根据移码的定义，有[−27]移码 = 128+ (-27) ，即：[−0011011]移码 = 10000000−0011011 = 01100101，其补码是11100101，原码为10011011，其真值为−27；&#10;若将其解释为无符号数，则1001 1011对应的十进制数为155；"/>
  <p:tag name="PROBLEMSCORE" val="2.5"/>
  <p:tag name="PROBLEMBLANK" val="[{&quot;Num&quot;:1,&quot;Score&quot;:0.5,&quot;Answers&quot;:[&quot;-27&quot;],&quot;CaseSensitive&quot;:false,&quot;FuzzyMatch&quot;:false},{&quot;Num&quot;:2,&quot;Score&quot;:0.5,&quot;Answers&quot;:[&quot;-196&quot;],&quot;CaseSensitive&quot;:false,&quot;FuzzyMatch&quot;:false},{&quot;Num&quot;:3,&quot;Score&quot;:0.5,&quot;Answers&quot;:[&quot;-197&quot;],&quot;CaseSensitive&quot;:false,&quot;FuzzyMatch&quot;:false},{&quot;Num&quot;:4,&quot;Score&quot;:0.5,&quot;Answers&quot;:[&quot;27&quot;],&quot;CaseSensitive&quot;:false,&quot;FuzzyMatch&quot;:false},{&quot;Num&quot;:5,&quot;Score&quot;:0.5,&quot;Answers&quot;:[&quot;155&quot;],&quot;CaseSensitive&quot;:false,&quot;FuzzyMatch&quot;:false}]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B。&#10;最小整数，是负数，符号位一定为1；&#10;最小值-128（补码形式10000000）不符合条件。&#10;-127=-1111111（补码形式 10000001），&#10;-126=1111110（补码形式10000010），均不符&#10;-125=-1111101（补码形式10000011）,符合条件&#10;可见，补码表示的最小整数的形式为：除了符号位的1，其余的两个1在最低位；&#10;&#10;思考：若4个1，5个1，…是不是也符合该规律？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C。&#10;&#10;8为定点补码的表示范围为&#10;-128~127；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B。&#10;&#10;r1=-2, r2=-14, r3=-112. r4=-8;&#10;其中，r2xr3=1568；&#10;运算结果采用8位二进制表示，表示范围是-128~127；&#10;因此r2xr3运算后溢出。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53cd865050490">
  <a:themeElements>
    <a:clrScheme name="53cd865050490 1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47B6E7"/>
      </a:accent1>
      <a:accent2>
        <a:srgbClr val="628EE3"/>
      </a:accent2>
      <a:accent3>
        <a:srgbClr val="FFFFFF"/>
      </a:accent3>
      <a:accent4>
        <a:srgbClr val="333436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53cd865050490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3cd865050490 1">
        <a:dk1>
          <a:srgbClr val="3D3F41"/>
        </a:dk1>
        <a:lt1>
          <a:srgbClr val="FFFFFF"/>
        </a:lt1>
        <a:dk2>
          <a:srgbClr val="3D3F41"/>
        </a:dk2>
        <a:lt2>
          <a:srgbClr val="EAF5FC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333436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50601A08PWBG">
  <a:themeElements>
    <a:clrScheme name="A000120150601A08PWBG 1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B8650A"/>
      </a:accent1>
      <a:accent2>
        <a:srgbClr val="D37051"/>
      </a:accent2>
      <a:accent3>
        <a:srgbClr val="FFFFFF"/>
      </a:accent3>
      <a:accent4>
        <a:srgbClr val="404040"/>
      </a:accent4>
      <a:accent5>
        <a:srgbClr val="D8B8AA"/>
      </a:accent5>
      <a:accent6>
        <a:srgbClr val="BF6549"/>
      </a:accent6>
      <a:hlink>
        <a:srgbClr val="92D050"/>
      </a:hlink>
      <a:folHlink>
        <a:srgbClr val="AFB2B4"/>
      </a:folHlink>
    </a:clrScheme>
    <a:fontScheme name="A000120150601A08PWBG">
      <a:majorFont>
        <a:latin typeface="华文中宋"/>
        <a:ea typeface="华文中宋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601A08PWBG 1">
        <a:dk1>
          <a:srgbClr val="4D4D4D"/>
        </a:dk1>
        <a:lt1>
          <a:srgbClr val="FFFFFF"/>
        </a:lt1>
        <a:dk2>
          <a:srgbClr val="4D4D4D"/>
        </a:dk2>
        <a:lt2>
          <a:srgbClr val="FFFFFF"/>
        </a:lt2>
        <a:accent1>
          <a:srgbClr val="B8650A"/>
        </a:accent1>
        <a:accent2>
          <a:srgbClr val="D37051"/>
        </a:accent2>
        <a:accent3>
          <a:srgbClr val="FFFFFF"/>
        </a:accent3>
        <a:accent4>
          <a:srgbClr val="404040"/>
        </a:accent4>
        <a:accent5>
          <a:srgbClr val="D8B8AA"/>
        </a:accent5>
        <a:accent6>
          <a:srgbClr val="BF6549"/>
        </a:accent6>
        <a:hlink>
          <a:srgbClr val="92D05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000120150204A05PWBG">
  <a:themeElements>
    <a:clrScheme name="A000120150204A05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FFB549"/>
      </a:accent1>
      <a:accent2>
        <a:srgbClr val="ED8E2F"/>
      </a:accent2>
      <a:accent3>
        <a:srgbClr val="B6B6B6"/>
      </a:accent3>
      <a:accent4>
        <a:srgbClr val="DADADA"/>
      </a:accent4>
      <a:accent5>
        <a:srgbClr val="FFD7B1"/>
      </a:accent5>
      <a:accent6>
        <a:srgbClr val="D7802A"/>
      </a:accent6>
      <a:hlink>
        <a:srgbClr val="00B0F0"/>
      </a:hlink>
      <a:folHlink>
        <a:srgbClr val="AFB2B4"/>
      </a:folHlink>
    </a:clrScheme>
    <a:fontScheme name="A000120150204A05PWBG">
      <a:majorFont>
        <a:latin typeface="Arial"/>
        <a:ea typeface="华文中宋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204A05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FFB549"/>
        </a:accent1>
        <a:accent2>
          <a:srgbClr val="ED8E2F"/>
        </a:accent2>
        <a:accent3>
          <a:srgbClr val="B6B6B6"/>
        </a:accent3>
        <a:accent4>
          <a:srgbClr val="DADADA"/>
        </a:accent4>
        <a:accent5>
          <a:srgbClr val="FFD7B1"/>
        </a:accent5>
        <a:accent6>
          <a:srgbClr val="D7802A"/>
        </a:accent6>
        <a:hlink>
          <a:srgbClr val="00B0F0"/>
        </a:hlink>
        <a:folHlink>
          <a:srgbClr val="AF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000120150306A04PWBG">
  <a:themeElements>
    <a:clrScheme name="A000120150306A04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47B6E7"/>
      </a:accent1>
      <a:accent2>
        <a:srgbClr val="628EE3"/>
      </a:accent2>
      <a:accent3>
        <a:srgbClr val="FFFFFF"/>
      </a:accent3>
      <a:accent4>
        <a:srgbClr val="505050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A000120150306A04PWBG">
      <a:majorFont>
        <a:latin typeface="Times New Roman"/>
        <a:ea typeface="华文中宋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306A04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505050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默认设计模板">
  <a:themeElements>
    <a:clrScheme name="1_默认设计模板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99"/>
      </a:hlink>
      <a:folHlink>
        <a:srgbClr val="336699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gradFill flip="none" rotWithShape="1">
          <a:gsLst>
            <a:gs pos="0">
              <a:srgbClr val="00B0F0">
                <a:tint val="66000"/>
                <a:satMod val="160000"/>
              </a:srgbClr>
            </a:gs>
            <a:gs pos="50000">
              <a:srgbClr val="00B0F0">
                <a:tint val="44500"/>
                <a:satMod val="160000"/>
              </a:srgbClr>
            </a:gs>
            <a:gs pos="100000">
              <a:srgbClr val="00B0F0">
                <a:tint val="23500"/>
                <a:satMod val="160000"/>
              </a:srgbClr>
            </a:gs>
          </a:gsLst>
          <a:lin ang="13500000" scaled="1"/>
          <a:tileRect/>
        </a:gradFill>
      </a:spPr>
      <a:bodyPr wrap="square" rtlCol="0">
        <a:spAutoFit/>
      </a:bodyPr>
      <a:lstStyle>
        <a:defPPr>
          <a:defRPr dirty="0"/>
        </a:defPPr>
      </a:lstStyle>
    </a:tx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33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7909</TotalTime>
  <Words>16911</Words>
  <Application>Microsoft Office PowerPoint</Application>
  <PresentationFormat>全屏显示(4:3)</PresentationFormat>
  <Paragraphs>1691</Paragraphs>
  <Slides>125</Slides>
  <Notes>3</Notes>
  <HiddenSlides>12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46" baseType="lpstr">
      <vt:lpstr>Arial Unicode MS</vt:lpstr>
      <vt:lpstr>Microsoft Yahei</vt:lpstr>
      <vt:lpstr>黑体</vt:lpstr>
      <vt:lpstr>华文中宋</vt:lpstr>
      <vt:lpstr>楷体_GB2312</vt:lpstr>
      <vt:lpstr>宋体</vt:lpstr>
      <vt:lpstr>微软雅黑</vt:lpstr>
      <vt:lpstr>幼圆</vt:lpstr>
      <vt:lpstr>Arial</vt:lpstr>
      <vt:lpstr>Arial Black</vt:lpstr>
      <vt:lpstr>Calibri</vt:lpstr>
      <vt:lpstr>Cambria Math</vt:lpstr>
      <vt:lpstr>Times New Roman</vt:lpstr>
      <vt:lpstr>Wingdings</vt:lpstr>
      <vt:lpstr>Wingdings 2</vt:lpstr>
      <vt:lpstr>53cd865050490</vt:lpstr>
      <vt:lpstr>A000120150601A08PWBG</vt:lpstr>
      <vt:lpstr>A000120150204A05PWBG</vt:lpstr>
      <vt:lpstr>A000120150306A04PWBG</vt:lpstr>
      <vt:lpstr>1_默认设计模板</vt:lpstr>
      <vt:lpstr>公式</vt:lpstr>
      <vt:lpstr>计算导论与程序设计</vt:lpstr>
      <vt:lpstr>主要内容</vt:lpstr>
      <vt:lpstr>不是脑筋急转弯</vt:lpstr>
      <vt:lpstr>测试小程序：表达式 -1&gt;3 的值为真</vt:lpstr>
      <vt:lpstr>数据表示</vt:lpstr>
      <vt:lpstr>数据的内部表示（数值数据）</vt:lpstr>
      <vt:lpstr>定点数与浮点数</vt:lpstr>
      <vt:lpstr>定点数与浮点数</vt:lpstr>
      <vt:lpstr>关于整数表示范围的表达方式</vt:lpstr>
      <vt:lpstr>PowerPoint 演示文稿</vt:lpstr>
      <vt:lpstr>关于小数表示范围的表达方式</vt:lpstr>
      <vt:lpstr>真值 vs. 机器数</vt:lpstr>
      <vt:lpstr>定点整数</vt:lpstr>
      <vt:lpstr>无符号(整)数的真值与机器数</vt:lpstr>
      <vt:lpstr>无符号数 机内表示</vt:lpstr>
      <vt:lpstr>无符号数</vt:lpstr>
      <vt:lpstr>无符号数的表示范围</vt:lpstr>
      <vt:lpstr>无符号数的应用</vt:lpstr>
      <vt:lpstr>有符号定点数</vt:lpstr>
      <vt:lpstr>PowerPoint 演示文稿</vt:lpstr>
      <vt:lpstr>机器数常见的三种编码方式</vt:lpstr>
      <vt:lpstr>PowerPoint 演示文稿</vt:lpstr>
      <vt:lpstr>PowerPoint 演示文稿</vt:lpstr>
      <vt:lpstr>原码真值与机器数的关系</vt:lpstr>
      <vt:lpstr>讨论：整数原码的表示范围</vt:lpstr>
      <vt:lpstr>PowerPoint 演示文稿</vt:lpstr>
      <vt:lpstr>PowerPoint 演示文稿</vt:lpstr>
      <vt:lpstr>举例：十进制数原码</vt:lpstr>
      <vt:lpstr>PowerPoint 演示文稿</vt:lpstr>
      <vt:lpstr>PowerPoint 演示文稿</vt:lpstr>
      <vt:lpstr>PowerPoint 演示文稿</vt:lpstr>
      <vt:lpstr>PowerPoint 演示文稿</vt:lpstr>
      <vt:lpstr>举例：十进制数反码</vt:lpstr>
      <vt:lpstr>反码机器数与真值的关系</vt:lpstr>
      <vt:lpstr>讨论：整数反码的表示范围</vt:lpstr>
      <vt:lpstr>PowerPoint 演示文稿</vt:lpstr>
      <vt:lpstr>PowerPoint 演示文稿</vt:lpstr>
      <vt:lpstr>PowerPoint 演示文稿</vt:lpstr>
      <vt:lpstr>PowerPoint 演示文稿</vt:lpstr>
      <vt:lpstr>举例：十进制数补码</vt:lpstr>
      <vt:lpstr>补码与原码之间的转换</vt:lpstr>
      <vt:lpstr>补码与原码之间的转换</vt:lpstr>
      <vt:lpstr>补码机器数与真值之间的转换</vt:lpstr>
      <vt:lpstr>补码机器数与真值之间的转换</vt:lpstr>
      <vt:lpstr>补码的表示范围</vt:lpstr>
      <vt:lpstr>关于补码的最小值</vt:lpstr>
      <vt:lpstr>定点整数的机器数</vt:lpstr>
      <vt:lpstr>测试小程序：表达式 -1&gt;3 的值为真</vt:lpstr>
      <vt:lpstr>测试代码</vt:lpstr>
      <vt:lpstr>练习</vt:lpstr>
      <vt:lpstr>补码机器数与真值的关系</vt:lpstr>
      <vt:lpstr>补码机器数与真值的关系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移码(增码) vs. 补码</vt:lpstr>
      <vt:lpstr>回顾：移码(增码)</vt:lpstr>
      <vt:lpstr>移码与真值之间的转换</vt:lpstr>
      <vt:lpstr>移码与真值之间的转换</vt:lpstr>
      <vt:lpstr>移码与真值之间的转换</vt:lpstr>
      <vt:lpstr>四种机器数的比较</vt:lpstr>
      <vt:lpstr>四种机器数与真值之间的转换</vt:lpstr>
      <vt:lpstr>PowerPoint 演示文稿</vt:lpstr>
      <vt:lpstr>PowerPoint 演示文稿</vt:lpstr>
      <vt:lpstr>整数补码的加法运算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整数补码的减法运算</vt:lpstr>
      <vt:lpstr>PowerPoint 演示文稿</vt:lpstr>
      <vt:lpstr>PowerPoint 演示文稿</vt:lpstr>
      <vt:lpstr>小数补码的加减运算</vt:lpstr>
      <vt:lpstr>PowerPoint 演示文稿</vt:lpstr>
      <vt:lpstr>PowerPoint 演示文稿</vt:lpstr>
      <vt:lpstr>PowerPoint 演示文稿</vt:lpstr>
      <vt:lpstr>回顾：补码加减运算</vt:lpstr>
      <vt:lpstr>PowerPoint 演示文稿</vt:lpstr>
      <vt:lpstr>加法：X=X＋Y</vt:lpstr>
      <vt:lpstr>减法：X=X－Y</vt:lpstr>
      <vt:lpstr>浮点数（实数，科学计数法）</vt:lpstr>
      <vt:lpstr>浮点数的规格化形式</vt:lpstr>
      <vt:lpstr>浮点数的机内存贮形式: IEEE 754标准</vt:lpstr>
      <vt:lpstr> 字符编码</vt:lpstr>
      <vt:lpstr>基本ASCII码表</vt:lpstr>
      <vt:lpstr>基本ASCII码表</vt:lpstr>
      <vt:lpstr>基本ASCII码表</vt:lpstr>
      <vt:lpstr>基本ASCII码表</vt:lpstr>
      <vt:lpstr>基本ASCII码表</vt:lpstr>
      <vt:lpstr>基本ASCII码表</vt:lpstr>
      <vt:lpstr>基本ASCII码表</vt:lpstr>
      <vt:lpstr>基本ASCII码表</vt:lpstr>
      <vt:lpstr>键盘：字符-ASCII码转换</vt:lpstr>
      <vt:lpstr>课后练习</vt:lpstr>
      <vt:lpstr>课后练习</vt:lpstr>
      <vt:lpstr>基本ASCII码表</vt:lpstr>
      <vt:lpstr>基本ASCII码表</vt:lpstr>
      <vt:lpstr>ASCII码表扩展</vt:lpstr>
      <vt:lpstr>ASCII码表扩展</vt:lpstr>
      <vt:lpstr>一个C源文件的ASCII文本表示</vt:lpstr>
      <vt:lpstr>C语言中使用ASCII例</vt:lpstr>
      <vt:lpstr>汉字的编码</vt:lpstr>
      <vt:lpstr>PowerPoint 演示文稿</vt:lpstr>
      <vt:lpstr>PowerPoint 演示文稿</vt:lpstr>
      <vt:lpstr>汉字的编码-区位码</vt:lpstr>
      <vt:lpstr>PowerPoint 演示文稿</vt:lpstr>
      <vt:lpstr>汉字的编码--机内码</vt:lpstr>
      <vt:lpstr>PowerPoint 演示文稿</vt:lpstr>
      <vt:lpstr>PowerPoint 演示文稿</vt:lpstr>
      <vt:lpstr>PowerPoint 演示文稿</vt:lpstr>
      <vt:lpstr>PowerPoint 演示文稿</vt:lpstr>
      <vt:lpstr>输出汉字的机内码</vt:lpstr>
      <vt:lpstr>汉字编码-输入码，机外码</vt:lpstr>
      <vt:lpstr>PowerPoint 演示文稿</vt:lpstr>
      <vt:lpstr>汉字字模码的表示方法(16点阵)</vt:lpstr>
      <vt:lpstr>PowerPoint 演示文稿</vt:lpstr>
      <vt:lpstr>汉字字模码的表示方法(24点阵)</vt:lpstr>
      <vt:lpstr>汉字编码与汉字点阵字模</vt:lpstr>
      <vt:lpstr>通用多八位编码字符集UCS</vt:lpstr>
      <vt:lpstr>Unicode编码</vt:lpstr>
      <vt:lpstr>主要内容</vt:lpstr>
      <vt:lpstr>Any  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han</cp:lastModifiedBy>
  <cp:revision>2414</cp:revision>
  <dcterms:created xsi:type="dcterms:W3CDTF">2013-01-25T01:44:00Z</dcterms:created>
  <dcterms:modified xsi:type="dcterms:W3CDTF">2022-09-28T13:13:00Z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